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80" r:id="rId1"/>
  </p:sldMasterIdLst>
  <p:notesMasterIdLst>
    <p:notesMasterId r:id="rId13"/>
  </p:notesMasterIdLst>
  <p:sldIdLst>
    <p:sldId id="270" r:id="rId2"/>
    <p:sldId id="256" r:id="rId3"/>
    <p:sldId id="261" r:id="rId4"/>
    <p:sldId id="262" r:id="rId5"/>
    <p:sldId id="263" r:id="rId6"/>
    <p:sldId id="264" r:id="rId7"/>
    <p:sldId id="265" r:id="rId8"/>
    <p:sldId id="267" r:id="rId9"/>
    <p:sldId id="266" r:id="rId10"/>
    <p:sldId id="269" r:id="rId11"/>
    <p:sldId id="25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3374" autoAdjust="0"/>
  </p:normalViewPr>
  <p:slideViewPr>
    <p:cSldViewPr snapToGrid="0">
      <p:cViewPr varScale="1">
        <p:scale>
          <a:sx n="77" d="100"/>
          <a:sy n="77" d="100"/>
        </p:scale>
        <p:origin x="-120" y="-30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F6E079-50D3-434D-860B-679C86C97358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295EC8-901A-451B-8E47-2277BB4E29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2894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95325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5363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65000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95325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6387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6120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95325"/>
            <a:ext cx="6096000" cy="34290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1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altLang="cs-CZ" smtClean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8685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51639-B2D6-4652-B8C3-1B4C224A7BAF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62150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61126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61B7-6B89-48AB-966F-622E2788EECC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337929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982520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822342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76524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29841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50133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334A90-EB03-42F3-8859-2C2B2724C058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4420878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32673297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81277859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558131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05332645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02876966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0231956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29875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6235" y="268288"/>
            <a:ext cx="10665884" cy="125095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755652" y="1752600"/>
            <a:ext cx="5230283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89133" y="1752600"/>
            <a:ext cx="52324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018D7F-DA9E-49DE-A7FC-33AC91D09CC2}" type="slidenum">
              <a:rPr lang="en-GB" altLang="cs-CZ"/>
              <a:pPr>
                <a:defRPr/>
              </a:pPr>
              <a:t>‹#›</a:t>
            </a:fld>
            <a:endParaRPr lang="en-GB" altLang="cs-CZ"/>
          </a:p>
        </p:txBody>
      </p:sp>
    </p:spTree>
    <p:extLst>
      <p:ext uri="{BB962C8B-B14F-4D97-AF65-F5344CB8AC3E}">
        <p14:creationId xmlns:p14="http://schemas.microsoft.com/office/powerpoint/2010/main" xmlns="" val="3261347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pPr/>
              <a:t>10/30/2014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3639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  <p:sldLayoutId id="2147483792" r:id="rId12"/>
    <p:sldLayoutId id="2147483793" r:id="rId13"/>
    <p:sldLayoutId id="2147483794" r:id="rId14"/>
    <p:sldLayoutId id="2147483795" r:id="rId15"/>
    <p:sldLayoutId id="2147483796" r:id="rId16"/>
    <p:sldLayoutId id="2147483825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hrad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akonycr.cz/seznamy/002-1993-sb-usneseni-predsednictva-ceske-narodni-rady-o-vyhlaseni-listiny-zakladnich-prav-a-svobod-jako-soucasti-ustavniho-poradku.html" TargetMode="External"/><Relationship Id="rId2" Type="http://schemas.openxmlformats.org/officeDocument/2006/relationships/hyperlink" Target="http://cs.wikipedia.org/wiki/Ombudsman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hrad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3409" y="175903"/>
            <a:ext cx="5762625" cy="125730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Obdélník 3"/>
          <p:cNvSpPr/>
          <p:nvPr/>
        </p:nvSpPr>
        <p:spPr>
          <a:xfrm>
            <a:off x="2109850" y="1433203"/>
            <a:ext cx="60960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Datum: 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12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13. 11.2013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Projekt: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Kvalitní výuka</a:t>
            </a: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Registrační číslo: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CZ.1.07/1.5.00/34.0731</a:t>
            </a: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DUM: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VY_32_INOVACE_041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Jméno autora: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Blanka Zbožínková</a:t>
            </a: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práce: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Lidská práva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Předmět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Občanská nauka </a:t>
            </a: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Časová dotace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minut</a:t>
            </a: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Vzdělávací cíl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Upevňování občanského  povědomí, znalost a orientace v tématu práv a svobod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Pomůcky</a:t>
            </a:r>
            <a:r>
              <a:rPr lang="cs-CZ" sz="1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Učebnice, psací potřeby, sešit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Poznámka: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Materiál je součástí tematického celku „Stát, občan, základní práva a svobody“</a:t>
            </a:r>
            <a:endParaRPr lang="cs-CZ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defTabSz="914400"/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lvl="0" defTabSz="914400"/>
            <a:r>
              <a:rPr lang="cs-CZ" sz="12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Inovace:</a:t>
            </a:r>
            <a:r>
              <a:rPr lang="cs-CZ" sz="12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Mezipředmětové vztahy, zapojení audiovizuální techniky do výuky</a:t>
            </a:r>
          </a:p>
        </p:txBody>
      </p:sp>
    </p:spTree>
    <p:extLst>
      <p:ext uri="{BB962C8B-B14F-4D97-AF65-F5344CB8AC3E}">
        <p14:creationId xmlns:p14="http://schemas.microsoft.com/office/powerpoint/2010/main" xmlns="" val="27709961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 práva a svobody				     DUM 41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ts val="7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altLang="cs-CZ" sz="3200" dirty="0" smtClean="0"/>
              <a:t>„</a:t>
            </a:r>
            <a:r>
              <a:rPr lang="en-GB" altLang="cs-CZ" sz="3200" dirty="0" err="1"/>
              <a:t>Podstatou</a:t>
            </a:r>
            <a:r>
              <a:rPr lang="en-GB" altLang="cs-CZ" sz="3200" dirty="0"/>
              <a:t> </a:t>
            </a:r>
            <a:r>
              <a:rPr lang="en-GB" altLang="cs-CZ" sz="3200" dirty="0" err="1"/>
              <a:t>člověka</a:t>
            </a:r>
            <a:r>
              <a:rPr lang="en-GB" altLang="cs-CZ" sz="3200" dirty="0"/>
              <a:t> je </a:t>
            </a:r>
            <a:r>
              <a:rPr lang="en-GB" altLang="cs-CZ" sz="3200" dirty="0" err="1"/>
              <a:t>svoboda</a:t>
            </a:r>
            <a:r>
              <a:rPr lang="en-GB" altLang="cs-CZ" sz="3200" dirty="0"/>
              <a:t>“</a:t>
            </a:r>
          </a:p>
          <a:p>
            <a:pPr>
              <a:spcBef>
                <a:spcPts val="700"/>
              </a:spcBef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altLang="cs-CZ" sz="3200" dirty="0"/>
              <a:t>(G. W. F. Hegel)</a:t>
            </a:r>
            <a:r>
              <a:rPr lang="ar-SA" altLang="cs-CZ" sz="3200" dirty="0">
                <a:cs typeface="Arial" charset="0"/>
              </a:rPr>
              <a:t>‏</a:t>
            </a:r>
            <a:endParaRPr lang="en-GB" alt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62336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Grp="1" noChangeArrowheads="1"/>
          </p:cNvSpPr>
          <p:nvPr>
            <p:ph type="title"/>
          </p:nvPr>
        </p:nvSpPr>
        <p:spPr>
          <a:xfrm>
            <a:off x="766233" y="304801"/>
            <a:ext cx="10668000" cy="1216025"/>
          </a:xfrm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altLang="cs-CZ" smtClean="0"/>
              <a:t>Právo (obecně)</a:t>
            </a:r>
            <a:r>
              <a:rPr lang="ar-SA" altLang="cs-CZ" smtClean="0">
                <a:cs typeface="Arial" charset="0"/>
              </a:rPr>
              <a:t>‏</a:t>
            </a:r>
            <a:endParaRPr lang="en-GB" altLang="cs-CZ" smtClean="0"/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755651" y="1752600"/>
            <a:ext cx="5232400" cy="4268788"/>
          </a:xfrm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400" smtClean="0"/>
              <a:t>je soubor pravidel, podle kterých se odedávna organizuje a řídí lidské spolužití. Historický vývoj práva dospěl od nepsaných právních obyčejů k soudobé písemné formě právních předpisů až v souvislosti se vznikem států</a:t>
            </a:r>
          </a:p>
        </p:txBody>
      </p:sp>
      <p:pic>
        <p:nvPicPr>
          <p:cNvPr id="410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1733" y="1989143"/>
            <a:ext cx="3158067" cy="2801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3892585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smtClean="0"/>
              <a:t>Dělení:</a:t>
            </a:r>
          </a:p>
        </p:txBody>
      </p:sp>
      <p:sp>
        <p:nvSpPr>
          <p:cNvPr id="512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400" b="1" u="sng" smtClean="0"/>
              <a:t>Objektivní právo</a:t>
            </a:r>
            <a:r>
              <a:rPr lang="cs-CZ" altLang="cs-CZ" sz="2400" b="1" smtClean="0"/>
              <a:t> </a:t>
            </a:r>
            <a:r>
              <a:rPr lang="cs-CZ" altLang="cs-CZ" sz="2400" smtClean="0"/>
              <a:t>- soubor pravidel chování, vytvořený státem  a státem vynutitelný (zákony atp.)</a:t>
            </a:r>
            <a:br>
              <a:rPr lang="cs-CZ" altLang="cs-CZ" sz="2400" smtClean="0"/>
            </a:br>
            <a:endParaRPr lang="cs-CZ" altLang="cs-CZ" sz="2400" smtClean="0"/>
          </a:p>
          <a:p>
            <a:pPr>
              <a:buFont typeface="Wingdings" panose="05000000000000000000" pitchFamily="2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mtClean="0"/>
          </a:p>
        </p:txBody>
      </p:sp>
      <p:sp>
        <p:nvSpPr>
          <p:cNvPr id="512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400" b="1" u="sng" smtClean="0"/>
              <a:t>Subjektivní právo</a:t>
            </a:r>
            <a:r>
              <a:rPr lang="cs-CZ" altLang="cs-CZ" sz="2400" b="1" smtClean="0"/>
              <a:t> </a:t>
            </a:r>
            <a:r>
              <a:rPr lang="cs-CZ" altLang="cs-CZ" sz="2400" smtClean="0"/>
              <a:t>- objektivním právem garantovaná míra možného chování  osoby. </a:t>
            </a:r>
            <a:endParaRPr lang="en-GB" altLang="cs-CZ" sz="2400" smtClean="0"/>
          </a:p>
          <a:p>
            <a:pPr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endParaRPr lang="cs-CZ" altLang="cs-CZ" sz="2400" smtClean="0"/>
          </a:p>
        </p:txBody>
      </p:sp>
    </p:spTree>
    <p:extLst>
      <p:ext uri="{BB962C8B-B14F-4D97-AF65-F5344CB8AC3E}">
        <p14:creationId xmlns:p14="http://schemas.microsoft.com/office/powerpoint/2010/main" xmlns="" val="14886371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Grp="1" noChangeArrowheads="1"/>
          </p:cNvSpPr>
          <p:nvPr>
            <p:ph type="title"/>
          </p:nvPr>
        </p:nvSpPr>
        <p:spPr>
          <a:xfrm>
            <a:off x="766233" y="304801"/>
            <a:ext cx="10668000" cy="1216025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altLang="cs-CZ" smtClean="0"/>
              <a:t>Lidská práva (přirozená)</a:t>
            </a:r>
            <a:r>
              <a:rPr lang="ar-SA" altLang="cs-CZ" smtClean="0">
                <a:cs typeface="Arial" charset="0"/>
              </a:rPr>
              <a:t>‏</a:t>
            </a:r>
            <a:endParaRPr lang="en-GB" altLang="cs-CZ" smtClean="0"/>
          </a:p>
        </p:txBody>
      </p:sp>
      <p:sp>
        <p:nvSpPr>
          <p:cNvPr id="6147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755651" y="1752600"/>
            <a:ext cx="5232400" cy="4268788"/>
          </a:xfrm>
        </p:spPr>
        <p:txBody>
          <a:bodyPr>
            <a:normAutofit/>
          </a:bodyPr>
          <a:lstStyle/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cs-CZ" sz="2400" dirty="0" err="1" smtClean="0"/>
              <a:t>Nárok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člověka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na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určité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chování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či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zacházení</a:t>
            </a:r>
            <a:r>
              <a:rPr lang="en-GB" altLang="cs-CZ" sz="2400" dirty="0" smtClean="0"/>
              <a:t>. </a:t>
            </a:r>
            <a:r>
              <a:rPr lang="en-GB" altLang="cs-CZ" sz="2400" dirty="0" err="1" smtClean="0"/>
              <a:t>Právo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člověka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vyplývající</a:t>
            </a:r>
            <a:r>
              <a:rPr lang="en-GB" altLang="cs-CZ" sz="2400" dirty="0" smtClean="0"/>
              <a:t> </a:t>
            </a:r>
            <a:r>
              <a:rPr lang="cs-CZ" altLang="cs-CZ" sz="2400" dirty="0" smtClean="0"/>
              <a:t> </a:t>
            </a:r>
            <a:r>
              <a:rPr lang="en-GB" altLang="cs-CZ" sz="2400" dirty="0" err="1" smtClean="0"/>
              <a:t>ze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skutečnosti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že</a:t>
            </a:r>
            <a:r>
              <a:rPr lang="en-GB" altLang="cs-CZ" sz="2400" dirty="0" smtClean="0"/>
              <a:t> se </a:t>
            </a:r>
            <a:r>
              <a:rPr lang="en-GB" altLang="cs-CZ" sz="2400" dirty="0" err="1" smtClean="0"/>
              <a:t>narodil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jako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svobodná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bytost</a:t>
            </a:r>
            <a:r>
              <a:rPr lang="cs-CZ" altLang="cs-CZ" sz="2400" dirty="0" smtClean="0"/>
              <a:t>:</a:t>
            </a:r>
          </a:p>
          <a:p>
            <a:pPr eaLnBrk="1" hangingPunct="1">
              <a:lnSpc>
                <a:spcPct val="100000"/>
              </a:lnSpc>
              <a:spcBef>
                <a:spcPts val="450"/>
              </a:spcBef>
              <a:buFont typeface="Wingdings" panose="05000000000000000000" pitchFamily="2" charset="2"/>
              <a:buNone/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400" dirty="0" smtClean="0"/>
              <a:t>Jako je například právo na život a bezpečí, nedotknutelnost osoby, soukromí a lidské důstojnosti, majetková práva nebo svoboda náboženského vyznání, pobytu a pohybu (Listina, čl. 5-15); </a:t>
            </a:r>
            <a:endParaRPr lang="en-GB" altLang="cs-CZ" sz="2400" dirty="0" smtClean="0"/>
          </a:p>
        </p:txBody>
      </p:sp>
      <p:pic>
        <p:nvPicPr>
          <p:cNvPr id="6148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3670" y="2060576"/>
            <a:ext cx="2899833" cy="3097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94713125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67551" y="2057400"/>
            <a:ext cx="3479800" cy="365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1" name="Rectangle 1"/>
          <p:cNvSpPr>
            <a:spLocks noGrp="1" noChangeArrowheads="1"/>
          </p:cNvSpPr>
          <p:nvPr>
            <p:ph type="title"/>
          </p:nvPr>
        </p:nvSpPr>
        <p:spPr>
          <a:xfrm>
            <a:off x="766233" y="304801"/>
            <a:ext cx="10668000" cy="1216025"/>
          </a:xfrm>
        </p:spPr>
        <p:txBody>
          <a:bodyPr/>
          <a:lstStyle/>
          <a:p>
            <a:pPr eaLnBrk="1" hangingPunct="1">
              <a:lnSpc>
                <a:spcPct val="100000"/>
              </a:lnSpc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en-GB" altLang="cs-CZ" smtClean="0"/>
              <a:t>Občanská práva</a:t>
            </a:r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body" sz="half" idx="1"/>
          </p:nvPr>
        </p:nvSpPr>
        <p:spPr>
          <a:xfrm>
            <a:off x="755651" y="1752600"/>
            <a:ext cx="6972300" cy="4268788"/>
          </a:xfrm>
        </p:spPr>
        <p:txBody>
          <a:bodyPr/>
          <a:lstStyle/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en-GB" altLang="cs-CZ" sz="2400" dirty="0" err="1" smtClean="0"/>
              <a:t>Jsou</a:t>
            </a:r>
            <a:r>
              <a:rPr lang="en-GB" altLang="cs-CZ" sz="2400" dirty="0" smtClean="0"/>
              <a:t> to </a:t>
            </a:r>
            <a:r>
              <a:rPr lang="en-GB" altLang="cs-CZ" sz="2400" dirty="0" err="1" smtClean="0"/>
              <a:t>práva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která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jsou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zaručena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těm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lidem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kteří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jsou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občany</a:t>
            </a:r>
            <a:r>
              <a:rPr lang="en-GB" altLang="cs-CZ" sz="2400" dirty="0" smtClean="0"/>
              <a:t> (</a:t>
            </a:r>
            <a:r>
              <a:rPr lang="en-GB" altLang="cs-CZ" sz="2400" dirty="0" err="1" smtClean="0"/>
              <a:t>mají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státní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občanství</a:t>
            </a:r>
            <a:r>
              <a:rPr lang="en-GB" altLang="cs-CZ" sz="2400" dirty="0" smtClean="0"/>
              <a:t>) </a:t>
            </a:r>
            <a:r>
              <a:rPr lang="en-GB" altLang="cs-CZ" sz="2400" dirty="0" err="1" smtClean="0"/>
              <a:t>příslušného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státu</a:t>
            </a:r>
            <a:r>
              <a:rPr lang="en-GB" altLang="cs-CZ" sz="2400" dirty="0" smtClean="0"/>
              <a:t> </a:t>
            </a:r>
            <a:r>
              <a:rPr lang="en-GB" altLang="cs-CZ" sz="2400" dirty="0" smtClean="0"/>
              <a:t>(</a:t>
            </a:r>
            <a:r>
              <a:rPr lang="en-GB" altLang="cs-CZ" sz="2400" dirty="0" err="1" smtClean="0"/>
              <a:t>právo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na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vzdělání</a:t>
            </a:r>
            <a:r>
              <a:rPr lang="en-GB" altLang="cs-CZ" sz="2400" dirty="0" smtClean="0"/>
              <a:t>, </a:t>
            </a:r>
            <a:r>
              <a:rPr lang="cs-CZ" altLang="cs-CZ" sz="2400" dirty="0" smtClean="0"/>
              <a:t> </a:t>
            </a:r>
            <a:r>
              <a:rPr lang="en-GB" altLang="cs-CZ" sz="2400" dirty="0" err="1" smtClean="0"/>
              <a:t>zdravotní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péči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ochrana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rodiny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právo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na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zabezpečení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ve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stáří</a:t>
            </a:r>
            <a:r>
              <a:rPr lang="en-GB" altLang="cs-CZ" sz="2400" dirty="0" smtClean="0"/>
              <a:t>, </a:t>
            </a:r>
            <a:r>
              <a:rPr lang="en-GB" altLang="cs-CZ" sz="2400" dirty="0" err="1" smtClean="0"/>
              <a:t>sociální</a:t>
            </a:r>
            <a:r>
              <a:rPr lang="en-GB" altLang="cs-CZ" sz="2400" dirty="0" smtClean="0"/>
              <a:t> </a:t>
            </a:r>
            <a:r>
              <a:rPr lang="en-GB" altLang="cs-CZ" sz="2400" dirty="0" err="1" smtClean="0"/>
              <a:t>zajištění</a:t>
            </a:r>
            <a:r>
              <a:rPr lang="cs-CZ" altLang="cs-CZ" sz="2400" dirty="0" smtClean="0"/>
              <a:t>, volební právo, </a:t>
            </a:r>
            <a:r>
              <a:rPr lang="cs-CZ" altLang="cs-CZ" sz="2400" dirty="0" err="1" smtClean="0"/>
              <a:t>právo</a:t>
            </a:r>
            <a:r>
              <a:rPr lang="cs-CZ" altLang="cs-CZ" sz="2400" dirty="0" smtClean="0"/>
              <a:t> zakládat PS</a:t>
            </a:r>
            <a:r>
              <a:rPr lang="en-GB" altLang="cs-CZ" sz="2400" dirty="0" smtClean="0"/>
              <a:t>)</a:t>
            </a:r>
            <a:r>
              <a:rPr lang="ar-SA" altLang="cs-CZ" sz="2400" dirty="0" smtClean="0">
                <a:cs typeface="Arial" charset="0"/>
              </a:rPr>
              <a:t>‏</a:t>
            </a:r>
            <a:endParaRPr lang="cs-CZ" altLang="cs-CZ" sz="2400" dirty="0" smtClean="0"/>
          </a:p>
          <a:p>
            <a:pPr eaLnBrk="1" hangingPunct="1">
              <a:lnSpc>
                <a:spcPct val="100000"/>
              </a:lnSpc>
              <a:spcBef>
                <a:spcPts val="450"/>
              </a:spcBef>
              <a:tabLst>
                <a:tab pos="911225" algn="l"/>
                <a:tab pos="1825625" algn="l"/>
                <a:tab pos="2740025" algn="l"/>
                <a:tab pos="3654425" algn="l"/>
                <a:tab pos="4568825" algn="l"/>
                <a:tab pos="5483225" algn="l"/>
                <a:tab pos="6397625" algn="l"/>
                <a:tab pos="7312025" algn="l"/>
                <a:tab pos="8226425" algn="l"/>
                <a:tab pos="9140825" algn="l"/>
                <a:tab pos="10055225" algn="l"/>
              </a:tabLst>
            </a:pPr>
            <a:r>
              <a:rPr lang="cs-CZ" altLang="cs-CZ" sz="2400" dirty="0" smtClean="0"/>
              <a:t>Pouze občanům se také přiznává právo na ochranu menšin (Listina, čl. 25).</a:t>
            </a:r>
            <a:endParaRPr lang="en-GB" alt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48202031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altLang="cs-CZ" smtClean="0"/>
              <a:t>Práva politická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altLang="cs-CZ" sz="2400" dirty="0" smtClean="0"/>
              <a:t>Např. svoboda projevu, shromažďování a sdružování, právo na informace a právo petiční.</a:t>
            </a:r>
          </a:p>
          <a:p>
            <a:pPr eaLnBrk="1" hangingPunct="1"/>
            <a:r>
              <a:rPr lang="cs-CZ" altLang="cs-CZ" sz="2400" dirty="0" smtClean="0"/>
              <a:t>- tedy právo podílet se na chodu či řízení státu </a:t>
            </a:r>
          </a:p>
        </p:txBody>
      </p:sp>
    </p:spTree>
    <p:extLst>
      <p:ext uri="{BB962C8B-B14F-4D97-AF65-F5344CB8AC3E}">
        <p14:creationId xmlns:p14="http://schemas.microsoft.com/office/powerpoint/2010/main" xmlns="" val="1375251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34437" y="549275"/>
            <a:ext cx="11425767" cy="1079500"/>
          </a:xfrm>
        </p:spPr>
        <p:txBody>
          <a:bodyPr/>
          <a:lstStyle/>
          <a:p>
            <a:pPr eaLnBrk="1" hangingPunct="1"/>
            <a:r>
              <a:rPr lang="cs-CZ" altLang="cs-CZ" sz="3400" dirty="0" smtClean="0"/>
              <a:t>Listina základních práv a svobod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31803" y="2636838"/>
            <a:ext cx="11148484" cy="3492500"/>
          </a:xfrm>
        </p:spPr>
        <p:txBody>
          <a:bodyPr>
            <a:normAutofit/>
          </a:bodyPr>
          <a:lstStyle/>
          <a:p>
            <a:r>
              <a:rPr lang="cs-CZ" altLang="cs-CZ" sz="2400" dirty="0" smtClean="0"/>
              <a:t>Základní informace </a:t>
            </a:r>
            <a:r>
              <a:rPr lang="cs-CZ" altLang="cs-CZ" sz="2400" dirty="0" smtClean="0">
                <a:hlinkClick r:id="rId2"/>
              </a:rPr>
              <a:t>www.hrad.cz</a:t>
            </a:r>
            <a:endParaRPr lang="cs-CZ" altLang="cs-CZ" sz="2400" dirty="0" smtClean="0"/>
          </a:p>
          <a:p>
            <a:r>
              <a:rPr lang="cs-CZ" altLang="cs-CZ" sz="2400" dirty="0" smtClean="0"/>
              <a:t>Vypracuj samostatně:</a:t>
            </a:r>
          </a:p>
          <a:p>
            <a:pPr marL="457200" lvl="1" indent="0">
              <a:buNone/>
            </a:pPr>
            <a:r>
              <a:rPr lang="cs-CZ" altLang="cs-CZ" sz="2200" dirty="0" smtClean="0"/>
              <a:t> </a:t>
            </a:r>
          </a:p>
          <a:p>
            <a:pPr lvl="1"/>
            <a:r>
              <a:rPr lang="cs-CZ" altLang="cs-CZ" sz="2200" dirty="0" smtClean="0"/>
              <a:t>Jaký dokument je zdrojem LZPS?</a:t>
            </a:r>
          </a:p>
          <a:p>
            <a:pPr lvl="1"/>
            <a:r>
              <a:rPr lang="cs-CZ" altLang="cs-CZ" sz="2200" dirty="0" smtClean="0"/>
              <a:t>Čeho je součástí LZPS?</a:t>
            </a:r>
          </a:p>
          <a:p>
            <a:pPr lvl="1"/>
            <a:r>
              <a:rPr lang="cs-CZ" altLang="cs-CZ" sz="2200" dirty="0" smtClean="0"/>
              <a:t>Co je jejím obsahem?</a:t>
            </a:r>
          </a:p>
        </p:txBody>
      </p:sp>
    </p:spTree>
    <p:extLst>
      <p:ext uri="{BB962C8B-B14F-4D97-AF65-F5344CB8AC3E}">
        <p14:creationId xmlns:p14="http://schemas.microsoft.com/office/powerpoint/2010/main" xmlns="" val="750840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990605"/>
            <a:ext cx="10557933" cy="638175"/>
          </a:xfrm>
        </p:spPr>
        <p:txBody>
          <a:bodyPr/>
          <a:lstStyle/>
          <a:p>
            <a:pPr eaLnBrk="1" hangingPunct="1"/>
            <a:r>
              <a:rPr lang="cs-CZ" altLang="cs-CZ" sz="2800" smtClean="0"/>
              <a:t>Veřejný ochránce práv - </a:t>
            </a:r>
            <a:r>
              <a:rPr lang="cs-CZ" altLang="cs-CZ" sz="2800" b="1" smtClean="0"/>
              <a:t>ombudsman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624417" y="1916118"/>
            <a:ext cx="10955867" cy="4213225"/>
          </a:xfrm>
        </p:spPr>
        <p:txBody>
          <a:bodyPr/>
          <a:lstStyle/>
          <a:p>
            <a:pPr eaLnBrk="1" hangingPunct="1"/>
            <a:r>
              <a:rPr lang="cs-CZ" altLang="cs-CZ" sz="2400" dirty="0" smtClean="0"/>
              <a:t>Slovo i institut vznikl ve Švédsku, kde byl ombudsman pověřen králem dbát na správné chování úředníků. V roce 1809 se institut ombudsmana dostal do švédské ústavy. </a:t>
            </a:r>
          </a:p>
          <a:p>
            <a:pPr eaLnBrk="1" hangingPunct="1"/>
            <a:r>
              <a:rPr lang="cs-CZ" altLang="cs-CZ" sz="2400" dirty="0" smtClean="0">
                <a:solidFill>
                  <a:schemeClr val="accent2"/>
                </a:solidFill>
              </a:rPr>
              <a:t>Veřejný ochránce práv v ČR </a:t>
            </a:r>
            <a:r>
              <a:rPr lang="cs-CZ" altLang="cs-CZ" sz="2400" dirty="0" smtClean="0"/>
              <a:t>působí k ochraně osob před jednáním úřadů a dalších institucí (viz níže), pokud je v rozporu s právem, neodpovídá principům demokratického právního státu a dobré správy, jakož i před jejich nečinností, a tím přispívá k ochraně základních práv a svobod.</a:t>
            </a:r>
          </a:p>
          <a:p>
            <a:pPr eaLnBrk="1" hangingPunct="1"/>
            <a:r>
              <a:rPr lang="cs-CZ" altLang="cs-CZ" sz="2400" dirty="0" smtClean="0"/>
              <a:t>http://cs.wikipedia.org/wiki/Ombudsman</a:t>
            </a:r>
          </a:p>
        </p:txBody>
      </p:sp>
    </p:spTree>
    <p:extLst>
      <p:ext uri="{BB962C8B-B14F-4D97-AF65-F5344CB8AC3E}">
        <p14:creationId xmlns:p14="http://schemas.microsoft.com/office/powerpoint/2010/main" xmlns="" val="33294566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cs-CZ" dirty="0" smtClean="0"/>
              <a:t>Pojmy:											</a:t>
            </a: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altLang="cs-CZ" sz="2800" dirty="0" smtClean="0"/>
              <a:t>Právo obecně, právo jako právnický pojem, subjektivní právo, objektivní právo, občanská práva, politická práva, ombudsman, LZPS, lidská práva</a:t>
            </a:r>
          </a:p>
        </p:txBody>
      </p:sp>
    </p:spTree>
    <p:extLst>
      <p:ext uri="{BB962C8B-B14F-4D97-AF65-F5344CB8AC3E}">
        <p14:creationId xmlns:p14="http://schemas.microsoft.com/office/powerpoint/2010/main" xmlns="" val="767460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cs.wikipedia.org/wiki/Ombudsman</a:t>
            </a:r>
            <a:r>
              <a:rPr lang="cs-CZ" i="1" dirty="0">
                <a:latin typeface="Arial"/>
                <a:ea typeface="Calibri"/>
                <a:cs typeface="Times New Roman"/>
              </a:rPr>
              <a:t> 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i="1" dirty="0" err="1">
                <a:latin typeface="Arial"/>
                <a:ea typeface="Calibri"/>
                <a:cs typeface="Times New Roman"/>
              </a:rPr>
              <a:t>Emmert</a:t>
            </a:r>
            <a:r>
              <a:rPr lang="cs-CZ" i="1" dirty="0">
                <a:latin typeface="Arial"/>
                <a:ea typeface="Calibri"/>
                <a:cs typeface="Times New Roman"/>
              </a:rPr>
              <a:t>, F., </a:t>
            </a:r>
            <a:r>
              <a:rPr lang="cs-CZ" i="1" dirty="0" err="1">
                <a:latin typeface="Arial"/>
                <a:ea typeface="Calibri"/>
                <a:cs typeface="Times New Roman"/>
              </a:rPr>
              <a:t>Katrňák</a:t>
            </a:r>
            <a:r>
              <a:rPr lang="cs-CZ" i="1" dirty="0">
                <a:latin typeface="Arial"/>
                <a:ea typeface="Calibri"/>
                <a:cs typeface="Times New Roman"/>
              </a:rPr>
              <a:t>, T., Krausová, M., Mužíková, O., Sojka, M., Ševela, M., Švandová, B., </a:t>
            </a:r>
            <a:r>
              <a:rPr lang="cs-CZ" i="1" dirty="0" err="1">
                <a:latin typeface="Arial"/>
                <a:ea typeface="Calibri"/>
                <a:cs typeface="Times New Roman"/>
              </a:rPr>
              <a:t>Tarábková</a:t>
            </a:r>
            <a:r>
              <a:rPr lang="cs-CZ" i="1" dirty="0">
                <a:latin typeface="Arial"/>
                <a:ea typeface="Calibri"/>
                <a:cs typeface="Times New Roman"/>
              </a:rPr>
              <a:t>, M., Valach, M., Vonková, E.: Odmaturuj ze společenských věd. 1. vyd., Brno, 2004. ISBN 80-86285-68-5.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www.zakonycr.cz/seznamy/002-1993-sb-usneseni-predsednictva-ceske-narodni-rady-o-vyhlaseni-listiny-zakladnich-prav-a-svobod-jako-soucasti-ustavniho-poradku.html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www.hrad.</a:t>
            </a:r>
            <a:r>
              <a:rPr lang="cs-CZ" dirty="0" err="1" smtClean="0">
                <a:hlinkClick r:id="rId4"/>
              </a:rPr>
              <a:t>cz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www.office.</a:t>
            </a:r>
            <a:r>
              <a:rPr lang="cs-CZ" dirty="0" err="1" smtClean="0">
                <a:hlinkClick r:id="rId5"/>
              </a:rPr>
              <a:t>microsoft.com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4433172"/>
      </p:ext>
    </p:extLst>
  </p:cSld>
  <p:clrMapOvr>
    <a:masterClrMapping/>
  </p:clrMapOvr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</TotalTime>
  <Words>394</Words>
  <Application>Microsoft Office PowerPoint</Application>
  <PresentationFormat>Vlastní</PresentationFormat>
  <Paragraphs>61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Faseta</vt:lpstr>
      <vt:lpstr>Snímek 1</vt:lpstr>
      <vt:lpstr>Základní  práva a svobody         DUM 41</vt:lpstr>
      <vt:lpstr>Právo (obecně)‏</vt:lpstr>
      <vt:lpstr>Dělení:</vt:lpstr>
      <vt:lpstr>Lidská práva (přirozená)‏</vt:lpstr>
      <vt:lpstr>Občanská práva</vt:lpstr>
      <vt:lpstr>Práva politická</vt:lpstr>
      <vt:lpstr>Listina základních práv a svobod</vt:lpstr>
      <vt:lpstr>Veřejný ochránce práv - ombudsman</vt:lpstr>
      <vt:lpstr>Pojmy:           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 Zbožínková</dc:creator>
  <cp:lastModifiedBy>Dum</cp:lastModifiedBy>
  <cp:revision>12</cp:revision>
  <dcterms:created xsi:type="dcterms:W3CDTF">2013-12-04T12:22:21Z</dcterms:created>
  <dcterms:modified xsi:type="dcterms:W3CDTF">2014-10-30T13:27:44Z</dcterms:modified>
</cp:coreProperties>
</file>