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FF0000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</p:grpSp>
      <p:sp>
        <p:nvSpPr>
          <p:cNvPr id="266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266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404F13E5-D8A0-460E-A34F-263CC2F74A6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63BEE55-29A1-4F1C-A3BE-B0E963DCA8C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F43CCA-120F-4A35-9370-09C980624D8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3BB87B-DAD7-46B3-8A57-5E7B9196BB9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B315365-7C2F-4EDF-A910-31B2129B9D1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E35CD5-363E-4517-8380-F01006F51AA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C44DBC-4319-4466-9768-D21C7D11857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539A89-F749-49C2-91F4-C4A9649806E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BAA0FF-AF44-4DBB-988F-CD436DFB52A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87CACEE-EFEF-475D-A4E2-086948814FF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34805B-33FC-4F83-95E5-F5785F32B9A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4FC052-823B-4D7F-9098-066EFD73A1A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5DADCA-5AFB-43B1-AA69-62CAB053B4D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32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3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4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5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09167541-F9CB-4E55-8AB3-F3551B66D273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" TargetMode="External"/><Relationship Id="rId2" Type="http://schemas.openxmlformats.org/officeDocument/2006/relationships/hyperlink" Target="http://www.psp.cz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2051050" y="1662113"/>
            <a:ext cx="5329238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Datum: 7. 1. 2014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Projekt: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Kvalitní výuka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Registrační číslo: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CZ.1.07/1.5.00/34.0731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Číslo DUM: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VY_32_INOVACE_049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	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Jméno autora: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Blanka Zbožínková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Název práce: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Legislativa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Předmět</a:t>
            </a:r>
            <a:r>
              <a:rPr lang="cs-CZ" altLang="cs-CZ" sz="1200" i="1">
                <a:solidFill>
                  <a:srgbClr val="000000"/>
                </a:solidFill>
                <a:cs typeface="Times New Roman" pitchFamily="18" charset="0"/>
              </a:rPr>
              <a:t>: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 Občanská nauka 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Ročník: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2.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Časová dotace</a:t>
            </a:r>
            <a:r>
              <a:rPr lang="cs-CZ" altLang="cs-CZ" sz="1200" i="1">
                <a:solidFill>
                  <a:srgbClr val="000000"/>
                </a:solidFill>
                <a:cs typeface="Times New Roman" pitchFamily="18" charset="0"/>
              </a:rPr>
              <a:t>: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 20 minut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Vzdělávací cíl</a:t>
            </a:r>
            <a:r>
              <a:rPr lang="cs-CZ" altLang="cs-CZ" sz="1200" i="1">
                <a:solidFill>
                  <a:srgbClr val="000000"/>
                </a:solidFill>
                <a:cs typeface="Times New Roman" pitchFamily="18" charset="0"/>
              </a:rPr>
              <a:t>: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 Funkce a úkoly parlamentu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Pomůcky</a:t>
            </a:r>
            <a:r>
              <a:rPr lang="cs-CZ" altLang="cs-CZ" sz="1200" i="1">
                <a:solidFill>
                  <a:srgbClr val="000000"/>
                </a:solidFill>
                <a:cs typeface="Times New Roman" pitchFamily="18" charset="0"/>
              </a:rPr>
              <a:t>: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 Učebnice,  psací potřeby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Poznámka: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 Materiál je součástí tematického celku “Politický systém ČR“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 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 b="1" i="1">
                <a:solidFill>
                  <a:srgbClr val="000000"/>
                </a:solidFill>
                <a:cs typeface="Times New Roman" pitchFamily="18" charset="0"/>
              </a:rPr>
              <a:t>Inovace:</a:t>
            </a:r>
            <a:r>
              <a:rPr lang="cs-CZ" altLang="cs-CZ" sz="1200" b="1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altLang="cs-CZ" sz="1200">
                <a:solidFill>
                  <a:srgbClr val="000000"/>
                </a:solidFill>
                <a:cs typeface="Times New Roman" pitchFamily="18" charset="0"/>
              </a:rPr>
              <a:t>Práce s webovými stránkami, Ústavou ČR v elektronické podobě</a:t>
            </a:r>
            <a:endParaRPr lang="cs-CZ" altLang="cs-CZ" sz="120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20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altLang="cs-CZ" sz="120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1200">
                <a:latin typeface="Times New Roman" pitchFamily="18" charset="0"/>
                <a:cs typeface="Times New Roman" pitchFamily="18" charset="0"/>
              </a:rPr>
            </a:br>
            <a:endParaRPr lang="cs-CZ" altLang="cs-CZ"/>
          </a:p>
        </p:txBody>
      </p:sp>
      <p:pic>
        <p:nvPicPr>
          <p:cNvPr id="307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" y="4763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836613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Legislativa </a:t>
            </a:r>
            <a:br>
              <a:rPr lang="cs-CZ" altLang="cs-CZ" smtClean="0">
                <a:solidFill>
                  <a:srgbClr val="0033CC"/>
                </a:solidFill>
              </a:rPr>
            </a:br>
            <a:r>
              <a:rPr lang="cs-CZ" altLang="cs-CZ" smtClean="0"/>
              <a:t>(moc zákonodárná)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92313" y="3644900"/>
            <a:ext cx="6400800" cy="1752600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  <a:hlinkClick r:id="rId2"/>
              </a:rPr>
              <a:t>www.psp.cz</a:t>
            </a:r>
            <a:endParaRPr lang="cs-CZ" altLang="cs-CZ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DUM 49</a:t>
            </a:r>
          </a:p>
          <a:p>
            <a:pPr eaLnBrk="1" hangingPunct="1"/>
            <a:endParaRPr lang="cs-CZ" altLang="cs-CZ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33CC33"/>
                </a:solidFill>
              </a:rPr>
              <a:t>Dolní komora = Poslanecká sněmovna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200 poslanců / 4 roky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21 let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33CC33"/>
                </a:solidFill>
              </a:rPr>
              <a:t>Horní komora = Senát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81 senátorů/6 let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40 let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Každé 2 roky výměna 1/3 senátorů</a:t>
            </a:r>
          </a:p>
        </p:txBody>
      </p:sp>
      <p:sp>
        <p:nvSpPr>
          <p:cNvPr id="5123" name="WordArt 6"/>
          <p:cNvSpPr>
            <a:spLocks noChangeArrowheads="1" noChangeShapeType="1" noTextEdit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Parlament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1. Usnášeníschopnost komor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Musí být přítomna 1/3 členů</a:t>
            </a:r>
          </a:p>
          <a:p>
            <a:pPr eaLnBrk="1" hangingPunct="1"/>
            <a:r>
              <a:rPr lang="cs-CZ" altLang="cs-CZ" i="1" u="sng" smtClean="0">
                <a:solidFill>
                  <a:srgbClr val="00B050"/>
                </a:solidFill>
              </a:rPr>
              <a:t>Usnesení:</a:t>
            </a:r>
            <a:r>
              <a:rPr lang="cs-CZ" altLang="cs-CZ" smtClean="0">
                <a:solidFill>
                  <a:srgbClr val="00B050"/>
                </a:solidFill>
              </a:rPr>
              <a:t> </a:t>
            </a:r>
            <a:r>
              <a:rPr lang="cs-CZ" altLang="cs-CZ" smtClean="0"/>
              <a:t>souhlas nadpoloviční většiny přítomných poslanců (senátorů)</a:t>
            </a:r>
          </a:p>
          <a:p>
            <a:pPr eaLnBrk="1" hangingPunct="1"/>
            <a:r>
              <a:rPr lang="cs-CZ" altLang="cs-CZ" i="1" u="sng" smtClean="0">
                <a:solidFill>
                  <a:srgbClr val="00B050"/>
                </a:solidFill>
              </a:rPr>
              <a:t>Ústavní zákon:</a:t>
            </a:r>
            <a:r>
              <a:rPr lang="cs-CZ" altLang="cs-CZ" smtClean="0">
                <a:solidFill>
                  <a:srgbClr val="00B050"/>
                </a:solidFill>
              </a:rPr>
              <a:t> </a:t>
            </a:r>
            <a:r>
              <a:rPr lang="cs-CZ" altLang="cs-CZ" smtClean="0"/>
              <a:t>3/5 všech poslanců a 3/5 většiny přítomných senátorů</a:t>
            </a:r>
          </a:p>
          <a:p>
            <a:pPr eaLnBrk="1" hangingPunct="1"/>
            <a:r>
              <a:rPr lang="cs-CZ" altLang="cs-CZ" smtClean="0"/>
              <a:t>Čl. 39, hl. 2</a:t>
            </a:r>
            <a:endParaRPr lang="cs-CZ" altLang="cs-CZ" i="1" u="sng" smtClean="0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2. Schéma přijímání zákonů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Viz. graf str. 26</a:t>
            </a:r>
          </a:p>
        </p:txBody>
      </p:sp>
      <p:pic>
        <p:nvPicPr>
          <p:cNvPr id="7172" name="Picture 5" descr="MCj0410415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68913" y="2143125"/>
            <a:ext cx="2797175" cy="3444875"/>
          </a:xfrm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57200" y="1628775"/>
            <a:ext cx="4038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¡"/>
              <a:defRPr sz="27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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altLang="cs-CZ" kern="0" dirty="0" smtClean="0"/>
              <a:t>Viz. graf str. 26</a:t>
            </a:r>
          </a:p>
        </p:txBody>
      </p:sp>
      <p:graphicFrame>
        <p:nvGraphicFramePr>
          <p:cNvPr id="7174" name="Objekt 1"/>
          <p:cNvGraphicFramePr>
            <a:graphicFrameLocks noChangeAspect="1"/>
          </p:cNvGraphicFramePr>
          <p:nvPr/>
        </p:nvGraphicFramePr>
        <p:xfrm>
          <a:off x="441325" y="1060450"/>
          <a:ext cx="8020050" cy="5667375"/>
        </p:xfrm>
        <a:graphic>
          <a:graphicData uri="http://schemas.openxmlformats.org/presentationml/2006/ole">
            <p:oleObj spid="_x0000_s7174" name="Acrobat Document" r:id="rId4" imgW="8019977" imgH="5667300" progId="AcroExch.Document.11">
              <p:embed/>
            </p:oleObj>
          </a:graphicData>
        </a:graphic>
      </p:graphicFrame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3. Rozpuštění poslanecké sněmovny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Čl. 35, hl. 2</a:t>
            </a:r>
          </a:p>
          <a:p>
            <a:pPr eaLnBrk="1" hangingPunct="1"/>
            <a:r>
              <a:rPr lang="cs-CZ" altLang="cs-CZ" sz="2800" dirty="0" smtClean="0"/>
              <a:t>Senát přijímá zákonná opatření ve věcech, které nesnesou odklad</a:t>
            </a:r>
          </a:p>
        </p:txBody>
      </p:sp>
      <p:pic>
        <p:nvPicPr>
          <p:cNvPr id="8196" name="Picture 9" descr="MCj0408000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2062163"/>
            <a:ext cx="2638425" cy="2451100"/>
          </a:xfrm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4. Interpelace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Poslanec má právo oslovovat (interpelovat) vládu nebo její členy (odpověď do 30 dnů)</a:t>
            </a:r>
          </a:p>
        </p:txBody>
      </p:sp>
      <p:pic>
        <p:nvPicPr>
          <p:cNvPr id="9220" name="Picture 5" descr="MCj0410379000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913" y="1844675"/>
            <a:ext cx="2384425" cy="2878138"/>
          </a:xfrm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5. Úkoly PS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Přijímá zákony</a:t>
            </a:r>
          </a:p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Volba členů vlády</a:t>
            </a:r>
          </a:p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Vyhlášení válečného stavu</a:t>
            </a:r>
          </a:p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Schvalování programu vlády</a:t>
            </a:r>
          </a:p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Vyslovení důvěry vládě</a:t>
            </a:r>
          </a:p>
          <a:p>
            <a:pPr eaLnBrk="1" hangingPunct="1"/>
            <a:r>
              <a:rPr lang="cs-CZ" altLang="cs-CZ" smtClean="0">
                <a:solidFill>
                  <a:srgbClr val="0033CC"/>
                </a:solidFill>
              </a:rPr>
              <a:t>Kontrola vlády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827088" y="1844675"/>
            <a:ext cx="4572000" cy="3454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 </a:t>
            </a:r>
            <a:endParaRPr lang="cs-CZ" altLang="cs-CZ" sz="11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Emmert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, F., </a:t>
            </a: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Katrňák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, T., Krausová, M., Mužíková, O., Sojka, M., </a:t>
            </a: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Ševela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, M., Švandová, B., </a:t>
            </a: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Tarábková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, M., Valach, M., </a:t>
            </a: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Vonková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, E.: Odmaturuj ze společenských věd. 1. </a:t>
            </a:r>
            <a:r>
              <a:rPr lang="cs-CZ" altLang="cs-CZ" sz="1100" i="1" dirty="0" err="1">
                <a:ea typeface="Calibri" pitchFamily="34" charset="0"/>
                <a:cs typeface="Times New Roman" pitchFamily="18" charset="0"/>
              </a:rPr>
              <a:t>vyd</a:t>
            </a:r>
            <a:r>
              <a:rPr lang="cs-CZ" altLang="cs-CZ" sz="1100" i="1" dirty="0">
                <a:ea typeface="Calibri" pitchFamily="34" charset="0"/>
                <a:cs typeface="Times New Roman" pitchFamily="18" charset="0"/>
              </a:rPr>
              <a:t>., Brno, 2004. ISBN 80-86285-68-5.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altLang="cs-CZ" sz="1100" i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dirty="0">
                <a:solidFill>
                  <a:srgbClr val="FF0000"/>
                </a:solidFill>
                <a:ea typeface="Calibri" pitchFamily="34" charset="0"/>
                <a:cs typeface="Times New Roman" pitchFamily="18" charset="0"/>
                <a:hlinkClick r:id="rId2"/>
              </a:rPr>
              <a:t>www.</a:t>
            </a:r>
            <a:r>
              <a:rPr lang="cs-CZ" altLang="cs-CZ" sz="1100" dirty="0" err="1">
                <a:solidFill>
                  <a:srgbClr val="FF0000"/>
                </a:solidFill>
                <a:ea typeface="Calibri" pitchFamily="34" charset="0"/>
                <a:cs typeface="Times New Roman" pitchFamily="18" charset="0"/>
                <a:hlinkClick r:id="rId2"/>
              </a:rPr>
              <a:t>psp.cz</a:t>
            </a:r>
            <a:endParaRPr lang="cs-CZ" altLang="cs-CZ" sz="1100" dirty="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  <a:hlinkClick r:id="rId3"/>
              </a:rPr>
              <a:t>www.</a:t>
            </a:r>
            <a:r>
              <a:rPr lang="cs-CZ" altLang="cs-CZ" sz="1100" dirty="0" err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  <a:hlinkClick r:id="rId3"/>
              </a:rPr>
              <a:t>microsoft.com</a:t>
            </a:r>
            <a:endParaRPr lang="cs-CZ" altLang="cs-CZ" sz="1100" dirty="0" smtClean="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altLang="cs-CZ" sz="1100" dirty="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altLang="cs-CZ" sz="1100" dirty="0">
              <a:solidFill>
                <a:srgbClr val="FF0000"/>
              </a:solidFill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altLang="cs-CZ" sz="11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z="11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 </a:t>
            </a:r>
          </a:p>
        </p:txBody>
      </p:sp>
      <p:sp>
        <p:nvSpPr>
          <p:cNvPr id="1126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159</TotalTime>
  <Words>157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Wingdings</vt:lpstr>
      <vt:lpstr>Calibri</vt:lpstr>
      <vt:lpstr>Times New Roman</vt:lpstr>
      <vt:lpstr>Vodotisk</vt:lpstr>
      <vt:lpstr>Adobe Acrobat Document</vt:lpstr>
      <vt:lpstr>Snímek 1</vt:lpstr>
      <vt:lpstr>Legislativa  (moc zákonodárná)</vt:lpstr>
      <vt:lpstr>Snímek 3</vt:lpstr>
      <vt:lpstr>1. Usnášeníschopnost komor</vt:lpstr>
      <vt:lpstr>2. Schéma přijímání zákonů</vt:lpstr>
      <vt:lpstr>3. Rozpuštění poslanecké sněmovny</vt:lpstr>
      <vt:lpstr>4. Interpelace</vt:lpstr>
      <vt:lpstr>5. Úkoly PS</vt:lpstr>
      <vt:lpstr>Zdroje:</vt:lpstr>
    </vt:vector>
  </TitlesOfParts>
  <Company>spst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Legislativa  (moc zákonodárná)</dc:title>
  <dc:creator>zbozinkova</dc:creator>
  <cp:lastModifiedBy>Dum</cp:lastModifiedBy>
  <cp:revision>17</cp:revision>
  <dcterms:created xsi:type="dcterms:W3CDTF">2007-01-18T10:46:05Z</dcterms:created>
  <dcterms:modified xsi:type="dcterms:W3CDTF">2014-10-30T14:08:35Z</dcterms:modified>
</cp:coreProperties>
</file>