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5" r:id="rId2"/>
  </p:sldMasterIdLst>
  <p:sldIdLst>
    <p:sldId id="263" r:id="rId3"/>
    <p:sldId id="262" r:id="rId4"/>
    <p:sldId id="257" r:id="rId5"/>
    <p:sldId id="258" r:id="rId6"/>
    <p:sldId id="259" r:id="rId7"/>
    <p:sldId id="260" r:id="rId8"/>
    <p:sldId id="261" r:id="rId9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61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0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78232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kumimoji="1" lang="cs-CZ" alt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kumimoji="1" lang="cs-CZ" alt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4842933" y="4889500"/>
            <a:ext cx="65024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altLang="cs-CZ" sz="1800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altLang="cs-CZ" sz="1800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9464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6231467" y="2927350"/>
            <a:ext cx="5350933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altLang="cs-CZ" noProof="0" smtClean="0"/>
              <a:t>Klepnutím lze upravit styl předlohy podnadpisů.</a:t>
            </a:r>
          </a:p>
        </p:txBody>
      </p:sp>
      <p:sp>
        <p:nvSpPr>
          <p:cNvPr id="19468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914400" y="990600"/>
            <a:ext cx="109728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alt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 alt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101601" y="6248400"/>
            <a:ext cx="783167" cy="488950"/>
          </a:xfrm>
        </p:spPr>
        <p:txBody>
          <a:bodyPr anchorCtr="0"/>
          <a:lstStyle>
            <a:lvl1pPr>
              <a:defRPr/>
            </a:lvl1pPr>
          </a:lstStyle>
          <a:p>
            <a:fld id="{CD3EDE3B-2CC5-4458-ACDB-61C324C2EB65}" type="slidenum">
              <a:rPr lang="cs-CZ" altLang="cs-CZ">
                <a:solidFill>
                  <a:srgbClr val="FFFFFF"/>
                </a:solidFill>
              </a:rPr>
              <a:pPr/>
              <a:t>‹#›</a:t>
            </a:fld>
            <a:endParaRPr lang="cs-CZ" alt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0210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CB9D2C-C870-494E-A2D0-3491A101C554}" type="slidenum">
              <a:rPr lang="cs-CZ" altLang="cs-CZ">
                <a:solidFill>
                  <a:srgbClr val="FFFFFF"/>
                </a:solidFill>
              </a:rPr>
              <a:pPr/>
              <a:t>‹#›</a:t>
            </a:fld>
            <a:endParaRPr lang="cs-CZ" alt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5854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933EAE3-327E-4E49-B9ED-010EC1DC2FD0}" type="slidenum">
              <a:rPr lang="cs-CZ" altLang="cs-CZ">
                <a:solidFill>
                  <a:srgbClr val="FFFFFF"/>
                </a:solidFill>
              </a:rPr>
              <a:pPr/>
              <a:t>‹#›</a:t>
            </a:fld>
            <a:endParaRPr lang="cs-CZ" alt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68207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17601" y="2362201"/>
            <a:ext cx="5027084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347884" y="2362201"/>
            <a:ext cx="502708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D43650C-2201-4E24-AF09-74E95CC7F344}" type="slidenum">
              <a:rPr lang="cs-CZ" altLang="cs-CZ">
                <a:solidFill>
                  <a:srgbClr val="FFFFFF"/>
                </a:solidFill>
              </a:rPr>
              <a:pPr/>
              <a:t>‹#›</a:t>
            </a:fld>
            <a:endParaRPr lang="cs-CZ" alt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00134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63465E7-9A76-4A52-B292-C0899FA5F347}" type="slidenum">
              <a:rPr lang="cs-CZ" altLang="cs-CZ">
                <a:solidFill>
                  <a:srgbClr val="FFFFFF"/>
                </a:solidFill>
              </a:rPr>
              <a:pPr/>
              <a:t>‹#›</a:t>
            </a:fld>
            <a:endParaRPr lang="cs-CZ" alt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6982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316B07F-8EA7-4289-BC1F-110FB852A2E3}" type="slidenum">
              <a:rPr lang="cs-CZ" altLang="cs-CZ">
                <a:solidFill>
                  <a:srgbClr val="FFFFFF"/>
                </a:solidFill>
              </a:rPr>
              <a:pPr/>
              <a:t>‹#›</a:t>
            </a:fld>
            <a:endParaRPr lang="cs-CZ" alt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45383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DC40246-3D83-40A2-AE07-CAF26B193EA6}" type="slidenum">
              <a:rPr lang="cs-CZ" altLang="cs-CZ">
                <a:solidFill>
                  <a:srgbClr val="FFFFFF"/>
                </a:solidFill>
              </a:rPr>
              <a:pPr/>
              <a:t>‹#›</a:t>
            </a:fld>
            <a:endParaRPr lang="cs-CZ" alt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23270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5AA53B-D216-4FD3-9FA9-BFAA7FC32930}" type="slidenum">
              <a:rPr lang="cs-CZ" altLang="cs-CZ">
                <a:solidFill>
                  <a:srgbClr val="FFFFFF"/>
                </a:solidFill>
              </a:rPr>
              <a:pPr/>
              <a:t>‹#›</a:t>
            </a:fld>
            <a:endParaRPr lang="cs-CZ" alt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78494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9731C08-969F-45B4-9F0E-BEF895E4A13D}" type="slidenum">
              <a:rPr lang="cs-CZ" altLang="cs-CZ">
                <a:solidFill>
                  <a:srgbClr val="FFFFFF"/>
                </a:solidFill>
              </a:rPr>
              <a:pPr/>
              <a:t>‹#›</a:t>
            </a:fld>
            <a:endParaRPr lang="cs-CZ" alt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55990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8BE8488-C295-4D52-9FAF-5693F47B77E7}" type="slidenum">
              <a:rPr lang="cs-CZ" altLang="cs-CZ">
                <a:solidFill>
                  <a:srgbClr val="FFFFFF"/>
                </a:solidFill>
              </a:rPr>
              <a:pPr/>
              <a:t>‹#›</a:t>
            </a:fld>
            <a:endParaRPr lang="cs-CZ" alt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87904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940800" y="762001"/>
            <a:ext cx="26416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016000" y="762001"/>
            <a:ext cx="77216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CD39B16-25AA-4C7C-8ADA-165B6FAF6F84}" type="slidenum">
              <a:rPr lang="cs-CZ" altLang="cs-CZ">
                <a:solidFill>
                  <a:srgbClr val="FFFFFF"/>
                </a:solidFill>
              </a:rPr>
              <a:pPr/>
              <a:t>‹#›</a:t>
            </a:fld>
            <a:endParaRPr lang="cs-CZ" alt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83759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16000" y="762000"/>
            <a:ext cx="10566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117601" y="2362200"/>
            <a:ext cx="10257367" cy="17859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117601" y="4300539"/>
            <a:ext cx="10257367" cy="178593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4EDAD81-4C6B-483C-9C8C-5306190519AA}" type="slidenum">
              <a:rPr lang="cs-CZ" altLang="cs-CZ">
                <a:solidFill>
                  <a:srgbClr val="FFFFFF"/>
                </a:solidFill>
              </a:rPr>
              <a:pPr/>
              <a:t>‹#›</a:t>
            </a:fld>
            <a:endParaRPr lang="cs-CZ" alt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49474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16000" y="762000"/>
            <a:ext cx="10566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117601" y="2362201"/>
            <a:ext cx="5027084" cy="37242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6347884" y="2362201"/>
            <a:ext cx="5027083" cy="3724275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2BEBE25-7D43-4522-BC4D-F87C02365714}" type="slidenum">
              <a:rPr lang="cs-CZ" altLang="cs-CZ">
                <a:solidFill>
                  <a:srgbClr val="FFFFFF"/>
                </a:solidFill>
              </a:rPr>
              <a:pPr/>
              <a:t>‹#›</a:t>
            </a:fld>
            <a:endParaRPr lang="cs-CZ" alt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44414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16000" y="762000"/>
            <a:ext cx="10566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17601" y="2362201"/>
            <a:ext cx="5027084" cy="37242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47884" y="2362201"/>
            <a:ext cx="5027083" cy="37242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C612C1B-F571-409F-89A1-AA83E6BE61D1}" type="slidenum">
              <a:rPr lang="cs-CZ" altLang="cs-CZ">
                <a:solidFill>
                  <a:srgbClr val="FFFFFF"/>
                </a:solidFill>
              </a:rPr>
              <a:pPr/>
              <a:t>‹#›</a:t>
            </a:fld>
            <a:endParaRPr lang="cs-CZ" alt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89018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78232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kumimoji="1" lang="cs-CZ" alt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fontAlgn="base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kumimoji="1" lang="cs-CZ" alt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4842933" y="4889500"/>
            <a:ext cx="65024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altLang="cs-CZ" sz="1800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altLang="cs-CZ" sz="1800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9464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6231467" y="2927350"/>
            <a:ext cx="5350933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altLang="cs-CZ" noProof="0" smtClean="0"/>
              <a:t>Klepnutím lze upravit styl předlohy podnadpisů.</a:t>
            </a:r>
          </a:p>
        </p:txBody>
      </p:sp>
      <p:sp>
        <p:nvSpPr>
          <p:cNvPr id="19468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914400" y="990600"/>
            <a:ext cx="109728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alt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 alt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101601" y="6248400"/>
            <a:ext cx="783167" cy="488950"/>
          </a:xfrm>
        </p:spPr>
        <p:txBody>
          <a:bodyPr anchorCtr="0"/>
          <a:lstStyle>
            <a:lvl1pPr>
              <a:defRPr/>
            </a:lvl1pPr>
          </a:lstStyle>
          <a:p>
            <a:fld id="{CD3EDE3B-2CC5-4458-ACDB-61C324C2EB65}" type="slidenum">
              <a:rPr lang="cs-CZ" altLang="cs-CZ">
                <a:solidFill>
                  <a:srgbClr val="FFFFFF"/>
                </a:solidFill>
              </a:rPr>
              <a:pPr/>
              <a:t>‹#›</a:t>
            </a:fld>
            <a:endParaRPr lang="cs-CZ" alt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19541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CB9D2C-C870-494E-A2D0-3491A101C554}" type="slidenum">
              <a:rPr lang="cs-CZ" altLang="cs-CZ">
                <a:solidFill>
                  <a:srgbClr val="FFFFFF"/>
                </a:solidFill>
              </a:rPr>
              <a:pPr/>
              <a:t>‹#›</a:t>
            </a:fld>
            <a:endParaRPr lang="cs-CZ" alt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20410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933EAE3-327E-4E49-B9ED-010EC1DC2FD0}" type="slidenum">
              <a:rPr lang="cs-CZ" altLang="cs-CZ">
                <a:solidFill>
                  <a:srgbClr val="FFFFFF"/>
                </a:solidFill>
              </a:rPr>
              <a:pPr/>
              <a:t>‹#›</a:t>
            </a:fld>
            <a:endParaRPr lang="cs-CZ" alt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680076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17601" y="2362201"/>
            <a:ext cx="5027084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347884" y="2362201"/>
            <a:ext cx="502708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D43650C-2201-4E24-AF09-74E95CC7F344}" type="slidenum">
              <a:rPr lang="cs-CZ" altLang="cs-CZ">
                <a:solidFill>
                  <a:srgbClr val="FFFFFF"/>
                </a:solidFill>
              </a:rPr>
              <a:pPr/>
              <a:t>‹#›</a:t>
            </a:fld>
            <a:endParaRPr lang="cs-CZ" alt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639709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63465E7-9A76-4A52-B292-C0899FA5F347}" type="slidenum">
              <a:rPr lang="cs-CZ" altLang="cs-CZ">
                <a:solidFill>
                  <a:srgbClr val="FFFFFF"/>
                </a:solidFill>
              </a:rPr>
              <a:pPr/>
              <a:t>‹#›</a:t>
            </a:fld>
            <a:endParaRPr lang="cs-CZ" alt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874506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316B07F-8EA7-4289-BC1F-110FB852A2E3}" type="slidenum">
              <a:rPr lang="cs-CZ" altLang="cs-CZ">
                <a:solidFill>
                  <a:srgbClr val="FFFFFF"/>
                </a:solidFill>
              </a:rPr>
              <a:pPr/>
              <a:t>‹#›</a:t>
            </a:fld>
            <a:endParaRPr lang="cs-CZ" alt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85628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DC40246-3D83-40A2-AE07-CAF26B193EA6}" type="slidenum">
              <a:rPr lang="cs-CZ" altLang="cs-CZ">
                <a:solidFill>
                  <a:srgbClr val="FFFFFF"/>
                </a:solidFill>
              </a:rPr>
              <a:pPr/>
              <a:t>‹#›</a:t>
            </a:fld>
            <a:endParaRPr lang="cs-CZ" alt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716959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5AA53B-D216-4FD3-9FA9-BFAA7FC32930}" type="slidenum">
              <a:rPr lang="cs-CZ" altLang="cs-CZ">
                <a:solidFill>
                  <a:srgbClr val="FFFFFF"/>
                </a:solidFill>
              </a:rPr>
              <a:pPr/>
              <a:t>‹#›</a:t>
            </a:fld>
            <a:endParaRPr lang="cs-CZ" alt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644108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9731C08-969F-45B4-9F0E-BEF895E4A13D}" type="slidenum">
              <a:rPr lang="cs-CZ" altLang="cs-CZ">
                <a:solidFill>
                  <a:srgbClr val="FFFFFF"/>
                </a:solidFill>
              </a:rPr>
              <a:pPr/>
              <a:t>‹#›</a:t>
            </a:fld>
            <a:endParaRPr lang="cs-CZ" alt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73021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8BE8488-C295-4D52-9FAF-5693F47B77E7}" type="slidenum">
              <a:rPr lang="cs-CZ" altLang="cs-CZ">
                <a:solidFill>
                  <a:srgbClr val="FFFFFF"/>
                </a:solidFill>
              </a:rPr>
              <a:pPr/>
              <a:t>‹#›</a:t>
            </a:fld>
            <a:endParaRPr lang="cs-CZ" alt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714435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940800" y="762001"/>
            <a:ext cx="26416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016000" y="762001"/>
            <a:ext cx="77216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CD39B16-25AA-4C7C-8ADA-165B6FAF6F84}" type="slidenum">
              <a:rPr lang="cs-CZ" altLang="cs-CZ">
                <a:solidFill>
                  <a:srgbClr val="FFFFFF"/>
                </a:solidFill>
              </a:rPr>
              <a:pPr/>
              <a:t>‹#›</a:t>
            </a:fld>
            <a:endParaRPr lang="cs-CZ" alt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232431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16000" y="762000"/>
            <a:ext cx="10566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117601" y="2362200"/>
            <a:ext cx="10257367" cy="17859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117601" y="4300539"/>
            <a:ext cx="10257367" cy="178593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4EDAD81-4C6B-483C-9C8C-5306190519AA}" type="slidenum">
              <a:rPr lang="cs-CZ" altLang="cs-CZ">
                <a:solidFill>
                  <a:srgbClr val="FFFFFF"/>
                </a:solidFill>
              </a:rPr>
              <a:pPr/>
              <a:t>‹#›</a:t>
            </a:fld>
            <a:endParaRPr lang="cs-CZ" alt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484658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16000" y="762000"/>
            <a:ext cx="10566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117601" y="2362201"/>
            <a:ext cx="5027084" cy="37242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6347884" y="2362201"/>
            <a:ext cx="5027083" cy="3724275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2BEBE25-7D43-4522-BC4D-F87C02365714}" type="slidenum">
              <a:rPr lang="cs-CZ" altLang="cs-CZ">
                <a:solidFill>
                  <a:srgbClr val="FFFFFF"/>
                </a:solidFill>
              </a:rPr>
              <a:pPr/>
              <a:t>‹#›</a:t>
            </a:fld>
            <a:endParaRPr lang="cs-CZ" alt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765303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16000" y="762000"/>
            <a:ext cx="10566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17601" y="2362201"/>
            <a:ext cx="5027084" cy="37242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47884" y="2362201"/>
            <a:ext cx="5027083" cy="37242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C612C1B-F571-409F-89A1-AA83E6BE61D1}" type="slidenum">
              <a:rPr lang="cs-CZ" altLang="cs-CZ">
                <a:solidFill>
                  <a:srgbClr val="FFFFFF"/>
                </a:solidFill>
              </a:rPr>
              <a:pPr/>
              <a:t>‹#›</a:t>
            </a:fld>
            <a:endParaRPr lang="cs-CZ" alt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47942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slideLayout" Target="../slideLayouts/slideLayout27.xml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slideLayout" Target="../slideLayouts/slideLayout26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Relationship Id="rId14" Type="http://schemas.openxmlformats.org/officeDocument/2006/relationships/slideLayout" Target="../slideLayouts/slideLayout2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1016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fontAlgn="base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altLang="cs-CZ" sz="1800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cs-CZ" sz="180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fontAlgn="base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altLang="cs-CZ" sz="1800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fontAlgn="base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altLang="cs-CZ" sz="1800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1016000" y="762000"/>
            <a:ext cx="105664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17601" y="2362201"/>
            <a:ext cx="10257367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8443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251201" y="6248401"/>
            <a:ext cx="2840567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400"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18444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721600" y="6248401"/>
            <a:ext cx="3862917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18445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112184" y="6242050"/>
            <a:ext cx="783167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 eaLnBrk="1" hangingPunct="1"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77C5036E-8BC6-47B1-A602-9285D0324353}" type="slidenum">
              <a:rPr lang="cs-CZ" alt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 alt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87574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anose="05000000000000000000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anose="05000000000000000000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anose="05000000000000000000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1016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fontAlgn="base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altLang="cs-CZ" sz="1800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eaLnBrk="0" fontAlgn="base" hangingPunct="0">
                  <a:spcBef>
                    <a:spcPct val="0"/>
                  </a:spcBef>
                  <a:spcAft>
                    <a:spcPct val="0"/>
                  </a:spcAft>
                </a:pPr>
                <a:endParaRPr lang="cs-CZ" sz="180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fontAlgn="base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altLang="cs-CZ" sz="1800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fontAlgn="base" hangingPunct="1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altLang="cs-CZ" sz="1800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1016000" y="762000"/>
            <a:ext cx="105664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17601" y="2362201"/>
            <a:ext cx="10257367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8443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251201" y="6248401"/>
            <a:ext cx="2840567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400"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18444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721600" y="6248401"/>
            <a:ext cx="3862917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altLang="cs-CZ">
              <a:solidFill>
                <a:srgbClr val="003366"/>
              </a:solidFill>
            </a:endParaRPr>
          </a:p>
        </p:txBody>
      </p:sp>
      <p:sp>
        <p:nvSpPr>
          <p:cNvPr id="18445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112184" y="6242050"/>
            <a:ext cx="783167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 eaLnBrk="1" hangingPunct="1"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77C5036E-8BC6-47B1-A602-9285D0324353}" type="slidenum">
              <a:rPr lang="cs-CZ" alt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 alt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49356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  <p:sldLayoutId id="2147483689" r:id="rId14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anose="05000000000000000000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anose="05000000000000000000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anose="05000000000000000000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hyperlink" Target="http://www.hrad.cz/" TargetMode="Externa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rad.cz/" TargetMode="External"/><Relationship Id="rId2" Type="http://schemas.openxmlformats.org/officeDocument/2006/relationships/hyperlink" Target="http://www.vlada.cz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google.cz/search?q=kliparty+idea&amp;tbm=isch&amp;tbo=u&amp;source=univ&amp;sa=X&amp;ei=AckmU_CyCcmoyAPurIDQBw&amp;ved=0CDkQsAQ&amp;biw=1920&amp;bih=985#q=kliparty+kreslen%C3%A9+dotaz&amp;tbm=isch&amp;imgdii=_" TargetMode="External"/><Relationship Id="rId5" Type="http://schemas.openxmlformats.org/officeDocument/2006/relationships/hyperlink" Target="https://www.google.cz/search?q=kliparty+idea&amp;tbm=isch&amp;tbo=u&amp;source=univ&amp;sa=X&amp;ei=AckmU_CyCcmoyAPurIDQBw&amp;ved=0CDkQsAQ&amp;biw=1920&amp;bih=985#q=kliparty+kreslen%C3%A9+n%C3%A1pad&amp;tbm=isch&amp;imgdii=_" TargetMode="External"/><Relationship Id="rId4" Type="http://schemas.openxmlformats.org/officeDocument/2006/relationships/hyperlink" Target="http://zakony.centrum.cz/ustava-ceske-republiky?utm_source=google&amp;utm_medium=cpc&amp;utm_campaign=zakony-od-centrum_cz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Obdélník 1"/>
          <p:cNvSpPr>
            <a:spLocks noChangeArrowheads="1"/>
          </p:cNvSpPr>
          <p:nvPr/>
        </p:nvSpPr>
        <p:spPr bwMode="auto">
          <a:xfrm>
            <a:off x="3287714" y="2349500"/>
            <a:ext cx="5832475" cy="535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SzPct val="75000"/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SzPct val="65000"/>
              <a:buFont typeface="Wingdings" panose="05000000000000000000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anose="05000000000000000000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anose="05000000000000000000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anose="05000000000000000000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anose="05000000000000000000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200" b="1" i="1" dirty="0">
                <a:solidFill>
                  <a:srgbClr val="000000"/>
                </a:solidFill>
                <a:cs typeface="Times New Roman" panose="02020603050405020304" pitchFamily="18" charset="0"/>
              </a:rPr>
              <a:t>Datum: </a:t>
            </a:r>
            <a:r>
              <a:rPr lang="cs-CZ" altLang="cs-CZ" sz="1200" b="1" i="1" dirty="0" smtClean="0">
                <a:solidFill>
                  <a:srgbClr val="000000"/>
                </a:solidFill>
                <a:cs typeface="Times New Roman" panose="02020603050405020304" pitchFamily="18" charset="0"/>
              </a:rPr>
              <a:t>15. </a:t>
            </a:r>
            <a:r>
              <a:rPr lang="cs-CZ" altLang="cs-CZ" sz="1200" b="1" i="1" dirty="0">
                <a:solidFill>
                  <a:srgbClr val="000000"/>
                </a:solidFill>
                <a:cs typeface="Times New Roman" panose="02020603050405020304" pitchFamily="18" charset="0"/>
              </a:rPr>
              <a:t>1. 2014</a:t>
            </a:r>
            <a:endParaRPr lang="cs-CZ" altLang="cs-CZ" sz="1200" dirty="0">
              <a:solidFill>
                <a:srgbClr val="00336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200" b="1" dirty="0">
                <a:solidFill>
                  <a:srgbClr val="000000"/>
                </a:solidFill>
                <a:cs typeface="Times New Roman" panose="02020603050405020304" pitchFamily="18" charset="0"/>
              </a:rPr>
              <a:t> </a:t>
            </a:r>
            <a:endParaRPr lang="cs-CZ" altLang="cs-CZ" sz="1200" dirty="0">
              <a:solidFill>
                <a:srgbClr val="00336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200" b="1" i="1" dirty="0">
                <a:solidFill>
                  <a:srgbClr val="000000"/>
                </a:solidFill>
                <a:cs typeface="Times New Roman" panose="02020603050405020304" pitchFamily="18" charset="0"/>
              </a:rPr>
              <a:t>Projekt:</a:t>
            </a:r>
            <a:r>
              <a:rPr lang="cs-CZ" altLang="cs-CZ" sz="1200" b="1" dirty="0">
                <a:solidFill>
                  <a:srgbClr val="000000"/>
                </a:solidFill>
                <a:cs typeface="Times New Roman" panose="02020603050405020304" pitchFamily="18" charset="0"/>
              </a:rPr>
              <a:t> </a:t>
            </a:r>
            <a:r>
              <a:rPr lang="cs-CZ" altLang="cs-CZ" sz="1200" dirty="0">
                <a:solidFill>
                  <a:srgbClr val="000000"/>
                </a:solidFill>
                <a:cs typeface="Times New Roman" panose="02020603050405020304" pitchFamily="18" charset="0"/>
              </a:rPr>
              <a:t>Kvalitní výuka</a:t>
            </a:r>
            <a:endParaRPr lang="cs-CZ" altLang="cs-CZ" sz="1200" dirty="0">
              <a:solidFill>
                <a:srgbClr val="00336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200" b="1" dirty="0">
                <a:solidFill>
                  <a:srgbClr val="000000"/>
                </a:solidFill>
                <a:cs typeface="Times New Roman" panose="02020603050405020304" pitchFamily="18" charset="0"/>
              </a:rPr>
              <a:t> </a:t>
            </a:r>
            <a:endParaRPr lang="cs-CZ" altLang="cs-CZ" sz="1200" dirty="0">
              <a:solidFill>
                <a:srgbClr val="00336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200" b="1" i="1" dirty="0">
                <a:solidFill>
                  <a:srgbClr val="000000"/>
                </a:solidFill>
                <a:cs typeface="Times New Roman" panose="02020603050405020304" pitchFamily="18" charset="0"/>
              </a:rPr>
              <a:t>Registrační číslo:</a:t>
            </a:r>
            <a:r>
              <a:rPr lang="cs-CZ" altLang="cs-CZ" sz="1200" b="1" dirty="0">
                <a:solidFill>
                  <a:srgbClr val="000000"/>
                </a:solidFill>
                <a:cs typeface="Times New Roman" panose="02020603050405020304" pitchFamily="18" charset="0"/>
              </a:rPr>
              <a:t> </a:t>
            </a:r>
            <a:r>
              <a:rPr lang="cs-CZ" altLang="cs-CZ" sz="1200" dirty="0">
                <a:solidFill>
                  <a:srgbClr val="000000"/>
                </a:solidFill>
                <a:cs typeface="Times New Roman" panose="02020603050405020304" pitchFamily="18" charset="0"/>
              </a:rPr>
              <a:t>CZ.1.07/1.5.00/34.0731</a:t>
            </a:r>
            <a:endParaRPr lang="cs-CZ" altLang="cs-CZ" sz="1200" dirty="0">
              <a:solidFill>
                <a:srgbClr val="00336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200" b="1" dirty="0">
                <a:solidFill>
                  <a:srgbClr val="000000"/>
                </a:solidFill>
                <a:cs typeface="Times New Roman" panose="02020603050405020304" pitchFamily="18" charset="0"/>
              </a:rPr>
              <a:t> </a:t>
            </a:r>
            <a:endParaRPr lang="cs-CZ" altLang="cs-CZ" sz="1200" dirty="0">
              <a:solidFill>
                <a:srgbClr val="00336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200" b="1" i="1" dirty="0">
                <a:solidFill>
                  <a:srgbClr val="000000"/>
                </a:solidFill>
                <a:cs typeface="Times New Roman" panose="02020603050405020304" pitchFamily="18" charset="0"/>
              </a:rPr>
              <a:t>Číslo DUM:</a:t>
            </a:r>
            <a:r>
              <a:rPr lang="cs-CZ" altLang="cs-CZ" sz="1200" b="1" dirty="0">
                <a:solidFill>
                  <a:srgbClr val="000000"/>
                </a:solidFill>
                <a:cs typeface="Times New Roman" panose="02020603050405020304" pitchFamily="18" charset="0"/>
              </a:rPr>
              <a:t> </a:t>
            </a:r>
            <a:r>
              <a:rPr lang="cs-CZ" altLang="cs-CZ" sz="1200" dirty="0" smtClean="0">
                <a:solidFill>
                  <a:srgbClr val="000000"/>
                </a:solidFill>
                <a:cs typeface="Times New Roman" panose="02020603050405020304" pitchFamily="18" charset="0"/>
              </a:rPr>
              <a:t>VY_32_INOVACE_051</a:t>
            </a:r>
            <a:r>
              <a:rPr lang="cs-CZ" altLang="cs-CZ" sz="1200" b="1" dirty="0">
                <a:solidFill>
                  <a:srgbClr val="000000"/>
                </a:solidFill>
                <a:cs typeface="Times New Roman" panose="02020603050405020304" pitchFamily="18" charset="0"/>
              </a:rPr>
              <a:t>	</a:t>
            </a:r>
            <a:endParaRPr lang="cs-CZ" altLang="cs-CZ" sz="1200" dirty="0">
              <a:solidFill>
                <a:srgbClr val="00336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200" b="1" dirty="0">
                <a:solidFill>
                  <a:srgbClr val="000000"/>
                </a:solidFill>
                <a:cs typeface="Times New Roman" panose="02020603050405020304" pitchFamily="18" charset="0"/>
              </a:rPr>
              <a:t> </a:t>
            </a:r>
            <a:endParaRPr lang="cs-CZ" altLang="cs-CZ" sz="1200" dirty="0">
              <a:solidFill>
                <a:srgbClr val="00336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200" b="1" dirty="0">
                <a:solidFill>
                  <a:srgbClr val="000000"/>
                </a:solidFill>
                <a:cs typeface="Times New Roman" panose="02020603050405020304" pitchFamily="18" charset="0"/>
              </a:rPr>
              <a:t> </a:t>
            </a:r>
            <a:r>
              <a:rPr lang="cs-CZ" altLang="cs-CZ" sz="1200" b="1" i="1" dirty="0">
                <a:solidFill>
                  <a:srgbClr val="000000"/>
                </a:solidFill>
                <a:cs typeface="Times New Roman" panose="02020603050405020304" pitchFamily="18" charset="0"/>
              </a:rPr>
              <a:t>Jméno autora:</a:t>
            </a:r>
            <a:r>
              <a:rPr lang="cs-CZ" altLang="cs-CZ" sz="1200" b="1" dirty="0">
                <a:solidFill>
                  <a:srgbClr val="000000"/>
                </a:solidFill>
                <a:cs typeface="Times New Roman" panose="02020603050405020304" pitchFamily="18" charset="0"/>
              </a:rPr>
              <a:t> Blanka Zbožínková</a:t>
            </a:r>
            <a:endParaRPr lang="cs-CZ" altLang="cs-CZ" sz="1200" dirty="0">
              <a:solidFill>
                <a:srgbClr val="00336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200" b="1" dirty="0">
                <a:solidFill>
                  <a:srgbClr val="000000"/>
                </a:solidFill>
                <a:cs typeface="Times New Roman" panose="02020603050405020304" pitchFamily="18" charset="0"/>
              </a:rPr>
              <a:t> </a:t>
            </a:r>
            <a:endParaRPr lang="cs-CZ" altLang="cs-CZ" sz="1200" dirty="0">
              <a:solidFill>
                <a:srgbClr val="00336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200" b="1" i="1" dirty="0">
                <a:solidFill>
                  <a:srgbClr val="000000"/>
                </a:solidFill>
                <a:cs typeface="Times New Roman" panose="02020603050405020304" pitchFamily="18" charset="0"/>
              </a:rPr>
              <a:t>Název práce:</a:t>
            </a:r>
            <a:r>
              <a:rPr lang="cs-CZ" altLang="cs-CZ" sz="1200" b="1" dirty="0">
                <a:solidFill>
                  <a:srgbClr val="000000"/>
                </a:solidFill>
                <a:cs typeface="Times New Roman" panose="02020603050405020304" pitchFamily="18" charset="0"/>
              </a:rPr>
              <a:t> </a:t>
            </a:r>
            <a:r>
              <a:rPr lang="cs-CZ" altLang="cs-CZ" sz="1200" dirty="0" smtClean="0">
                <a:solidFill>
                  <a:srgbClr val="000000"/>
                </a:solidFill>
                <a:cs typeface="Times New Roman" panose="02020603050405020304" pitchFamily="18" charset="0"/>
              </a:rPr>
              <a:t>Exekutiva 2</a:t>
            </a:r>
            <a:endParaRPr lang="cs-CZ" altLang="cs-CZ" sz="1200" dirty="0">
              <a:solidFill>
                <a:srgbClr val="00336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200" b="1" i="1" dirty="0">
                <a:solidFill>
                  <a:srgbClr val="000000"/>
                </a:solidFill>
                <a:cs typeface="Times New Roman" panose="02020603050405020304" pitchFamily="18" charset="0"/>
              </a:rPr>
              <a:t>Předmět</a:t>
            </a:r>
            <a:r>
              <a:rPr lang="cs-CZ" altLang="cs-CZ" sz="1200" i="1" dirty="0">
                <a:solidFill>
                  <a:srgbClr val="000000"/>
                </a:solidFill>
                <a:cs typeface="Times New Roman" panose="02020603050405020304" pitchFamily="18" charset="0"/>
              </a:rPr>
              <a:t>:</a:t>
            </a:r>
            <a:r>
              <a:rPr lang="cs-CZ" altLang="cs-CZ" sz="1200" dirty="0">
                <a:solidFill>
                  <a:srgbClr val="000000"/>
                </a:solidFill>
                <a:cs typeface="Times New Roman" panose="02020603050405020304" pitchFamily="18" charset="0"/>
              </a:rPr>
              <a:t> Občanská nauka </a:t>
            </a:r>
            <a:endParaRPr lang="cs-CZ" altLang="cs-CZ" sz="1200" dirty="0">
              <a:solidFill>
                <a:srgbClr val="00336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200" b="1" dirty="0">
                <a:solidFill>
                  <a:srgbClr val="000000"/>
                </a:solidFill>
                <a:cs typeface="Times New Roman" panose="02020603050405020304" pitchFamily="18" charset="0"/>
              </a:rPr>
              <a:t> </a:t>
            </a:r>
            <a:endParaRPr lang="cs-CZ" altLang="cs-CZ" sz="1200" dirty="0">
              <a:solidFill>
                <a:srgbClr val="00336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200" b="1" i="1" dirty="0">
                <a:solidFill>
                  <a:srgbClr val="000000"/>
                </a:solidFill>
                <a:cs typeface="Times New Roman" panose="02020603050405020304" pitchFamily="18" charset="0"/>
              </a:rPr>
              <a:t>Ročník:</a:t>
            </a:r>
            <a:r>
              <a:rPr lang="cs-CZ" altLang="cs-CZ" sz="1200" b="1" dirty="0">
                <a:solidFill>
                  <a:srgbClr val="000000"/>
                </a:solidFill>
                <a:cs typeface="Times New Roman" panose="02020603050405020304" pitchFamily="18" charset="0"/>
              </a:rPr>
              <a:t> </a:t>
            </a:r>
            <a:r>
              <a:rPr lang="cs-CZ" altLang="cs-CZ" sz="1200" dirty="0">
                <a:solidFill>
                  <a:srgbClr val="000000"/>
                </a:solidFill>
                <a:cs typeface="Times New Roman" panose="02020603050405020304" pitchFamily="18" charset="0"/>
              </a:rPr>
              <a:t>2.</a:t>
            </a:r>
            <a:endParaRPr lang="cs-CZ" altLang="cs-CZ" sz="1200" dirty="0">
              <a:solidFill>
                <a:srgbClr val="00336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200" b="1" dirty="0">
                <a:solidFill>
                  <a:srgbClr val="000000"/>
                </a:solidFill>
                <a:cs typeface="Times New Roman" panose="02020603050405020304" pitchFamily="18" charset="0"/>
              </a:rPr>
              <a:t> </a:t>
            </a:r>
            <a:endParaRPr lang="cs-CZ" altLang="cs-CZ" sz="1200" dirty="0">
              <a:solidFill>
                <a:srgbClr val="00336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200" b="1" i="1" dirty="0">
                <a:solidFill>
                  <a:srgbClr val="000000"/>
                </a:solidFill>
                <a:cs typeface="Times New Roman" panose="02020603050405020304" pitchFamily="18" charset="0"/>
              </a:rPr>
              <a:t>Časová dotace</a:t>
            </a:r>
            <a:r>
              <a:rPr lang="cs-CZ" altLang="cs-CZ" sz="1200" i="1" dirty="0">
                <a:solidFill>
                  <a:srgbClr val="000000"/>
                </a:solidFill>
                <a:cs typeface="Times New Roman" panose="02020603050405020304" pitchFamily="18" charset="0"/>
              </a:rPr>
              <a:t>:</a:t>
            </a:r>
            <a:r>
              <a:rPr lang="cs-CZ" altLang="cs-CZ" sz="1200" dirty="0">
                <a:solidFill>
                  <a:srgbClr val="000000"/>
                </a:solidFill>
                <a:cs typeface="Times New Roman" panose="02020603050405020304" pitchFamily="18" charset="0"/>
              </a:rPr>
              <a:t> </a:t>
            </a:r>
            <a:r>
              <a:rPr lang="cs-CZ" altLang="cs-CZ" sz="1200" dirty="0" smtClean="0">
                <a:solidFill>
                  <a:srgbClr val="000000"/>
                </a:solidFill>
                <a:cs typeface="Times New Roman" panose="02020603050405020304" pitchFamily="18" charset="0"/>
              </a:rPr>
              <a:t>15 </a:t>
            </a:r>
            <a:r>
              <a:rPr lang="cs-CZ" altLang="cs-CZ" sz="1200" dirty="0">
                <a:solidFill>
                  <a:srgbClr val="000000"/>
                </a:solidFill>
                <a:cs typeface="Times New Roman" panose="02020603050405020304" pitchFamily="18" charset="0"/>
              </a:rPr>
              <a:t>minut</a:t>
            </a:r>
            <a:endParaRPr lang="cs-CZ" altLang="cs-CZ" sz="1200" dirty="0">
              <a:solidFill>
                <a:srgbClr val="00336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200" b="1" dirty="0">
                <a:solidFill>
                  <a:srgbClr val="000000"/>
                </a:solidFill>
                <a:cs typeface="Times New Roman" panose="02020603050405020304" pitchFamily="18" charset="0"/>
              </a:rPr>
              <a:t> </a:t>
            </a:r>
            <a:endParaRPr lang="cs-CZ" altLang="cs-CZ" sz="1200" dirty="0">
              <a:solidFill>
                <a:srgbClr val="00336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200" b="1" i="1" dirty="0">
                <a:solidFill>
                  <a:srgbClr val="000000"/>
                </a:solidFill>
                <a:cs typeface="Times New Roman" panose="02020603050405020304" pitchFamily="18" charset="0"/>
              </a:rPr>
              <a:t>Vzdělávací cíl</a:t>
            </a:r>
            <a:r>
              <a:rPr lang="cs-CZ" altLang="cs-CZ" sz="1200" i="1" dirty="0">
                <a:solidFill>
                  <a:srgbClr val="000000"/>
                </a:solidFill>
                <a:cs typeface="Times New Roman" panose="02020603050405020304" pitchFamily="18" charset="0"/>
              </a:rPr>
              <a:t>:</a:t>
            </a:r>
            <a:r>
              <a:rPr lang="cs-CZ" altLang="cs-CZ" sz="1200" dirty="0">
                <a:solidFill>
                  <a:srgbClr val="000000"/>
                </a:solidFill>
                <a:cs typeface="Times New Roman" panose="02020603050405020304" pitchFamily="18" charset="0"/>
              </a:rPr>
              <a:t> Základní úkoly a  struktura exekutivy</a:t>
            </a:r>
            <a:endParaRPr lang="cs-CZ" altLang="cs-CZ" sz="1200" dirty="0">
              <a:solidFill>
                <a:srgbClr val="00336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200" b="1" dirty="0">
                <a:solidFill>
                  <a:srgbClr val="000000"/>
                </a:solidFill>
                <a:cs typeface="Times New Roman" panose="02020603050405020304" pitchFamily="18" charset="0"/>
              </a:rPr>
              <a:t> </a:t>
            </a:r>
            <a:endParaRPr lang="cs-CZ" altLang="cs-CZ" sz="1200" dirty="0">
              <a:solidFill>
                <a:srgbClr val="00336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200" b="1" i="1" dirty="0">
                <a:solidFill>
                  <a:srgbClr val="000000"/>
                </a:solidFill>
                <a:cs typeface="Times New Roman" panose="02020603050405020304" pitchFamily="18" charset="0"/>
              </a:rPr>
              <a:t>Pomůcky</a:t>
            </a:r>
            <a:r>
              <a:rPr lang="cs-CZ" altLang="cs-CZ" sz="1200" i="1" dirty="0">
                <a:solidFill>
                  <a:srgbClr val="000000"/>
                </a:solidFill>
                <a:cs typeface="Times New Roman" panose="02020603050405020304" pitchFamily="18" charset="0"/>
              </a:rPr>
              <a:t>:</a:t>
            </a:r>
            <a:r>
              <a:rPr lang="cs-CZ" altLang="cs-CZ" sz="1200" dirty="0">
                <a:solidFill>
                  <a:srgbClr val="000000"/>
                </a:solidFill>
                <a:cs typeface="Times New Roman" panose="02020603050405020304" pitchFamily="18" charset="0"/>
              </a:rPr>
              <a:t> Učebnice,  psací potřeby</a:t>
            </a:r>
            <a:endParaRPr lang="cs-CZ" altLang="cs-CZ" sz="1200" dirty="0">
              <a:solidFill>
                <a:srgbClr val="00336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200" dirty="0">
                <a:solidFill>
                  <a:srgbClr val="000000"/>
                </a:solidFill>
                <a:cs typeface="Times New Roman" panose="02020603050405020304" pitchFamily="18" charset="0"/>
              </a:rPr>
              <a:t> </a:t>
            </a:r>
            <a:endParaRPr lang="cs-CZ" altLang="cs-CZ" sz="1200" dirty="0">
              <a:solidFill>
                <a:srgbClr val="00336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200" b="1" i="1" dirty="0">
                <a:solidFill>
                  <a:srgbClr val="000000"/>
                </a:solidFill>
                <a:cs typeface="Times New Roman" panose="02020603050405020304" pitchFamily="18" charset="0"/>
              </a:rPr>
              <a:t>Poznámka:</a:t>
            </a:r>
            <a:r>
              <a:rPr lang="cs-CZ" altLang="cs-CZ" sz="1200" dirty="0">
                <a:solidFill>
                  <a:srgbClr val="000000"/>
                </a:solidFill>
                <a:cs typeface="Times New Roman" panose="02020603050405020304" pitchFamily="18" charset="0"/>
              </a:rPr>
              <a:t> Materiál je součástí tematického celku “Politický systém ČR“</a:t>
            </a:r>
            <a:endParaRPr lang="cs-CZ" altLang="cs-CZ" sz="1200" dirty="0">
              <a:solidFill>
                <a:srgbClr val="00336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200" dirty="0">
                <a:solidFill>
                  <a:srgbClr val="000000"/>
                </a:solidFill>
                <a:cs typeface="Times New Roman" panose="02020603050405020304" pitchFamily="18" charset="0"/>
              </a:rPr>
              <a:t> </a:t>
            </a:r>
            <a:endParaRPr lang="cs-CZ" altLang="cs-CZ" sz="1200" dirty="0">
              <a:solidFill>
                <a:srgbClr val="00336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200" b="1" i="1" dirty="0">
                <a:solidFill>
                  <a:srgbClr val="000000"/>
                </a:solidFill>
                <a:cs typeface="Times New Roman" panose="02020603050405020304" pitchFamily="18" charset="0"/>
              </a:rPr>
              <a:t>Inovace:</a:t>
            </a:r>
            <a:r>
              <a:rPr lang="cs-CZ" altLang="cs-CZ" sz="1200" b="1" dirty="0">
                <a:solidFill>
                  <a:srgbClr val="000000"/>
                </a:solidFill>
                <a:cs typeface="Times New Roman" panose="02020603050405020304" pitchFamily="18" charset="0"/>
              </a:rPr>
              <a:t> </a:t>
            </a:r>
            <a:r>
              <a:rPr lang="cs-CZ" altLang="cs-CZ" sz="1200" dirty="0">
                <a:solidFill>
                  <a:srgbClr val="000000"/>
                </a:solidFill>
                <a:cs typeface="Times New Roman" panose="02020603050405020304" pitchFamily="18" charset="0"/>
              </a:rPr>
              <a:t>Práce s webovými stránkami, Ústavou ČR v elektronické podobě</a:t>
            </a:r>
            <a:endParaRPr lang="cs-CZ" altLang="cs-CZ" sz="1200" dirty="0">
              <a:solidFill>
                <a:srgbClr val="00336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200" dirty="0">
                <a:solidFill>
                  <a:srgbClr val="0033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cs-CZ" altLang="cs-CZ" sz="1200" dirty="0">
                <a:solidFill>
                  <a:srgbClr val="0033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cs-CZ" altLang="cs-CZ" sz="1200" dirty="0">
                <a:solidFill>
                  <a:srgbClr val="0033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altLang="cs-CZ" sz="1800" dirty="0">
              <a:solidFill>
                <a:srgbClr val="003366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1367" y="424893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339560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Prezident</a:t>
            </a:r>
          </a:p>
          <a:p>
            <a:r>
              <a:rPr lang="cs-CZ" dirty="0"/>
              <a:t>	</a:t>
            </a:r>
            <a:r>
              <a:rPr lang="cs-CZ" dirty="0" smtClean="0"/>
              <a:t>			DUM 51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 sz="quarter"/>
          </p:nvPr>
        </p:nvSpPr>
        <p:spPr/>
        <p:txBody>
          <a:bodyPr/>
          <a:lstStyle/>
          <a:p>
            <a:r>
              <a:rPr lang="cs-CZ" dirty="0" smtClean="0"/>
              <a:t>Exekutiva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77869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3200"/>
              <a:t>Prezident ČR</a:t>
            </a:r>
            <a:br>
              <a:rPr lang="cs-CZ" altLang="cs-CZ" sz="3200"/>
            </a:br>
            <a:r>
              <a:rPr lang="cs-CZ" altLang="cs-CZ" sz="3200"/>
              <a:t>www.hrad.cz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dirty="0" smtClean="0"/>
              <a:t>Prezident = předsedající, 40 let, 2x5let</a:t>
            </a:r>
          </a:p>
          <a:p>
            <a:pPr eaLnBrk="1" hangingPunct="1"/>
            <a:r>
              <a:rPr lang="cs-CZ" altLang="cs-CZ" dirty="0" smtClean="0"/>
              <a:t>Zastupuje stát navenek</a:t>
            </a:r>
          </a:p>
          <a:p>
            <a:pPr eaLnBrk="1" hangingPunct="1"/>
            <a:r>
              <a:rPr lang="cs-CZ" altLang="cs-CZ" dirty="0" smtClean="0"/>
              <a:t>Je volen občany </a:t>
            </a:r>
          </a:p>
          <a:p>
            <a:pPr eaLnBrk="1" hangingPunct="1"/>
            <a:r>
              <a:rPr lang="cs-CZ" altLang="cs-CZ" dirty="0" smtClean="0"/>
              <a:t>Skládá slib (hl.3, </a:t>
            </a:r>
            <a:r>
              <a:rPr lang="cs-CZ" altLang="cs-CZ" dirty="0" err="1" smtClean="0"/>
              <a:t>čl</a:t>
            </a:r>
            <a:r>
              <a:rPr lang="cs-CZ" altLang="cs-CZ" dirty="0" smtClean="0"/>
              <a:t> 59)</a:t>
            </a:r>
          </a:p>
          <a:p>
            <a:pPr eaLnBrk="1" hangingPunct="1"/>
            <a:r>
              <a:rPr lang="cs-CZ" altLang="cs-CZ" dirty="0" smtClean="0"/>
              <a:t>Je neodvolatelný</a:t>
            </a:r>
          </a:p>
          <a:p>
            <a:pPr eaLnBrk="1" hangingPunct="1"/>
            <a:r>
              <a:rPr lang="cs-CZ" altLang="cs-CZ" dirty="0" smtClean="0"/>
              <a:t>Podrobněji viz. </a:t>
            </a:r>
            <a:r>
              <a:rPr lang="cs-CZ" altLang="cs-CZ" dirty="0"/>
              <a:t>Ústava </a:t>
            </a:r>
            <a:r>
              <a:rPr lang="cs-CZ" altLang="cs-CZ" sz="1600" dirty="0"/>
              <a:t>(</a:t>
            </a:r>
            <a:r>
              <a:rPr lang="cs-CZ" altLang="cs-CZ" sz="1600" dirty="0" smtClean="0"/>
              <a:t>http</a:t>
            </a:r>
            <a:r>
              <a:rPr lang="cs-CZ" altLang="cs-CZ" sz="1600" dirty="0"/>
              <a:t>://</a:t>
            </a:r>
            <a:r>
              <a:rPr lang="cs-CZ" altLang="cs-CZ" sz="1600" dirty="0" smtClean="0"/>
              <a:t>zakony.centrum.cz/</a:t>
            </a:r>
            <a:r>
              <a:rPr lang="cs-CZ" altLang="cs-CZ" sz="1600" dirty="0" err="1" smtClean="0"/>
              <a:t>ustava-ceske-republiky?utm_source</a:t>
            </a:r>
            <a:r>
              <a:rPr lang="cs-CZ" altLang="cs-CZ" sz="1600" dirty="0" smtClean="0"/>
              <a:t>=</a:t>
            </a:r>
            <a:r>
              <a:rPr lang="cs-CZ" altLang="cs-CZ" sz="1600" dirty="0" err="1" smtClean="0"/>
              <a:t>google&amp;utm_medium</a:t>
            </a:r>
            <a:r>
              <a:rPr lang="cs-CZ" altLang="cs-CZ" sz="1600" dirty="0" smtClean="0"/>
              <a:t>=</a:t>
            </a:r>
            <a:r>
              <a:rPr lang="cs-CZ" altLang="cs-CZ" sz="1600" dirty="0" err="1" smtClean="0"/>
              <a:t>cpc&amp;utm_campaign</a:t>
            </a:r>
            <a:r>
              <a:rPr lang="cs-CZ" altLang="cs-CZ" sz="1600" dirty="0" smtClean="0"/>
              <a:t>=</a:t>
            </a:r>
            <a:r>
              <a:rPr lang="cs-CZ" altLang="cs-CZ" sz="1600" dirty="0" err="1" smtClean="0"/>
              <a:t>zakony</a:t>
            </a:r>
            <a:r>
              <a:rPr lang="cs-CZ" altLang="cs-CZ" sz="1600" dirty="0" smtClean="0"/>
              <a:t>-od-</a:t>
            </a:r>
            <a:r>
              <a:rPr lang="cs-CZ" altLang="cs-CZ" sz="1600" dirty="0" err="1" smtClean="0"/>
              <a:t>centrum_cz</a:t>
            </a:r>
            <a:r>
              <a:rPr lang="cs-CZ" altLang="cs-CZ" sz="1600" dirty="0" smtClean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791205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AutoShap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Parlamentní republika</a:t>
            </a:r>
          </a:p>
        </p:txBody>
      </p:sp>
      <p:sp>
        <p:nvSpPr>
          <p:cNvPr id="1024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2362201" y="2362201"/>
            <a:ext cx="4238625" cy="3724275"/>
          </a:xfrm>
        </p:spPr>
        <p:txBody>
          <a:bodyPr/>
          <a:lstStyle/>
          <a:p>
            <a:pPr eaLnBrk="1" hangingPunct="1">
              <a:buFontTx/>
              <a:buChar char="-"/>
            </a:pPr>
            <a:endParaRPr lang="cs-CZ" altLang="cs-CZ" sz="2400"/>
          </a:p>
          <a:p>
            <a:pPr eaLnBrk="1" hangingPunct="1">
              <a:buFontTx/>
              <a:buChar char="-"/>
            </a:pPr>
            <a:r>
              <a:rPr lang="cs-CZ" altLang="cs-CZ" sz="2400"/>
              <a:t>Prezident má minimální pravomoci</a:t>
            </a:r>
          </a:p>
          <a:p>
            <a:pPr eaLnBrk="1" hangingPunct="1">
              <a:buFontTx/>
              <a:buChar char="-"/>
            </a:pPr>
            <a:r>
              <a:rPr lang="cs-CZ" altLang="cs-CZ" sz="2400"/>
              <a:t>Součinnost 3 nejvyšších st. orgánů (prezident+vláda+parla-ment)</a:t>
            </a:r>
          </a:p>
          <a:p>
            <a:pPr eaLnBrk="1" hangingPunct="1">
              <a:buFontTx/>
              <a:buNone/>
            </a:pPr>
            <a:endParaRPr lang="cs-CZ" altLang="cs-CZ" sz="2400"/>
          </a:p>
        </p:txBody>
      </p:sp>
      <p:pic>
        <p:nvPicPr>
          <p:cNvPr id="10244" name="Picture 7" descr="MCj04059560000[1]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88164" y="2954338"/>
            <a:ext cx="2376487" cy="2354262"/>
          </a:xfrm>
        </p:spPr>
      </p:pic>
    </p:spTree>
    <p:extLst>
      <p:ext uri="{BB962C8B-B14F-4D97-AF65-F5344CB8AC3E}">
        <p14:creationId xmlns:p14="http://schemas.microsoft.com/office/powerpoint/2010/main" val="23241454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AutoShap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Prezidentská republika</a:t>
            </a:r>
          </a:p>
        </p:txBody>
      </p:sp>
      <p:pic>
        <p:nvPicPr>
          <p:cNvPr id="11267" name="Picture 7" descr="MCj04042630000[1]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782889" y="3141663"/>
            <a:ext cx="2670175" cy="2462212"/>
          </a:xfrm>
        </p:spPr>
      </p:pic>
      <p:sp>
        <p:nvSpPr>
          <p:cNvPr id="11268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5735639" y="2362201"/>
            <a:ext cx="4319587" cy="3724275"/>
          </a:xfrm>
        </p:spPr>
        <p:txBody>
          <a:bodyPr/>
          <a:lstStyle/>
          <a:p>
            <a:pPr eaLnBrk="1" hangingPunct="1"/>
            <a:r>
              <a:rPr lang="cs-CZ" altLang="cs-CZ" sz="2400"/>
              <a:t>Prezident je hlavou státu + v čele exekutivy. Moc důsledně rozdělena na zákonodárnou a výkonnou</a:t>
            </a:r>
          </a:p>
          <a:p>
            <a:pPr eaLnBrk="1" hangingPunct="1"/>
            <a:r>
              <a:rPr lang="cs-CZ" altLang="cs-CZ" sz="2400"/>
              <a:t>Prezident má velké pravomoci</a:t>
            </a:r>
          </a:p>
          <a:p>
            <a:pPr eaLnBrk="1" hangingPunct="1"/>
            <a:r>
              <a:rPr lang="cs-CZ" altLang="cs-CZ" sz="2400">
                <a:solidFill>
                  <a:srgbClr val="FF0000"/>
                </a:solidFill>
              </a:rPr>
              <a:t>ČR je jakou republikou?</a:t>
            </a:r>
          </a:p>
        </p:txBody>
      </p:sp>
    </p:spTree>
    <p:extLst>
      <p:ext uri="{BB962C8B-B14F-4D97-AF65-F5344CB8AC3E}">
        <p14:creationId xmlns:p14="http://schemas.microsoft.com/office/powerpoint/2010/main" val="39597638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dirty="0" smtClean="0"/>
              <a:t>Pravomoci prezidenta republiky: 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cs-CZ" altLang="cs-CZ" sz="2400" dirty="0" smtClean="0">
                <a:hlinkClick r:id="rId2"/>
              </a:rPr>
              <a:t>www.hrad.cz</a:t>
            </a:r>
            <a:r>
              <a:rPr lang="cs-CZ" altLang="cs-CZ" sz="2400" dirty="0" smtClean="0"/>
              <a:t> – hlava třetí, čl. 62,63</a:t>
            </a:r>
          </a:p>
          <a:p>
            <a:pPr eaLnBrk="1" hangingPunct="1"/>
            <a:r>
              <a:rPr lang="cs-CZ" altLang="cs-CZ" sz="2400" dirty="0" smtClean="0"/>
              <a:t>Lze </a:t>
            </a:r>
            <a:r>
              <a:rPr lang="cs-CZ" altLang="cs-CZ" sz="2400" dirty="0"/>
              <a:t>prezidenta republiky trestně stíhat?</a:t>
            </a:r>
          </a:p>
        </p:txBody>
      </p:sp>
      <p:pic>
        <p:nvPicPr>
          <p:cNvPr id="12292" name="Picture 5" descr="MCj04040410000[1]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959351" y="3716339"/>
            <a:ext cx="2005013" cy="2370137"/>
          </a:xfrm>
        </p:spPr>
      </p:pic>
    </p:spTree>
    <p:extLst>
      <p:ext uri="{BB962C8B-B14F-4D97-AF65-F5344CB8AC3E}">
        <p14:creationId xmlns:p14="http://schemas.microsoft.com/office/powerpoint/2010/main" val="34744637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Zdroje:</a:t>
            </a:r>
          </a:p>
        </p:txBody>
      </p:sp>
      <p:sp>
        <p:nvSpPr>
          <p:cNvPr id="13315" name="Obdélník 5"/>
          <p:cNvSpPr>
            <a:spLocks noChangeArrowheads="1"/>
          </p:cNvSpPr>
          <p:nvPr/>
        </p:nvSpPr>
        <p:spPr bwMode="auto">
          <a:xfrm>
            <a:off x="2782888" y="2349501"/>
            <a:ext cx="4572000" cy="6303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SzPct val="75000"/>
              <a:buChar char="–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SzPct val="75000"/>
              <a:buFont typeface="Wingdings" panose="05000000000000000000" pitchFamily="2" charset="2"/>
              <a:buChar char="l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SzPct val="65000"/>
              <a:buFont typeface="Wingdings" panose="05000000000000000000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anose="05000000000000000000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anose="05000000000000000000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anose="05000000000000000000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anose="05000000000000000000" pitchFamily="2" charset="2"/>
              <a:buChar char="l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0" fontAlgn="base" hangingPunct="0">
              <a:lnSpc>
                <a:spcPct val="115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None/>
            </a:pPr>
            <a:r>
              <a:rPr lang="cs-CZ" altLang="cs-CZ" sz="1100" i="1" dirty="0" err="1" smtClean="0">
                <a:solidFill>
                  <a:srgbClr val="003366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Emmert</a:t>
            </a:r>
            <a:r>
              <a:rPr lang="cs-CZ" altLang="cs-CZ" sz="1100" i="1" dirty="0">
                <a:solidFill>
                  <a:srgbClr val="003366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, F., </a:t>
            </a:r>
            <a:r>
              <a:rPr lang="cs-CZ" altLang="cs-CZ" sz="1100" i="1" dirty="0" err="1">
                <a:solidFill>
                  <a:srgbClr val="003366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Katrňák</a:t>
            </a:r>
            <a:r>
              <a:rPr lang="cs-CZ" altLang="cs-CZ" sz="1100" i="1" dirty="0">
                <a:solidFill>
                  <a:srgbClr val="003366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, T., Krausová, M., Mužíková, O., Sojka, M., Ševela, M., Švandová, B., </a:t>
            </a:r>
            <a:r>
              <a:rPr lang="cs-CZ" altLang="cs-CZ" sz="1100" i="1" dirty="0" err="1">
                <a:solidFill>
                  <a:srgbClr val="003366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Tarábková</a:t>
            </a:r>
            <a:r>
              <a:rPr lang="cs-CZ" altLang="cs-CZ" sz="1100" i="1" dirty="0">
                <a:solidFill>
                  <a:srgbClr val="003366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, M., Valach, M., Vonková, E.: Odmaturuj ze společenských věd. 1. vyd., Brno, 2004. ISBN 80-86285-68-5.</a:t>
            </a:r>
          </a:p>
          <a:p>
            <a:pPr eaLnBrk="0" fontAlgn="base" hangingPunct="0">
              <a:lnSpc>
                <a:spcPct val="115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None/>
            </a:pPr>
            <a:r>
              <a:rPr lang="cs-CZ" altLang="cs-CZ" sz="1100" dirty="0" smtClean="0">
                <a:solidFill>
                  <a:srgbClr val="003366"/>
                </a:solidFill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www.vlada.cz</a:t>
            </a:r>
            <a:endParaRPr lang="cs-CZ" altLang="cs-CZ" sz="1100" dirty="0">
              <a:solidFill>
                <a:srgbClr val="003366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eaLnBrk="0" fontAlgn="base" hangingPunct="0">
              <a:lnSpc>
                <a:spcPct val="115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None/>
            </a:pPr>
            <a:r>
              <a:rPr lang="cs-CZ" altLang="cs-CZ" sz="1100" dirty="0" smtClean="0">
                <a:solidFill>
                  <a:srgbClr val="003366"/>
                </a:solidFill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www.hrad.cz</a:t>
            </a:r>
            <a:endParaRPr lang="cs-CZ" altLang="cs-CZ" sz="1100" dirty="0">
              <a:solidFill>
                <a:srgbClr val="003366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eaLnBrk="0" fontAlgn="base" hangingPunct="0">
              <a:lnSpc>
                <a:spcPct val="115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None/>
            </a:pPr>
            <a:r>
              <a:rPr lang="cs-CZ" altLang="cs-CZ" sz="1100" dirty="0">
                <a:solidFill>
                  <a:srgbClr val="003366"/>
                </a:solidFill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http://</a:t>
            </a:r>
            <a:r>
              <a:rPr lang="cs-CZ" altLang="cs-CZ" sz="1100" dirty="0" smtClean="0">
                <a:solidFill>
                  <a:srgbClr val="003366"/>
                </a:solidFill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zakony.centrum.cz/ustava-ceske-republiky?utm_source=google&amp;utm_medium=cpc&amp;utm_campaign=zakony-od-centrum_cz</a:t>
            </a:r>
            <a:endParaRPr lang="cs-CZ" altLang="cs-CZ" sz="1100" dirty="0" smtClean="0">
              <a:solidFill>
                <a:srgbClr val="003366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eaLnBrk="0" fontAlgn="base" hangingPunct="0">
              <a:lnSpc>
                <a:spcPct val="115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None/>
            </a:pPr>
            <a:r>
              <a:rPr lang="cs-CZ" altLang="cs-CZ" sz="1100" dirty="0">
                <a:solidFill>
                  <a:srgbClr val="003366"/>
                </a:solidFill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https://www.google.cz/search?q=kliparty+idea&amp;tbm=isch&amp;tbo=u&amp;source=univ&amp;sa=X&amp;ei=AckmU_CyCcmoyAPurIDQBw&amp;ved=0CDkQsAQ&amp;biw=1920&amp;bih=985#q=kliparty+kreslen%C3%A9+n%C3%A1pad&amp;tbm=isch&amp;imgdii</a:t>
            </a:r>
            <a:r>
              <a:rPr lang="cs-CZ" altLang="cs-CZ" sz="1100" dirty="0" smtClean="0">
                <a:solidFill>
                  <a:srgbClr val="003366"/>
                </a:solidFill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=_</a:t>
            </a:r>
            <a:endParaRPr lang="cs-CZ" altLang="cs-CZ" sz="1100" dirty="0" smtClean="0">
              <a:solidFill>
                <a:srgbClr val="003366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eaLnBrk="0" fontAlgn="base" hangingPunct="0">
              <a:lnSpc>
                <a:spcPct val="115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None/>
            </a:pPr>
            <a:r>
              <a:rPr lang="cs-CZ" altLang="cs-CZ" sz="1100">
                <a:solidFill>
                  <a:srgbClr val="003366"/>
                </a:solidFill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https://www.google.cz/search?q=kliparty+idea&amp;tbm=isch&amp;tbo=u&amp;source=univ&amp;sa=X&amp;ei=AckmU_CyCcmoyAPurIDQBw&amp;ved=0CDkQsAQ&amp;biw=1920&amp;bih=985#q=kliparty+kreslen%C3%A9+dotaz&amp;tbm=isch&amp;imgdii</a:t>
            </a:r>
            <a:r>
              <a:rPr lang="cs-CZ" altLang="cs-CZ" sz="1100" smtClean="0">
                <a:solidFill>
                  <a:srgbClr val="003366"/>
                </a:solidFill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=_</a:t>
            </a:r>
            <a:endParaRPr lang="cs-CZ" altLang="cs-CZ" sz="1100" smtClean="0">
              <a:solidFill>
                <a:srgbClr val="003366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eaLnBrk="0" fontAlgn="base" hangingPunct="0">
              <a:lnSpc>
                <a:spcPct val="115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None/>
            </a:pPr>
            <a:endParaRPr lang="cs-CZ" altLang="cs-CZ" sz="1100" dirty="0" smtClean="0">
              <a:solidFill>
                <a:srgbClr val="003366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eaLnBrk="0" fontAlgn="base" hangingPunct="0">
              <a:lnSpc>
                <a:spcPct val="115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None/>
            </a:pPr>
            <a:endParaRPr lang="cs-CZ" altLang="cs-CZ" sz="1100" dirty="0" smtClean="0">
              <a:solidFill>
                <a:srgbClr val="003366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eaLnBrk="0" fontAlgn="base" hangingPunct="0">
              <a:lnSpc>
                <a:spcPct val="115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None/>
            </a:pPr>
            <a:endParaRPr lang="cs-CZ" altLang="cs-CZ" sz="1100" dirty="0">
              <a:solidFill>
                <a:srgbClr val="003366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eaLnBrk="0" fontAlgn="base" hangingPunct="0">
              <a:lnSpc>
                <a:spcPct val="115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None/>
            </a:pPr>
            <a:endParaRPr lang="cs-CZ" altLang="cs-CZ" sz="1100" dirty="0">
              <a:solidFill>
                <a:srgbClr val="003366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eaLnBrk="0" fontAlgn="base" hangingPunct="0">
              <a:lnSpc>
                <a:spcPct val="115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None/>
            </a:pPr>
            <a:endParaRPr lang="cs-CZ" altLang="cs-CZ" sz="1100" dirty="0">
              <a:solidFill>
                <a:srgbClr val="003366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eaLnBrk="0" fontAlgn="base" hangingPunct="0">
              <a:lnSpc>
                <a:spcPct val="115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None/>
            </a:pPr>
            <a:r>
              <a:rPr lang="cs-CZ" altLang="cs-CZ" sz="1100" dirty="0">
                <a:solidFill>
                  <a:srgbClr val="003366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eaLnBrk="0" fontAlgn="base" hangingPunct="0">
              <a:lnSpc>
                <a:spcPct val="115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None/>
            </a:pPr>
            <a:r>
              <a:rPr lang="cs-CZ" altLang="cs-CZ" sz="1100" dirty="0">
                <a:solidFill>
                  <a:srgbClr val="003366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860388465"/>
      </p:ext>
    </p:extLst>
  </p:cSld>
  <p:clrMapOvr>
    <a:masterClrMapping/>
  </p:clrMapOvr>
</p:sld>
</file>

<file path=ppt/theme/theme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251</TotalTime>
  <Words>176</Words>
  <Application>Microsoft Office PowerPoint</Application>
  <PresentationFormat>Širokoúhlá obrazovka</PresentationFormat>
  <Paragraphs>61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13" baseType="lpstr">
      <vt:lpstr>Arial</vt:lpstr>
      <vt:lpstr>Calibri</vt:lpstr>
      <vt:lpstr>Times New Roman</vt:lpstr>
      <vt:lpstr>Wingdings</vt:lpstr>
      <vt:lpstr>Kapsle</vt:lpstr>
      <vt:lpstr>1_Kapsle</vt:lpstr>
      <vt:lpstr>Prezentace aplikace PowerPoint</vt:lpstr>
      <vt:lpstr>Exekutiva 2</vt:lpstr>
      <vt:lpstr>Prezident ČR www.hrad.cz</vt:lpstr>
      <vt:lpstr>Parlamentní republika</vt:lpstr>
      <vt:lpstr>Prezidentská republika</vt:lpstr>
      <vt:lpstr>Pravomoci prezidenta republiky: </vt:lpstr>
      <vt:lpstr>Zdroje: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Blanka Zbožínková</dc:creator>
  <cp:lastModifiedBy>Blanka Zbožínková</cp:lastModifiedBy>
  <cp:revision>4</cp:revision>
  <dcterms:created xsi:type="dcterms:W3CDTF">2014-01-24T09:03:56Z</dcterms:created>
  <dcterms:modified xsi:type="dcterms:W3CDTF">2014-10-23T13:05:58Z</dcterms:modified>
</cp:coreProperties>
</file>