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66" r:id="rId2"/>
    <p:sldId id="256" r:id="rId3"/>
    <p:sldId id="258" r:id="rId4"/>
    <p:sldId id="261" r:id="rId5"/>
    <p:sldId id="262" r:id="rId6"/>
    <p:sldId id="263" r:id="rId7"/>
    <p:sldId id="264" r:id="rId8"/>
    <p:sldId id="260" r:id="rId9"/>
    <p:sldId id="259" r:id="rId10"/>
    <p:sldId id="265" r:id="rId11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20" y="-7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896080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59650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74345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1556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678504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29326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92772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843445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51453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48292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0593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23644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33970158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947471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48625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325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F6F2B2-734F-47E6-B7CD-DF083DACE9E3}" type="datetimeFigureOut">
              <a:rPr lang="cs-CZ" smtClean="0"/>
              <a:pPr/>
              <a:t>30.10.2014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4ABF91A8-D858-4B21-A83C-EAA6173970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64186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89722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2009104"/>
            <a:ext cx="8596668" cy="4507606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Datum</a:t>
            </a:r>
            <a:r>
              <a:rPr lang="cs-CZ" altLang="cs-CZ" dirty="0"/>
              <a:t>: </a:t>
            </a:r>
            <a:r>
              <a:rPr lang="cs-CZ" altLang="cs-CZ" dirty="0" smtClean="0"/>
              <a:t>20. </a:t>
            </a:r>
            <a:r>
              <a:rPr lang="cs-CZ" altLang="cs-CZ" dirty="0"/>
              <a:t>9. 2013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Projekt:</a:t>
            </a:r>
            <a:r>
              <a:rPr lang="cs-CZ" altLang="cs-CZ" b="1" dirty="0"/>
              <a:t> </a:t>
            </a:r>
            <a:r>
              <a:rPr lang="cs-CZ" altLang="cs-CZ" dirty="0"/>
              <a:t>Kvalitní výuka</a:t>
            </a:r>
            <a:endParaRPr lang="cs-CZ" altLang="cs-CZ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Registrační číslo:</a:t>
            </a:r>
            <a:r>
              <a:rPr lang="cs-CZ" altLang="cs-CZ" b="1" dirty="0"/>
              <a:t> </a:t>
            </a:r>
            <a:r>
              <a:rPr lang="cs-CZ" altLang="cs-CZ" dirty="0"/>
              <a:t>CZ.1.07/1.5.00/34.0731</a:t>
            </a:r>
            <a:endParaRPr lang="cs-CZ" altLang="cs-CZ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Číslo DUM:</a:t>
            </a:r>
            <a:r>
              <a:rPr lang="cs-CZ" altLang="cs-CZ" b="1" dirty="0"/>
              <a:t> </a:t>
            </a:r>
            <a:r>
              <a:rPr lang="cs-CZ" altLang="cs-CZ" dirty="0" smtClean="0"/>
              <a:t>VY_32_INOVACE_288</a:t>
            </a:r>
            <a:endParaRPr lang="cs-CZ" altLang="cs-CZ" dirty="0"/>
          </a:p>
          <a:p>
            <a:pPr>
              <a:lnSpc>
                <a:spcPct val="120000"/>
              </a:lnSpc>
              <a:buFont typeface="Wingdings" pitchFamily="2" charset="2"/>
              <a:buNone/>
            </a:pPr>
            <a:r>
              <a:rPr lang="cs-CZ" altLang="cs-CZ" b="1" dirty="0"/>
              <a:t>	</a:t>
            </a:r>
            <a:endParaRPr lang="cs-CZ" altLang="cs-CZ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Jméno autora:</a:t>
            </a:r>
            <a:r>
              <a:rPr lang="cs-CZ" altLang="cs-CZ" b="1" dirty="0"/>
              <a:t> </a:t>
            </a:r>
            <a:r>
              <a:rPr lang="cs-CZ" altLang="cs-CZ" dirty="0"/>
              <a:t>Mgr. Jana Hávová</a:t>
            </a:r>
            <a:endParaRPr lang="cs-CZ" altLang="cs-CZ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Název práce:</a:t>
            </a:r>
            <a:r>
              <a:rPr lang="cs-CZ" altLang="cs-CZ" b="1" dirty="0"/>
              <a:t> </a:t>
            </a:r>
            <a:r>
              <a:rPr lang="cs-CZ" altLang="cs-CZ" dirty="0" smtClean="0"/>
              <a:t>Druhy vět</a:t>
            </a:r>
            <a:endParaRPr lang="cs-CZ" altLang="cs-CZ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Předmět</a:t>
            </a:r>
            <a:r>
              <a:rPr lang="cs-CZ" altLang="cs-CZ" i="1" dirty="0"/>
              <a:t>:</a:t>
            </a:r>
            <a:r>
              <a:rPr lang="cs-CZ" altLang="cs-CZ" dirty="0"/>
              <a:t> český jazyk a literatura</a:t>
            </a:r>
            <a:endParaRPr lang="cs-CZ" altLang="cs-CZ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Ročník:</a:t>
            </a:r>
            <a:r>
              <a:rPr lang="cs-CZ" altLang="cs-CZ" b="1" dirty="0"/>
              <a:t> </a:t>
            </a:r>
            <a:r>
              <a:rPr lang="cs-CZ" altLang="cs-CZ" dirty="0"/>
              <a:t>3.</a:t>
            </a:r>
            <a:endParaRPr lang="cs-CZ" altLang="cs-CZ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Časová dotace</a:t>
            </a:r>
            <a:r>
              <a:rPr lang="cs-CZ" altLang="cs-CZ" i="1" dirty="0"/>
              <a:t>:</a:t>
            </a:r>
            <a:r>
              <a:rPr lang="cs-CZ" altLang="cs-CZ" dirty="0"/>
              <a:t> </a:t>
            </a:r>
            <a:r>
              <a:rPr lang="cs-CZ" altLang="cs-CZ" dirty="0" smtClean="0"/>
              <a:t>20 </a:t>
            </a:r>
            <a:r>
              <a:rPr lang="cs-CZ" altLang="cs-CZ" dirty="0"/>
              <a:t>minut</a:t>
            </a:r>
            <a:endParaRPr lang="cs-CZ" altLang="cs-CZ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Vzdělávací cíl</a:t>
            </a:r>
            <a:r>
              <a:rPr lang="cs-CZ" altLang="cs-CZ" i="1" dirty="0"/>
              <a:t>:</a:t>
            </a:r>
            <a:r>
              <a:rPr lang="cs-CZ" altLang="cs-CZ" dirty="0"/>
              <a:t> Žák se seznámí s </a:t>
            </a:r>
            <a:r>
              <a:rPr lang="cs-CZ" altLang="cs-CZ" dirty="0" smtClean="0"/>
              <a:t>druhy vět, je schopen rozlišit druhy tázacích vět. Dovede ke každému druhu vět vytvořit příklad.</a:t>
            </a:r>
            <a:endParaRPr lang="cs-CZ" altLang="cs-CZ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Pomůcky</a:t>
            </a:r>
            <a:r>
              <a:rPr lang="cs-CZ" altLang="cs-CZ" i="1" dirty="0"/>
              <a:t>:</a:t>
            </a:r>
            <a:r>
              <a:rPr lang="cs-CZ" altLang="cs-CZ" dirty="0"/>
              <a:t> ICT technika, projektor</a:t>
            </a:r>
            <a:endParaRPr lang="cs-CZ" altLang="cs-CZ" b="1" i="1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altLang="cs-CZ" b="1" i="1" dirty="0"/>
              <a:t>Inovace: </a:t>
            </a:r>
            <a:r>
              <a:rPr lang="cs-CZ" altLang="cs-CZ" dirty="0"/>
              <a:t>Zapojení audiovizuální techniky do výuky. </a:t>
            </a:r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92754" y="327629"/>
            <a:ext cx="60960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752126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Druhy vět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8114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3" y="772732"/>
            <a:ext cx="8596668" cy="837127"/>
          </a:xfrm>
        </p:spPr>
        <p:txBody>
          <a:bodyPr/>
          <a:lstStyle/>
          <a:p>
            <a:r>
              <a:rPr lang="cs-CZ" dirty="0" smtClean="0"/>
              <a:t>Druhy vět podle postoje mluvčího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3" y="2073499"/>
            <a:ext cx="8927985" cy="478450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podle postoje mluvčího k obsahu věty rozlišujeme: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Font typeface="+mj-lt"/>
              <a:buAutoNum type="arabicParenR"/>
            </a:pPr>
            <a:r>
              <a:rPr lang="cs-CZ" sz="2800" b="1" dirty="0" smtClean="0">
                <a:solidFill>
                  <a:schemeClr val="accent2"/>
                </a:solidFill>
              </a:rPr>
              <a:t>věta oznamovací</a:t>
            </a:r>
            <a:endParaRPr lang="cs-CZ" sz="2800" dirty="0" smtClean="0"/>
          </a:p>
          <a:p>
            <a:pPr>
              <a:buFont typeface="+mj-lt"/>
              <a:buAutoNum type="arabicParenR" startAt="2"/>
            </a:pPr>
            <a:r>
              <a:rPr lang="cs-CZ" sz="2800" b="1" dirty="0" smtClean="0">
                <a:solidFill>
                  <a:schemeClr val="accent2"/>
                </a:solidFill>
              </a:rPr>
              <a:t>věta tázací</a:t>
            </a:r>
            <a:endParaRPr lang="cs-CZ" sz="2800" dirty="0" smtClean="0"/>
          </a:p>
          <a:p>
            <a:pPr>
              <a:buFont typeface="+mj-lt"/>
              <a:buAutoNum type="arabicParenR" startAt="2"/>
            </a:pPr>
            <a:r>
              <a:rPr lang="cs-CZ" sz="2800" b="1" dirty="0" smtClean="0">
                <a:solidFill>
                  <a:schemeClr val="accent2"/>
                </a:solidFill>
              </a:rPr>
              <a:t>věta žádací </a:t>
            </a:r>
          </a:p>
          <a:p>
            <a:pPr>
              <a:buFont typeface="+mj-lt"/>
              <a:buAutoNum type="arabicParenR" startAt="2"/>
            </a:pPr>
            <a:r>
              <a:rPr lang="cs-CZ" sz="2800" b="1" dirty="0" smtClean="0">
                <a:solidFill>
                  <a:schemeClr val="accent2"/>
                </a:solidFill>
              </a:rPr>
              <a:t>věta přací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xmlns="" val="24374050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888642"/>
            <a:ext cx="8596668" cy="1041758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1) věta oznamovací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chemeClr val="tx1"/>
                </a:solidFill>
              </a:rPr>
              <a:t>vyjadřuje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oznámení</a:t>
            </a:r>
            <a:r>
              <a:rPr lang="cs-CZ" sz="2800" dirty="0">
                <a:solidFill>
                  <a:schemeClr val="tx1"/>
                </a:solidFill>
              </a:rPr>
              <a:t>, </a:t>
            </a:r>
            <a:r>
              <a:rPr lang="cs-CZ" sz="2800" dirty="0" smtClean="0">
                <a:solidFill>
                  <a:schemeClr val="tx1"/>
                </a:solidFill>
              </a:rPr>
              <a:t>informaci, tvrzení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klesavá intonace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za větou tečka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oznamovací </a:t>
            </a:r>
            <a:r>
              <a:rPr lang="cs-CZ" sz="2800" dirty="0">
                <a:solidFill>
                  <a:schemeClr val="tx1"/>
                </a:solidFill>
              </a:rPr>
              <a:t>nebo podmiňovací způsob</a:t>
            </a:r>
          </a:p>
          <a:p>
            <a:endParaRPr lang="cs-CZ" dirty="0" smtClean="0"/>
          </a:p>
          <a:p>
            <a:r>
              <a:rPr lang="cs-CZ" sz="2800" dirty="0" smtClean="0">
                <a:solidFill>
                  <a:schemeClr val="tx1"/>
                </a:solidFill>
              </a:rPr>
              <a:t>příklad?</a:t>
            </a:r>
          </a:p>
          <a:p>
            <a:r>
              <a:rPr lang="cs-CZ" sz="2800" i="1" dirty="0" smtClean="0">
                <a:solidFill>
                  <a:schemeClr val="tx1"/>
                </a:solidFill>
              </a:rPr>
              <a:t>Dnes máme k obědu </a:t>
            </a:r>
            <a:r>
              <a:rPr lang="cs-CZ" sz="2800" i="1" dirty="0" smtClean="0">
                <a:solidFill>
                  <a:schemeClr val="tx1"/>
                </a:solidFill>
              </a:rPr>
              <a:t>karbanátky</a:t>
            </a:r>
            <a:r>
              <a:rPr lang="cs-CZ" sz="2800" i="1" dirty="0" smtClean="0">
                <a:solidFill>
                  <a:schemeClr val="tx1"/>
                </a:solidFill>
              </a:rPr>
              <a:t>.</a:t>
            </a:r>
            <a:endParaRPr lang="cs-CZ" sz="28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54230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51576" y="854299"/>
            <a:ext cx="8596668" cy="768439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2) věta tázací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970467"/>
            <a:ext cx="8596668" cy="4161047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vyjadřuje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otázku, dotaz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stoupavá</a:t>
            </a:r>
            <a:r>
              <a:rPr lang="cs-CZ" sz="2800" dirty="0">
                <a:solidFill>
                  <a:schemeClr val="tx1"/>
                </a:solidFill>
              </a:rPr>
              <a:t>, nebo stoupavě klesavá </a:t>
            </a:r>
            <a:r>
              <a:rPr lang="cs-CZ" sz="2800" dirty="0" smtClean="0">
                <a:solidFill>
                  <a:schemeClr val="tx1"/>
                </a:solidFill>
              </a:rPr>
              <a:t>intonace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otazník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oznamovací </a:t>
            </a:r>
            <a:r>
              <a:rPr lang="cs-CZ" sz="2800" dirty="0">
                <a:solidFill>
                  <a:schemeClr val="tx1"/>
                </a:solidFill>
              </a:rPr>
              <a:t>nebo podmiňovací </a:t>
            </a:r>
            <a:r>
              <a:rPr lang="cs-CZ" sz="2800" dirty="0" smtClean="0">
                <a:solidFill>
                  <a:schemeClr val="tx1"/>
                </a:solidFill>
              </a:rPr>
              <a:t>způsob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několik druhů tázacích vět:</a:t>
            </a:r>
          </a:p>
        </p:txBody>
      </p:sp>
    </p:spTree>
    <p:extLst>
      <p:ext uri="{BB962C8B-B14F-4D97-AF65-F5344CB8AC3E}">
        <p14:creationId xmlns:p14="http://schemas.microsoft.com/office/powerpoint/2010/main" xmlns="" val="1493050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Druhy </a:t>
            </a:r>
            <a:r>
              <a:rPr lang="cs-CZ" dirty="0">
                <a:solidFill>
                  <a:schemeClr val="tx1"/>
                </a:solidFill>
              </a:rPr>
              <a:t>tázacích vět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914400" lvl="1" indent="-457200">
              <a:buFont typeface="+mj-lt"/>
              <a:buAutoNum type="alphaLcParenR"/>
            </a:pPr>
            <a:r>
              <a:rPr lang="cs-CZ" sz="2400" u="sng" dirty="0" smtClean="0">
                <a:solidFill>
                  <a:schemeClr val="tx1"/>
                </a:solidFill>
              </a:rPr>
              <a:t>otázka </a:t>
            </a:r>
            <a:r>
              <a:rPr lang="cs-CZ" sz="2400" u="sng" dirty="0">
                <a:solidFill>
                  <a:schemeClr val="tx1"/>
                </a:solidFill>
              </a:rPr>
              <a:t>doplňovací</a:t>
            </a:r>
            <a:r>
              <a:rPr lang="cs-CZ" sz="2400" dirty="0">
                <a:solidFill>
                  <a:schemeClr val="tx1"/>
                </a:solidFill>
              </a:rPr>
              <a:t> – obsahuje tázací slovo (</a:t>
            </a:r>
            <a:r>
              <a:rPr lang="cs-CZ" sz="2400" i="1" dirty="0">
                <a:solidFill>
                  <a:schemeClr val="tx1"/>
                </a:solidFill>
              </a:rPr>
              <a:t>Kdo chybí?</a:t>
            </a:r>
            <a:r>
              <a:rPr lang="cs-CZ" sz="2400" dirty="0">
                <a:solidFill>
                  <a:schemeClr val="tx1"/>
                </a:solidFill>
              </a:rPr>
              <a:t>)</a:t>
            </a:r>
          </a:p>
          <a:p>
            <a:pPr marL="914400" lvl="1" indent="-457200">
              <a:buFont typeface="+mj-lt"/>
              <a:buAutoNum type="alphaLcParenR"/>
            </a:pPr>
            <a:r>
              <a:rPr lang="cs-CZ" sz="2400" u="sng" dirty="0">
                <a:solidFill>
                  <a:schemeClr val="tx1"/>
                </a:solidFill>
              </a:rPr>
              <a:t>otázka zjišťovací</a:t>
            </a:r>
            <a:r>
              <a:rPr lang="cs-CZ" sz="2400" dirty="0">
                <a:solidFill>
                  <a:schemeClr val="tx1"/>
                </a:solidFill>
              </a:rPr>
              <a:t> – odpověď ano/ne (</a:t>
            </a:r>
            <a:r>
              <a:rPr lang="cs-CZ" sz="2400" i="1" dirty="0">
                <a:solidFill>
                  <a:schemeClr val="tx1"/>
                </a:solidFill>
              </a:rPr>
              <a:t>Měli jsme domácí úkol?</a:t>
            </a:r>
            <a:r>
              <a:rPr lang="cs-CZ" sz="2400" dirty="0">
                <a:solidFill>
                  <a:schemeClr val="tx1"/>
                </a:solidFill>
              </a:rPr>
              <a:t>)</a:t>
            </a:r>
          </a:p>
          <a:p>
            <a:pPr marL="914400" lvl="1" indent="-457200">
              <a:buFont typeface="+mj-lt"/>
              <a:buAutoNum type="alphaLcParenR"/>
            </a:pPr>
            <a:r>
              <a:rPr lang="cs-CZ" sz="2400" u="sng" dirty="0">
                <a:solidFill>
                  <a:schemeClr val="tx1"/>
                </a:solidFill>
              </a:rPr>
              <a:t>otázka vylučovací</a:t>
            </a:r>
            <a:r>
              <a:rPr lang="cs-CZ" sz="2400" dirty="0">
                <a:solidFill>
                  <a:schemeClr val="tx1"/>
                </a:solidFill>
              </a:rPr>
              <a:t> – ptá se na více možností (</a:t>
            </a:r>
            <a:r>
              <a:rPr lang="cs-CZ" sz="2400" i="1" dirty="0">
                <a:solidFill>
                  <a:schemeClr val="tx1"/>
                </a:solidFill>
              </a:rPr>
              <a:t>Začneme pravopisem, nebo literaturou?</a:t>
            </a:r>
            <a:r>
              <a:rPr lang="cs-CZ" sz="2400" dirty="0">
                <a:solidFill>
                  <a:schemeClr val="tx1"/>
                </a:solidFill>
              </a:rPr>
              <a:t>)</a:t>
            </a:r>
            <a:endParaRPr lang="cs-CZ" sz="2400" i="1" dirty="0">
              <a:solidFill>
                <a:schemeClr val="tx1"/>
              </a:solidFill>
            </a:endParaRPr>
          </a:p>
          <a:p>
            <a:pPr marL="914400" lvl="1" indent="-457200">
              <a:buFont typeface="+mj-lt"/>
              <a:buAutoNum type="alphaLcParenR"/>
            </a:pPr>
            <a:r>
              <a:rPr lang="cs-CZ" sz="2400" u="sng" dirty="0">
                <a:solidFill>
                  <a:schemeClr val="tx1"/>
                </a:solidFill>
              </a:rPr>
              <a:t>otázka řečnická</a:t>
            </a:r>
            <a:r>
              <a:rPr lang="cs-CZ" sz="2400" dirty="0">
                <a:solidFill>
                  <a:schemeClr val="tx1"/>
                </a:solidFill>
              </a:rPr>
              <a:t> – nevyžaduje odpověď (</a:t>
            </a:r>
            <a:r>
              <a:rPr lang="cs-CZ" sz="2400" i="1" dirty="0">
                <a:solidFill>
                  <a:schemeClr val="tx1"/>
                </a:solidFill>
              </a:rPr>
              <a:t>Neříkala jsem to?</a:t>
            </a:r>
            <a:r>
              <a:rPr lang="cs-CZ" sz="2400" dirty="0">
                <a:solidFill>
                  <a:schemeClr val="tx1"/>
                </a:solidFill>
              </a:rPr>
              <a:t>)</a:t>
            </a:r>
          </a:p>
          <a:p>
            <a:pPr marL="914400" lvl="1" indent="-457200">
              <a:buFont typeface="+mj-lt"/>
              <a:buAutoNum type="alphaLcParenR"/>
            </a:pPr>
            <a:r>
              <a:rPr lang="cs-CZ" sz="2400" u="sng" dirty="0">
                <a:solidFill>
                  <a:schemeClr val="tx1"/>
                </a:solidFill>
              </a:rPr>
              <a:t>otázka </a:t>
            </a:r>
            <a:r>
              <a:rPr lang="cs-CZ" sz="2400" u="sng" dirty="0" err="1">
                <a:solidFill>
                  <a:schemeClr val="tx1"/>
                </a:solidFill>
              </a:rPr>
              <a:t>rozvažovací</a:t>
            </a:r>
            <a:r>
              <a:rPr lang="cs-CZ" sz="2400" dirty="0">
                <a:solidFill>
                  <a:schemeClr val="tx1"/>
                </a:solidFill>
              </a:rPr>
              <a:t> – ptáme se sami sebe (</a:t>
            </a:r>
            <a:r>
              <a:rPr lang="cs-CZ" sz="2400" i="1" dirty="0">
                <a:solidFill>
                  <a:schemeClr val="tx1"/>
                </a:solidFill>
              </a:rPr>
              <a:t>Co jsem </a:t>
            </a:r>
            <a:r>
              <a:rPr lang="cs-CZ" sz="2400" i="1" dirty="0" smtClean="0">
                <a:solidFill>
                  <a:schemeClr val="tx1"/>
                </a:solidFill>
              </a:rPr>
              <a:t>to jen chtěla říct?)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7369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3) věta žádací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chemeClr val="tx1"/>
                </a:solidFill>
              </a:rPr>
              <a:t>vyjadřuje žádost jako přímý </a:t>
            </a:r>
            <a:r>
              <a:rPr lang="cs-CZ" sz="2800" dirty="0">
                <a:solidFill>
                  <a:schemeClr val="tx1"/>
                </a:solidFill>
              </a:rPr>
              <a:t>rozkaz, </a:t>
            </a:r>
            <a:r>
              <a:rPr lang="cs-CZ" sz="2800" dirty="0" smtClean="0">
                <a:solidFill>
                  <a:schemeClr val="tx1"/>
                </a:solidFill>
              </a:rPr>
              <a:t>zákaz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intonace klesavá </a:t>
            </a:r>
            <a:r>
              <a:rPr lang="cs-CZ" sz="2800" dirty="0">
                <a:solidFill>
                  <a:schemeClr val="tx1"/>
                </a:solidFill>
              </a:rPr>
              <a:t>nebo stoupavě </a:t>
            </a:r>
            <a:r>
              <a:rPr lang="cs-CZ" sz="2800" dirty="0" smtClean="0">
                <a:solidFill>
                  <a:schemeClr val="tx1"/>
                </a:solidFill>
              </a:rPr>
              <a:t>klesavá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vykřičník</a:t>
            </a:r>
            <a:r>
              <a:rPr lang="cs-CZ" sz="2800" dirty="0">
                <a:solidFill>
                  <a:schemeClr val="tx1"/>
                </a:solidFill>
              </a:rPr>
              <a:t>, </a:t>
            </a:r>
            <a:r>
              <a:rPr lang="cs-CZ" sz="2800" dirty="0" smtClean="0">
                <a:solidFill>
                  <a:schemeClr val="tx1"/>
                </a:solidFill>
              </a:rPr>
              <a:t>tečka</a:t>
            </a:r>
          </a:p>
          <a:p>
            <a:r>
              <a:rPr lang="cs-CZ" sz="2800" dirty="0" smtClean="0">
                <a:solidFill>
                  <a:schemeClr val="tx1"/>
                </a:solidFill>
              </a:rPr>
              <a:t>rozkazovací </a:t>
            </a:r>
            <a:r>
              <a:rPr lang="cs-CZ" sz="2800" dirty="0" err="1">
                <a:solidFill>
                  <a:schemeClr val="tx1"/>
                </a:solidFill>
              </a:rPr>
              <a:t>zp</a:t>
            </a:r>
            <a:r>
              <a:rPr lang="cs-CZ" sz="2800" dirty="0">
                <a:solidFill>
                  <a:schemeClr val="tx1"/>
                </a:solidFill>
              </a:rPr>
              <a:t>., oznam. </a:t>
            </a:r>
            <a:r>
              <a:rPr lang="cs-CZ" sz="2800" dirty="0" err="1">
                <a:solidFill>
                  <a:schemeClr val="tx1"/>
                </a:solidFill>
              </a:rPr>
              <a:t>zp</a:t>
            </a:r>
            <a:r>
              <a:rPr lang="cs-CZ" sz="2800" dirty="0">
                <a:solidFill>
                  <a:schemeClr val="tx1"/>
                </a:solidFill>
              </a:rPr>
              <a:t>., </a:t>
            </a:r>
            <a:r>
              <a:rPr lang="cs-CZ" sz="2800" dirty="0" smtClean="0">
                <a:solidFill>
                  <a:schemeClr val="tx1"/>
                </a:solidFill>
              </a:rPr>
              <a:t>infinitiv</a:t>
            </a:r>
          </a:p>
          <a:p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dirty="0" smtClean="0">
                <a:solidFill>
                  <a:schemeClr val="tx1"/>
                </a:solidFill>
              </a:rPr>
              <a:t>příklady?</a:t>
            </a:r>
            <a:endParaRPr lang="cs-CZ" sz="2800" dirty="0">
              <a:solidFill>
                <a:schemeClr val="tx1"/>
              </a:solidFill>
            </a:endParaRPr>
          </a:p>
          <a:p>
            <a:r>
              <a:rPr lang="cs-CZ" sz="2800" i="1" dirty="0" smtClean="0">
                <a:solidFill>
                  <a:schemeClr val="tx1"/>
                </a:solidFill>
              </a:rPr>
              <a:t>Pojď k tabuli!</a:t>
            </a:r>
          </a:p>
          <a:p>
            <a:r>
              <a:rPr lang="cs-CZ" sz="2800" i="1" dirty="0" smtClean="0">
                <a:solidFill>
                  <a:schemeClr val="tx1"/>
                </a:solidFill>
              </a:rPr>
              <a:t>Prosím, zavři okno.</a:t>
            </a:r>
            <a:endParaRPr lang="cs-CZ" sz="2800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8105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25819" y="570964"/>
            <a:ext cx="8596668" cy="755561"/>
          </a:xfrm>
        </p:spPr>
        <p:txBody>
          <a:bodyPr/>
          <a:lstStyle/>
          <a:p>
            <a:r>
              <a:rPr lang="cs-CZ" b="1" dirty="0" smtClean="0">
                <a:solidFill>
                  <a:schemeClr val="accent2"/>
                </a:solidFill>
              </a:rPr>
              <a:t>4) věta přací</a:t>
            </a:r>
            <a:endParaRPr lang="cs-CZ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532586"/>
            <a:ext cx="8596668" cy="5177307"/>
          </a:xfrm>
        </p:spPr>
        <p:txBody>
          <a:bodyPr>
            <a:normAutofit/>
          </a:bodyPr>
          <a:lstStyle/>
          <a:p>
            <a:r>
              <a:rPr lang="cs-CZ" sz="2800" dirty="0" smtClean="0"/>
              <a:t>vyjadřuje přání</a:t>
            </a:r>
            <a:r>
              <a:rPr lang="cs-CZ" sz="2800" dirty="0"/>
              <a:t>, </a:t>
            </a:r>
            <a:r>
              <a:rPr lang="cs-CZ" sz="2800" dirty="0" smtClean="0"/>
              <a:t>žádost – uskutečnění nezávisí na mluvčím ani na příjemci</a:t>
            </a:r>
          </a:p>
          <a:p>
            <a:r>
              <a:rPr lang="cs-CZ" sz="2800" dirty="0" smtClean="0"/>
              <a:t>klesavá intonace</a:t>
            </a:r>
          </a:p>
          <a:p>
            <a:r>
              <a:rPr lang="cs-CZ" sz="2800" dirty="0" smtClean="0"/>
              <a:t>vykřičník</a:t>
            </a:r>
          </a:p>
          <a:p>
            <a:r>
              <a:rPr lang="cs-CZ" sz="2800" dirty="0" smtClean="0"/>
              <a:t>oznamovací </a:t>
            </a:r>
            <a:r>
              <a:rPr lang="cs-CZ" sz="2800" dirty="0"/>
              <a:t>nebo podmiňovací </a:t>
            </a:r>
            <a:r>
              <a:rPr lang="cs-CZ" sz="2800" dirty="0" smtClean="0"/>
              <a:t>způsob</a:t>
            </a:r>
          </a:p>
          <a:p>
            <a:endParaRPr lang="cs-CZ" sz="2800" dirty="0"/>
          </a:p>
          <a:p>
            <a:r>
              <a:rPr lang="cs-CZ" sz="2800" dirty="0" smtClean="0"/>
              <a:t>příklad?</a:t>
            </a:r>
          </a:p>
          <a:p>
            <a:r>
              <a:rPr lang="cs-CZ" sz="2800" i="1" dirty="0" smtClean="0"/>
              <a:t>Ať se ti to podaří!</a:t>
            </a:r>
          </a:p>
          <a:p>
            <a:r>
              <a:rPr lang="cs-CZ" sz="2800" i="1" dirty="0" smtClean="0"/>
              <a:t>Kéž už by byl konec!</a:t>
            </a:r>
          </a:p>
          <a:p>
            <a:endParaRPr lang="cs-CZ" sz="2800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588858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675503"/>
          </a:xfrm>
        </p:spPr>
        <p:txBody>
          <a:bodyPr/>
          <a:lstStyle/>
          <a:p>
            <a:r>
              <a:rPr lang="cs-CZ" dirty="0" smtClean="0"/>
              <a:t>Věty kladné a záporné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944129"/>
            <a:ext cx="8596668" cy="4804401"/>
          </a:xfrm>
        </p:spPr>
        <p:txBody>
          <a:bodyPr>
            <a:normAutofit fontScale="92500" lnSpcReduction="10000"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kladná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– kladný postoj mluvčího k obsahu věty</a:t>
            </a:r>
          </a:p>
          <a:p>
            <a:r>
              <a:rPr lang="cs-CZ" sz="2800" b="1" dirty="0" smtClean="0">
                <a:solidFill>
                  <a:schemeClr val="accent2"/>
                </a:solidFill>
              </a:rPr>
              <a:t>záporná</a:t>
            </a:r>
            <a:r>
              <a:rPr lang="cs-CZ" sz="2800" dirty="0" smtClean="0"/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– záporný postoj</a:t>
            </a:r>
          </a:p>
          <a:p>
            <a:pPr lvl="1"/>
            <a:r>
              <a:rPr lang="cs-CZ" sz="2800" u="sng" dirty="0">
                <a:solidFill>
                  <a:schemeClr val="tx1"/>
                </a:solidFill>
              </a:rPr>
              <a:t>větný zápor </a:t>
            </a:r>
            <a:r>
              <a:rPr lang="cs-CZ" sz="2800" dirty="0">
                <a:solidFill>
                  <a:schemeClr val="tx1"/>
                </a:solidFill>
              </a:rPr>
              <a:t>– popírá celou větu</a:t>
            </a:r>
          </a:p>
          <a:p>
            <a:pPr lvl="2"/>
            <a:r>
              <a:rPr lang="cs-CZ" sz="2800" dirty="0">
                <a:solidFill>
                  <a:schemeClr val="tx1"/>
                </a:solidFill>
              </a:rPr>
              <a:t>záporka </a:t>
            </a:r>
            <a:r>
              <a:rPr lang="cs-CZ" sz="2800" dirty="0" smtClean="0">
                <a:solidFill>
                  <a:schemeClr val="tx1"/>
                </a:solidFill>
              </a:rPr>
              <a:t>ne- u sloves, záporná zájmena</a:t>
            </a:r>
            <a:endParaRPr lang="cs-CZ" sz="2800" dirty="0">
              <a:solidFill>
                <a:schemeClr val="tx1"/>
              </a:solidFill>
            </a:endParaRPr>
          </a:p>
          <a:p>
            <a:pPr lvl="1"/>
            <a:r>
              <a:rPr lang="cs-CZ" sz="2800" u="sng" dirty="0">
                <a:solidFill>
                  <a:schemeClr val="tx1"/>
                </a:solidFill>
              </a:rPr>
              <a:t>členský zápor </a:t>
            </a:r>
            <a:r>
              <a:rPr lang="cs-CZ" sz="2800" dirty="0">
                <a:solidFill>
                  <a:schemeClr val="tx1"/>
                </a:solidFill>
              </a:rPr>
              <a:t>– popírá větný člen</a:t>
            </a:r>
          </a:p>
          <a:p>
            <a:pPr lvl="2"/>
            <a:r>
              <a:rPr lang="cs-CZ" sz="2800" dirty="0">
                <a:solidFill>
                  <a:schemeClr val="tx1"/>
                </a:solidFill>
              </a:rPr>
              <a:t>záporné částice ne, nikoli</a:t>
            </a:r>
          </a:p>
          <a:p>
            <a:pPr marL="0" indent="0">
              <a:buNone/>
            </a:pPr>
            <a:endParaRPr lang="cs-CZ" sz="1000" dirty="0" smtClean="0"/>
          </a:p>
          <a:p>
            <a:r>
              <a:rPr lang="cs-CZ" sz="2800" dirty="0" smtClean="0">
                <a:solidFill>
                  <a:schemeClr val="tx1"/>
                </a:solidFill>
              </a:rPr>
              <a:t>příklady záporných vět?</a:t>
            </a:r>
          </a:p>
          <a:p>
            <a:pPr lvl="1"/>
            <a:r>
              <a:rPr lang="cs-CZ" sz="2600" i="1" dirty="0" smtClean="0">
                <a:solidFill>
                  <a:schemeClr val="tx1"/>
                </a:solidFill>
              </a:rPr>
              <a:t>Nikdo nic neřekl.</a:t>
            </a:r>
          </a:p>
          <a:p>
            <a:pPr lvl="1"/>
            <a:r>
              <a:rPr lang="cs-CZ" sz="2600" i="1" dirty="0" smtClean="0">
                <a:solidFill>
                  <a:schemeClr val="tx1"/>
                </a:solidFill>
              </a:rPr>
              <a:t>Udělal to ne z ochoty, ale aby už měl od něho pokoj.</a:t>
            </a:r>
          </a:p>
        </p:txBody>
      </p:sp>
    </p:spTree>
    <p:extLst>
      <p:ext uri="{BB962C8B-B14F-4D97-AF65-F5344CB8AC3E}">
        <p14:creationId xmlns:p14="http://schemas.microsoft.com/office/powerpoint/2010/main" xmlns="" val="7936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2400" dirty="0" smtClean="0">
                <a:solidFill>
                  <a:schemeClr val="tx1"/>
                </a:solidFill>
              </a:rPr>
              <a:t>Hlavsa, Zdeněk a kol.: </a:t>
            </a:r>
            <a:r>
              <a:rPr lang="cs-CZ" sz="2400" i="1" dirty="0" smtClean="0">
                <a:solidFill>
                  <a:schemeClr val="tx1"/>
                </a:solidFill>
              </a:rPr>
              <a:t>Český jazyk pro I. – IV. ročník středních škol</a:t>
            </a:r>
            <a:r>
              <a:rPr lang="cs-CZ" sz="2400" dirty="0" smtClean="0">
                <a:solidFill>
                  <a:schemeClr val="tx1"/>
                </a:solidFill>
              </a:rPr>
              <a:t>. SPN: Praha, 1998.</a:t>
            </a:r>
          </a:p>
          <a:p>
            <a:r>
              <a:rPr lang="cs-CZ" sz="2400" dirty="0" smtClean="0">
                <a:solidFill>
                  <a:schemeClr val="tx1"/>
                </a:solidFill>
              </a:rPr>
              <a:t>Kolektiv autorů: </a:t>
            </a:r>
            <a:r>
              <a:rPr lang="cs-CZ" sz="2400" i="1" dirty="0" smtClean="0">
                <a:solidFill>
                  <a:schemeClr val="tx1"/>
                </a:solidFill>
              </a:rPr>
              <a:t>Odmaturuj z českého jazyka</a:t>
            </a:r>
            <a:r>
              <a:rPr lang="cs-CZ" sz="2400" dirty="0" smtClean="0">
                <a:solidFill>
                  <a:schemeClr val="tx1"/>
                </a:solidFill>
              </a:rPr>
              <a:t>. </a:t>
            </a:r>
            <a:r>
              <a:rPr lang="cs-CZ" sz="2400" dirty="0" err="1" smtClean="0">
                <a:solidFill>
                  <a:schemeClr val="tx1"/>
                </a:solidFill>
              </a:rPr>
              <a:t>Didaktis</a:t>
            </a:r>
            <a:r>
              <a:rPr lang="cs-CZ" sz="2400" dirty="0" smtClean="0">
                <a:solidFill>
                  <a:schemeClr val="tx1"/>
                </a:solidFill>
              </a:rPr>
              <a:t>: Brno, 2002.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4768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76</TotalTime>
  <Words>335</Words>
  <Application>Microsoft Office PowerPoint</Application>
  <PresentationFormat>Vlastní</PresentationFormat>
  <Paragraphs>75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Faseta</vt:lpstr>
      <vt:lpstr>Snímek 1</vt:lpstr>
      <vt:lpstr>Druhy vět</vt:lpstr>
      <vt:lpstr>Druhy vět podle postoje mluvčího</vt:lpstr>
      <vt:lpstr>1) věta oznamovací</vt:lpstr>
      <vt:lpstr>2) věta tázací</vt:lpstr>
      <vt:lpstr>Druhy tázacích vět</vt:lpstr>
      <vt:lpstr>3) věta žádací</vt:lpstr>
      <vt:lpstr>4) věta přací</vt:lpstr>
      <vt:lpstr>Věty kladné a záporné</vt:lpstr>
      <vt:lpstr>Použitá literatura: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Větná skladba</dc:title>
  <dc:creator>Jana Hávová</dc:creator>
  <cp:lastModifiedBy>Dum</cp:lastModifiedBy>
  <cp:revision>17</cp:revision>
  <dcterms:created xsi:type="dcterms:W3CDTF">2013-09-24T07:14:57Z</dcterms:created>
  <dcterms:modified xsi:type="dcterms:W3CDTF">2014-10-30T17:27:11Z</dcterms:modified>
</cp:coreProperties>
</file>