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3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42BB87-202D-4675-BA39-D85432D8C9A1}" type="datetimeFigureOut">
              <a:rPr lang="cs-CZ" smtClean="0"/>
              <a:t>30. 10. 2014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952BCF-4987-4C8D-A067-852D25D2AF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ion_Feuchtwanger.jpg?uselang=cs" TargetMode="External"/><Relationship Id="rId2" Type="http://schemas.openxmlformats.org/officeDocument/2006/relationships/hyperlink" Target="http://commons.wikimedia.org/wiki/File:Thomas_Mann_1937.jp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686800" cy="446449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Datum</a:t>
            </a:r>
            <a:r>
              <a:rPr lang="cs-CZ" altLang="cs-CZ" sz="7200" dirty="0"/>
              <a:t>: </a:t>
            </a:r>
            <a:r>
              <a:rPr lang="cs-CZ" altLang="cs-CZ" sz="7200" dirty="0" smtClean="0"/>
              <a:t>9. 10. </a:t>
            </a:r>
            <a:r>
              <a:rPr lang="cs-CZ" altLang="cs-CZ" sz="7200" dirty="0"/>
              <a:t>2013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Projekt:</a:t>
            </a:r>
            <a:r>
              <a:rPr lang="cs-CZ" altLang="cs-CZ" sz="7200" b="1" dirty="0"/>
              <a:t> </a:t>
            </a:r>
            <a:r>
              <a:rPr lang="cs-CZ" altLang="cs-CZ" sz="7200" dirty="0"/>
              <a:t>Kvalitní výuka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Registrační číslo:</a:t>
            </a:r>
            <a:r>
              <a:rPr lang="cs-CZ" altLang="cs-CZ" sz="7200" b="1" dirty="0"/>
              <a:t> </a:t>
            </a:r>
            <a:r>
              <a:rPr lang="cs-CZ" altLang="cs-CZ" sz="7200" dirty="0"/>
              <a:t>CZ.1.07/1.5.00/34.0731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Číslo DUM:</a:t>
            </a:r>
            <a:r>
              <a:rPr lang="cs-CZ" altLang="cs-CZ" sz="7200" b="1" dirty="0"/>
              <a:t> </a:t>
            </a:r>
            <a:r>
              <a:rPr lang="cs-CZ" altLang="cs-CZ" sz="7200" dirty="0" smtClean="0"/>
              <a:t>VY_32_INOVACE_290</a:t>
            </a:r>
            <a:endParaRPr lang="cs-CZ" altLang="cs-CZ" sz="7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 smtClean="0"/>
              <a:t>Licence</a:t>
            </a:r>
            <a:r>
              <a:rPr lang="cs-CZ" altLang="cs-CZ" sz="7200" dirty="0"/>
              <a:t>: CC BY-NC-SA 3.0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altLang="cs-CZ" sz="7200" b="1" dirty="0"/>
              <a:t>	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Jméno autora:</a:t>
            </a:r>
            <a:r>
              <a:rPr lang="cs-CZ" altLang="cs-CZ" sz="7200" b="1" dirty="0"/>
              <a:t> </a:t>
            </a:r>
            <a:r>
              <a:rPr lang="cs-CZ" altLang="cs-CZ" sz="7200" dirty="0"/>
              <a:t>Mgr. Jana Hávová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Škola</a:t>
            </a:r>
            <a:r>
              <a:rPr lang="cs-CZ" altLang="cs-CZ" sz="7200" i="1" dirty="0"/>
              <a:t>: </a:t>
            </a:r>
            <a:r>
              <a:rPr lang="cs-CZ" altLang="cs-CZ" sz="7200" dirty="0"/>
              <a:t>Střední uměleckoprůmyslová škola Jihlava-</a:t>
            </a:r>
            <a:r>
              <a:rPr lang="cs-CZ" altLang="cs-CZ" sz="7200" dirty="0" err="1"/>
              <a:t>Helenín</a:t>
            </a:r>
            <a:endParaRPr lang="cs-CZ" altLang="cs-CZ" sz="7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 smtClean="0"/>
              <a:t>Název </a:t>
            </a:r>
            <a:r>
              <a:rPr lang="cs-CZ" altLang="cs-CZ" sz="7200" b="1" i="1" dirty="0"/>
              <a:t>práce:</a:t>
            </a:r>
            <a:r>
              <a:rPr lang="cs-CZ" altLang="cs-CZ" sz="7200" b="1" dirty="0"/>
              <a:t> </a:t>
            </a:r>
            <a:r>
              <a:rPr lang="cs-CZ" altLang="cs-CZ" sz="7200" b="1" dirty="0" smtClean="0"/>
              <a:t>Německá </a:t>
            </a:r>
            <a:r>
              <a:rPr lang="cs-CZ" altLang="cs-CZ" sz="7200" b="1" dirty="0"/>
              <a:t>literatura 1. poloviny 20. století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Předmět</a:t>
            </a:r>
            <a:r>
              <a:rPr lang="cs-CZ" altLang="cs-CZ" sz="7200" i="1" dirty="0"/>
              <a:t>:</a:t>
            </a:r>
            <a:r>
              <a:rPr lang="cs-CZ" altLang="cs-CZ" sz="7200" dirty="0"/>
              <a:t> český jazyk a literatura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Ročník:</a:t>
            </a:r>
            <a:r>
              <a:rPr lang="cs-CZ" altLang="cs-CZ" sz="7200" b="1" dirty="0"/>
              <a:t> </a:t>
            </a:r>
            <a:r>
              <a:rPr lang="cs-CZ" altLang="cs-CZ" sz="7200" dirty="0"/>
              <a:t>3.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Časová dotace</a:t>
            </a:r>
            <a:r>
              <a:rPr lang="cs-CZ" altLang="cs-CZ" sz="7200" i="1" dirty="0"/>
              <a:t>:</a:t>
            </a:r>
            <a:r>
              <a:rPr lang="cs-CZ" altLang="cs-CZ" sz="7200" dirty="0"/>
              <a:t> 30 minut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Vzdělávací cíl</a:t>
            </a:r>
            <a:r>
              <a:rPr lang="cs-CZ" altLang="cs-CZ" sz="7200" i="1" dirty="0"/>
              <a:t>:</a:t>
            </a:r>
            <a:r>
              <a:rPr lang="cs-CZ" altLang="cs-CZ" sz="7200" dirty="0"/>
              <a:t> Žák se seznámí s hlavními představiteli </a:t>
            </a:r>
            <a:r>
              <a:rPr lang="cs-CZ" altLang="cs-CZ" sz="7200" dirty="0" smtClean="0"/>
              <a:t>německé </a:t>
            </a:r>
            <a:r>
              <a:rPr lang="cs-CZ" altLang="cs-CZ" sz="7200" dirty="0"/>
              <a:t>literatury tohoto </a:t>
            </a:r>
            <a:r>
              <a:rPr lang="cs-CZ" altLang="cs-CZ" sz="7200" dirty="0" smtClean="0"/>
              <a:t>období. </a:t>
            </a:r>
            <a:endParaRPr lang="cs-CZ" altLang="cs-CZ" sz="7200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Pomůcky</a:t>
            </a:r>
            <a:r>
              <a:rPr lang="cs-CZ" altLang="cs-CZ" sz="7200" i="1" dirty="0"/>
              <a:t>:</a:t>
            </a:r>
            <a:r>
              <a:rPr lang="cs-CZ" altLang="cs-CZ" sz="7200" dirty="0"/>
              <a:t> ICT technika, projektor</a:t>
            </a:r>
            <a:endParaRPr lang="cs-CZ" altLang="cs-CZ" sz="7200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sz="7200" b="1" i="1" dirty="0"/>
              <a:t>Inovace: </a:t>
            </a:r>
            <a:r>
              <a:rPr lang="cs-CZ" altLang="cs-CZ" sz="7200" dirty="0"/>
              <a:t>Zapojení audiovizuální techniky do výuky. </a:t>
            </a:r>
            <a:endParaRPr lang="cs-CZ" sz="7200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11" y="47667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343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Německá literatura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1. </a:t>
            </a:r>
            <a:r>
              <a:rPr lang="cs-CZ" dirty="0" smtClean="0"/>
              <a:t>polovina </a:t>
            </a:r>
            <a:r>
              <a:rPr lang="cs-CZ" dirty="0"/>
              <a:t>20. století</a:t>
            </a:r>
          </a:p>
        </p:txBody>
      </p:sp>
    </p:spTree>
    <p:extLst>
      <p:ext uri="{BB962C8B-B14F-4D97-AF65-F5344CB8AC3E}">
        <p14:creationId xmlns:p14="http://schemas.microsoft.com/office/powerpoint/2010/main" val="1938367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Erich Maria </a:t>
            </a:r>
            <a:r>
              <a:rPr lang="cs-CZ" cap="none" dirty="0" err="1" smtClean="0"/>
              <a:t>Remarque</a:t>
            </a:r>
            <a:r>
              <a:rPr lang="cs-CZ" cap="none" dirty="0" smtClean="0"/>
              <a:t> (opakování)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autor mnoha románů, téma války</a:t>
            </a:r>
          </a:p>
          <a:p>
            <a:r>
              <a:rPr lang="cs-CZ" dirty="0" smtClean="0"/>
              <a:t>vynikající dílo z 1. svět. války</a:t>
            </a:r>
          </a:p>
          <a:p>
            <a:r>
              <a:rPr lang="cs-CZ" dirty="0" smtClean="0"/>
              <a:t>v dílech z 2. sv. války často opakuje motivy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Na západní frontě klid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Tři kamarádi</a:t>
            </a:r>
          </a:p>
          <a:p>
            <a:pPr marL="0" indent="0">
              <a:buNone/>
            </a:pPr>
            <a:endParaRPr lang="cs-CZ" b="1" i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Čas žít, čas umírat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Noc v Lisabonu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</a:rPr>
              <a:t>Vítězný oblouk</a:t>
            </a:r>
            <a:endParaRPr lang="cs-CZ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967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Thomas Mann </a:t>
            </a:r>
            <a:r>
              <a:rPr lang="cs-CZ" dirty="0" smtClean="0"/>
              <a:t>(1875–1955)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699248" cy="47244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prozaik, Nobelova cena</a:t>
            </a:r>
          </a:p>
          <a:p>
            <a:r>
              <a:rPr lang="cs-CZ" sz="2800" dirty="0" smtClean="0"/>
              <a:t>boj proti nacismu – emigrace (Švýcarsko, Československo, USA)</a:t>
            </a:r>
          </a:p>
          <a:p>
            <a:pPr marL="0" indent="0">
              <a:buNone/>
            </a:pPr>
            <a:r>
              <a:rPr lang="cs-CZ" sz="2800" b="1" i="1" dirty="0" err="1" smtClean="0">
                <a:solidFill>
                  <a:schemeClr val="accent1">
                    <a:lumMod val="75000"/>
                  </a:schemeClr>
                </a:solidFill>
              </a:rPr>
              <a:t>Buddenbrookovi</a:t>
            </a:r>
            <a:r>
              <a:rPr lang="cs-CZ" sz="2800" dirty="0" smtClean="0"/>
              <a:t> – románová kronika</a:t>
            </a:r>
          </a:p>
          <a:p>
            <a:r>
              <a:rPr lang="cs-CZ" sz="2800" dirty="0" smtClean="0"/>
              <a:t>4 generace obchodnické rodiny, zánik firmy</a:t>
            </a:r>
          </a:p>
          <a:p>
            <a:r>
              <a:rPr lang="cs-CZ" sz="2800" dirty="0" smtClean="0"/>
              <a:t>autobiografické prvky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54704" y="1600200"/>
            <a:ext cx="3836895" cy="47244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705" y="1556792"/>
            <a:ext cx="3958494" cy="5012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1657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T. Mann - pokračování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Kouzelný vrch </a:t>
            </a:r>
            <a:r>
              <a:rPr lang="cs-CZ" dirty="0"/>
              <a:t>– román</a:t>
            </a:r>
          </a:p>
          <a:p>
            <a:r>
              <a:rPr lang="cs-CZ" dirty="0"/>
              <a:t>prostředí horského sanatoria, kde se léčí lidé různých národností, povah a názorů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>
                <a:cs typeface="Times New Roman"/>
              </a:rPr>
              <a:t>→ obraz předválečné </a:t>
            </a:r>
            <a:r>
              <a:rPr lang="cs-CZ" dirty="0" smtClean="0">
                <a:cs typeface="Times New Roman"/>
              </a:rPr>
              <a:t>Evropy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>
                <a:solidFill>
                  <a:schemeClr val="accent1">
                    <a:lumMod val="75000"/>
                  </a:schemeClr>
                </a:solidFill>
              </a:rPr>
              <a:t>Doktor </a:t>
            </a:r>
            <a:r>
              <a:rPr lang="cs-CZ" b="1" i="1" dirty="0" err="1">
                <a:solidFill>
                  <a:schemeClr val="accent1">
                    <a:lumMod val="75000"/>
                  </a:schemeClr>
                </a:solidFill>
              </a:rPr>
              <a:t>Faustus</a:t>
            </a:r>
            <a:r>
              <a:rPr lang="cs-CZ" dirty="0"/>
              <a:t>– román</a:t>
            </a:r>
          </a:p>
          <a:p>
            <a:r>
              <a:rPr lang="cs-CZ" dirty="0"/>
              <a:t>faustovský motiv – geniální hudebník Adrian </a:t>
            </a:r>
            <a:r>
              <a:rPr lang="cs-CZ" dirty="0" err="1"/>
              <a:t>Leverkühn</a:t>
            </a:r>
            <a:r>
              <a:rPr lang="cs-CZ" dirty="0"/>
              <a:t> upíše duši ďáblu, aby získal tvůrčí inspiraci k vytvoření výjimečného díla</a:t>
            </a:r>
          </a:p>
          <a:p>
            <a:r>
              <a:rPr lang="cs-CZ" dirty="0"/>
              <a:t>zánik třetí říše ve 2. sv. válce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894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T. Mann - pokračování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518720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b="1" i="1" dirty="0" smtClean="0">
                <a:solidFill>
                  <a:schemeClr val="accent1">
                    <a:lumMod val="75000"/>
                  </a:schemeClr>
                </a:solidFill>
              </a:rPr>
              <a:t>Smrt v Benátkách </a:t>
            </a:r>
            <a:r>
              <a:rPr lang="cs-CZ" sz="3000" dirty="0" smtClean="0"/>
              <a:t>– novela</a:t>
            </a:r>
          </a:p>
          <a:p>
            <a:r>
              <a:rPr lang="cs-CZ" sz="3000" dirty="0" smtClean="0"/>
              <a:t>vztah stárnoucího umělce Gustava </a:t>
            </a:r>
            <a:r>
              <a:rPr lang="cs-CZ" sz="3000" dirty="0" err="1" smtClean="0"/>
              <a:t>Aschenbacha</a:t>
            </a:r>
            <a:r>
              <a:rPr lang="cs-CZ" sz="3000" dirty="0" smtClean="0"/>
              <a:t> k polskému chlapci </a:t>
            </a:r>
            <a:r>
              <a:rPr lang="cs-CZ" sz="3000" dirty="0" err="1" smtClean="0"/>
              <a:t>Tadziovi</a:t>
            </a:r>
            <a:r>
              <a:rPr lang="cs-CZ" sz="3000" dirty="0" smtClean="0"/>
              <a:t> (ztělesnění krásy)</a:t>
            </a:r>
          </a:p>
          <a:p>
            <a:endParaRPr lang="cs-CZ" sz="3000" dirty="0" smtClean="0"/>
          </a:p>
          <a:p>
            <a:pPr marL="0" indent="0">
              <a:buNone/>
            </a:pPr>
            <a:r>
              <a:rPr lang="cs-CZ" sz="3000" b="1" i="1" dirty="0" smtClean="0">
                <a:solidFill>
                  <a:schemeClr val="accent1">
                    <a:lumMod val="75000"/>
                  </a:schemeClr>
                </a:solidFill>
              </a:rPr>
              <a:t>Josef a bratří jeho </a:t>
            </a:r>
            <a:r>
              <a:rPr lang="cs-CZ" sz="3000" dirty="0" smtClean="0"/>
              <a:t>– román</a:t>
            </a:r>
          </a:p>
          <a:p>
            <a:r>
              <a:rPr lang="cs-CZ" sz="3000" dirty="0" smtClean="0"/>
              <a:t>starozákonní příběh</a:t>
            </a:r>
          </a:p>
          <a:p>
            <a:r>
              <a:rPr lang="cs-CZ" sz="3000" dirty="0" smtClean="0"/>
              <a:t>motiv zrání člověka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4246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Heinrich Mann </a:t>
            </a:r>
            <a:r>
              <a:rPr lang="cs-CZ" dirty="0" smtClean="0"/>
              <a:t>(1871–1950)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bratr Thomase Manna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Profesor Neřád </a:t>
            </a:r>
            <a:r>
              <a:rPr lang="cs-CZ" sz="2800" dirty="0" smtClean="0"/>
              <a:t>– román</a:t>
            </a:r>
          </a:p>
          <a:p>
            <a:r>
              <a:rPr lang="cs-CZ" sz="2800" dirty="0" smtClean="0"/>
              <a:t>profesor latiny na maloměstském gymnáziu </a:t>
            </a:r>
            <a:r>
              <a:rPr lang="cs-CZ" sz="2800" dirty="0" err="1" smtClean="0"/>
              <a:t>Raat</a:t>
            </a:r>
            <a:r>
              <a:rPr lang="cs-CZ" sz="2800" dirty="0" smtClean="0"/>
              <a:t> – tyran, fanatik, moralista</a:t>
            </a:r>
          </a:p>
          <a:p>
            <a:r>
              <a:rPr lang="cs-CZ" sz="2800" dirty="0" smtClean="0"/>
              <a:t>zamiluje se do barové zpěvačky, poruší všechny zásady, které úzkostně dodržoval</a:t>
            </a:r>
          </a:p>
          <a:p>
            <a:r>
              <a:rPr lang="cs-CZ" sz="2800" dirty="0" smtClean="0"/>
              <a:t>společnost ho zavrhne</a:t>
            </a:r>
          </a:p>
          <a:p>
            <a:r>
              <a:rPr lang="cs-CZ" sz="2800" dirty="0" smtClean="0"/>
              <a:t>obraz přetvářky a pokrytectví</a:t>
            </a:r>
          </a:p>
          <a:p>
            <a:r>
              <a:rPr lang="cs-CZ" sz="2800" dirty="0" smtClean="0"/>
              <a:t>film </a:t>
            </a:r>
            <a:r>
              <a:rPr lang="cs-CZ" sz="2800" i="1" dirty="0" smtClean="0">
                <a:solidFill>
                  <a:schemeClr val="accent1">
                    <a:lumMod val="75000"/>
                  </a:schemeClr>
                </a:solidFill>
              </a:rPr>
              <a:t>Modrý anděl </a:t>
            </a:r>
            <a:r>
              <a:rPr lang="cs-CZ" sz="2800" dirty="0" smtClean="0"/>
              <a:t>– </a:t>
            </a:r>
            <a:r>
              <a:rPr lang="cs-CZ" sz="2800" dirty="0" err="1" smtClean="0"/>
              <a:t>Marlene</a:t>
            </a:r>
            <a:r>
              <a:rPr lang="cs-CZ" sz="2800" dirty="0" smtClean="0"/>
              <a:t> Dietrich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Mládí krále Jindřicha IV.</a:t>
            </a:r>
            <a:r>
              <a:rPr lang="cs-CZ" sz="2800" dirty="0" smtClean="0"/>
              <a:t>, </a:t>
            </a: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Zrání krále Jindřicha IV.</a:t>
            </a:r>
          </a:p>
          <a:p>
            <a:r>
              <a:rPr lang="cs-CZ" sz="2800" dirty="0" err="1" smtClean="0"/>
              <a:t>hist</a:t>
            </a:r>
            <a:r>
              <a:rPr lang="cs-CZ" sz="2800" dirty="0" smtClean="0"/>
              <a:t>. romány, paralela k nacistickému Německu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6203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cap="none" dirty="0" smtClean="0"/>
              <a:t>Lion </a:t>
            </a:r>
            <a:r>
              <a:rPr lang="cs-CZ" cap="none" dirty="0" err="1" smtClean="0"/>
              <a:t>Feuchtwanger</a:t>
            </a:r>
            <a:r>
              <a:rPr lang="cs-CZ" cap="none" dirty="0" smtClean="0"/>
              <a:t> </a:t>
            </a:r>
            <a:r>
              <a:rPr lang="cs-CZ" dirty="0" smtClean="0"/>
              <a:t>(1884–1958)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3" y="1268760"/>
            <a:ext cx="5600477" cy="5589240"/>
          </a:xfrm>
        </p:spPr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prozaik, dramatik židovského původu</a:t>
            </a:r>
          </a:p>
          <a:p>
            <a:r>
              <a:rPr lang="cs-CZ" sz="2800" dirty="0" smtClean="0"/>
              <a:t>emigroval do USA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Lišky na vinici </a:t>
            </a:r>
            <a:r>
              <a:rPr lang="cs-CZ" sz="2800" dirty="0" smtClean="0"/>
              <a:t>– </a:t>
            </a:r>
            <a:r>
              <a:rPr lang="cs-CZ" sz="2800" dirty="0" err="1" smtClean="0"/>
              <a:t>hist</a:t>
            </a:r>
            <a:r>
              <a:rPr lang="cs-CZ" sz="2800" dirty="0" smtClean="0"/>
              <a:t>. román</a:t>
            </a:r>
          </a:p>
          <a:p>
            <a:r>
              <a:rPr lang="cs-CZ" sz="2800" dirty="0" smtClean="0"/>
              <a:t>pomoc Francie americkým osadám v boji za nezávislost</a:t>
            </a:r>
          </a:p>
          <a:p>
            <a:r>
              <a:rPr lang="cs-CZ" sz="2800" dirty="0" smtClean="0"/>
              <a:t>postavy: Ludvík XVI., Marie Antoinetta, B. Franklin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chemeClr val="accent1">
                    <a:lumMod val="75000"/>
                  </a:schemeClr>
                </a:solidFill>
              </a:rPr>
              <a:t>Židovka z Toleda </a:t>
            </a:r>
            <a:r>
              <a:rPr lang="cs-CZ" sz="2800" dirty="0" smtClean="0"/>
              <a:t>– </a:t>
            </a:r>
            <a:r>
              <a:rPr lang="cs-CZ" sz="2800" dirty="0" err="1" smtClean="0"/>
              <a:t>hist</a:t>
            </a:r>
            <a:r>
              <a:rPr lang="cs-CZ" sz="2800" dirty="0" smtClean="0"/>
              <a:t>. román, 12. st. </a:t>
            </a:r>
          </a:p>
          <a:p>
            <a:r>
              <a:rPr lang="cs-CZ" sz="2800" dirty="0" smtClean="0"/>
              <a:t>příběh židovské dívky Ráchel a </a:t>
            </a:r>
            <a:r>
              <a:rPr lang="cs-CZ" sz="2800" dirty="0" err="1" smtClean="0"/>
              <a:t>šp</a:t>
            </a:r>
            <a:r>
              <a:rPr lang="cs-CZ" sz="2800" dirty="0" smtClean="0"/>
              <a:t>. krále Alfonsa</a:t>
            </a:r>
          </a:p>
          <a:p>
            <a:r>
              <a:rPr lang="cs-CZ" sz="2800" dirty="0" smtClean="0"/>
              <a:t>soužití židů, křesťanů a muslimů </a:t>
            </a:r>
          </a:p>
          <a:p>
            <a:pPr marL="0" indent="0">
              <a:buNone/>
            </a:pPr>
            <a:r>
              <a:rPr lang="cs-CZ" sz="2800" b="1" i="1" dirty="0" err="1" smtClean="0">
                <a:solidFill>
                  <a:schemeClr val="accent1">
                    <a:lumMod val="75000"/>
                  </a:schemeClr>
                </a:solidFill>
              </a:rPr>
              <a:t>Goya</a:t>
            </a:r>
            <a:r>
              <a:rPr lang="cs-CZ" sz="2800" dirty="0" smtClean="0"/>
              <a:t> – </a:t>
            </a:r>
            <a:r>
              <a:rPr lang="cs-CZ" sz="2800" dirty="0" err="1" smtClean="0"/>
              <a:t>hist</a:t>
            </a:r>
            <a:r>
              <a:rPr lang="cs-CZ" sz="2800" dirty="0" smtClean="0"/>
              <a:t>. román</a:t>
            </a:r>
          </a:p>
          <a:p>
            <a:r>
              <a:rPr lang="cs-CZ" sz="2800" dirty="0" smtClean="0"/>
              <a:t>životopisný román o španělském malíři (18. st.)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96136" y="1600200"/>
            <a:ext cx="3195464" cy="4724400"/>
          </a:xfrm>
        </p:spPr>
        <p:txBody>
          <a:bodyPr>
            <a:normAutofit fontScale="85000" lnSpcReduction="1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981" y="1646134"/>
            <a:ext cx="3436019" cy="4856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755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Použité zdroje 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2400" b="1" dirty="0" smtClean="0"/>
              <a:t>Literatura:</a:t>
            </a:r>
          </a:p>
          <a:p>
            <a:r>
              <a:rPr lang="cs-CZ" altLang="cs-CZ" sz="2400" dirty="0" smtClean="0"/>
              <a:t>Andree</a:t>
            </a:r>
            <a:r>
              <a:rPr lang="cs-CZ" altLang="cs-CZ" sz="2400" dirty="0"/>
              <a:t>, Lukáš a kol. </a:t>
            </a:r>
            <a:r>
              <a:rPr lang="cs-CZ" altLang="cs-CZ" sz="2400" i="1" dirty="0"/>
              <a:t>Literatura pro 3. ročník středních škol. Učebnice. Zkrácená verze.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2012.</a:t>
            </a:r>
          </a:p>
          <a:p>
            <a:r>
              <a:rPr lang="cs-CZ" altLang="cs-CZ" sz="2400" dirty="0" smtClean="0"/>
              <a:t>Hánová</a:t>
            </a:r>
            <a:r>
              <a:rPr lang="cs-CZ" altLang="cs-CZ" sz="2400" dirty="0"/>
              <a:t>, Eva a kol. </a:t>
            </a:r>
            <a:r>
              <a:rPr lang="cs-CZ" altLang="cs-CZ" sz="2400" i="1" dirty="0"/>
              <a:t>Odmaturuj z literatury.</a:t>
            </a:r>
            <a:r>
              <a:rPr lang="cs-CZ" altLang="cs-CZ" sz="2400" dirty="0"/>
              <a:t> </a:t>
            </a:r>
            <a:r>
              <a:rPr lang="cs-CZ" altLang="cs-CZ" sz="2400" dirty="0" err="1"/>
              <a:t>Didaktis</a:t>
            </a:r>
            <a:r>
              <a:rPr lang="cs-CZ" altLang="cs-CZ" sz="2400" dirty="0"/>
              <a:t>: Brno, 2002</a:t>
            </a:r>
            <a:r>
              <a:rPr lang="cs-CZ" altLang="cs-CZ" sz="2400" dirty="0" smtClean="0"/>
              <a:t>.</a:t>
            </a:r>
          </a:p>
          <a:p>
            <a:pPr marL="0" indent="0">
              <a:buNone/>
            </a:pPr>
            <a:r>
              <a:rPr lang="cs-CZ" altLang="cs-CZ" sz="2400" b="1" dirty="0" smtClean="0"/>
              <a:t>Zdroje obrázků:</a:t>
            </a:r>
            <a:endParaRPr lang="cs-CZ" altLang="cs-CZ" sz="2400" b="1" dirty="0"/>
          </a:p>
          <a:p>
            <a:r>
              <a:rPr lang="cs-CZ" sz="2400" dirty="0" smtClean="0"/>
              <a:t>Carl van </a:t>
            </a:r>
            <a:r>
              <a:rPr lang="cs-CZ" sz="2400" dirty="0" err="1" smtClean="0"/>
              <a:t>Vechten</a:t>
            </a:r>
            <a:r>
              <a:rPr lang="cs-CZ" sz="2400" dirty="0" smtClean="0"/>
              <a:t>: Thomas Mann.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, </a:t>
            </a:r>
            <a:r>
              <a:rPr lang="cs-CZ" sz="2400" dirty="0" smtClean="0">
                <a:hlinkClick r:id="rId2"/>
              </a:rPr>
              <a:t>http</a:t>
            </a:r>
            <a:r>
              <a:rPr lang="cs-CZ" sz="2400" dirty="0">
                <a:hlinkClick r:id="rId2"/>
              </a:rPr>
              <a:t>://</a:t>
            </a:r>
            <a:r>
              <a:rPr lang="cs-CZ" sz="2400" dirty="0" smtClean="0">
                <a:hlinkClick r:id="rId2"/>
              </a:rPr>
              <a:t>commons.wikimedia.org/wiki/File:Thomas_Mann_1937.jpg?uselang=cs</a:t>
            </a:r>
            <a:endParaRPr lang="cs-CZ" sz="2400" dirty="0" smtClean="0"/>
          </a:p>
          <a:p>
            <a:r>
              <a:rPr lang="cs-CZ" sz="2400" dirty="0" smtClean="0"/>
              <a:t>Lion </a:t>
            </a:r>
            <a:r>
              <a:rPr lang="cs-CZ" sz="2400" dirty="0" err="1" smtClean="0"/>
              <a:t>Feuchtwanger</a:t>
            </a:r>
            <a:r>
              <a:rPr lang="cs-CZ" sz="2400" dirty="0"/>
              <a:t>.</a:t>
            </a:r>
            <a:r>
              <a:rPr lang="cs-CZ" sz="2400" dirty="0" smtClean="0"/>
              <a:t> Public </a:t>
            </a:r>
            <a:r>
              <a:rPr lang="cs-CZ" sz="2400" dirty="0" err="1" smtClean="0"/>
              <a:t>Domain</a:t>
            </a:r>
            <a:r>
              <a:rPr lang="cs-CZ" sz="2400" dirty="0" smtClean="0"/>
              <a:t>, </a:t>
            </a:r>
            <a:r>
              <a:rPr lang="cs-CZ" sz="2400" dirty="0" smtClean="0">
                <a:hlinkClick r:id="rId3"/>
              </a:rPr>
              <a:t>http</a:t>
            </a:r>
            <a:r>
              <a:rPr lang="cs-CZ" sz="2400" dirty="0">
                <a:hlinkClick r:id="rId3"/>
              </a:rPr>
              <a:t>://</a:t>
            </a:r>
            <a:r>
              <a:rPr lang="cs-CZ" sz="2400" dirty="0" smtClean="0">
                <a:hlinkClick r:id="rId3"/>
              </a:rPr>
              <a:t>commons.wikimedia.org/wiki/File:Lion_Feuchtwanger.jpg?uselang=cs</a:t>
            </a:r>
            <a:endParaRPr lang="cs-CZ" sz="24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7347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389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Německá literatura</vt:lpstr>
      <vt:lpstr>Erich Maria Remarque (opakování)</vt:lpstr>
      <vt:lpstr>Thomas Mann (1875–1955)</vt:lpstr>
      <vt:lpstr>T. Mann - pokračování</vt:lpstr>
      <vt:lpstr>T. Mann - pokračování</vt:lpstr>
      <vt:lpstr>Heinrich Mann (1871–1950)</vt:lpstr>
      <vt:lpstr>Lion Feuchtwanger (1884–1958)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18</cp:revision>
  <dcterms:created xsi:type="dcterms:W3CDTF">2013-10-09T11:48:25Z</dcterms:created>
  <dcterms:modified xsi:type="dcterms:W3CDTF">2014-10-30T17:20:20Z</dcterms:modified>
</cp:coreProperties>
</file>