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1" r:id="rId2"/>
    <p:sldId id="256" r:id="rId3"/>
    <p:sldId id="257" r:id="rId4"/>
    <p:sldId id="258" r:id="rId5"/>
    <p:sldId id="260" r:id="rId6"/>
    <p:sldId id="262" r:id="rId7"/>
    <p:sldId id="263" r:id="rId8"/>
    <p:sldId id="259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28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912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108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227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778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888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895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017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30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047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92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7969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5780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108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1731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034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176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945A5-B7B5-4739-BA0C-FAE592EB2089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6BFFAF-F942-436D-8F57-319A545B5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054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91921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893193"/>
            <a:ext cx="8596668" cy="4829579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Datum</a:t>
            </a:r>
            <a:r>
              <a:rPr lang="cs-CZ" altLang="cs-CZ" dirty="0"/>
              <a:t>: </a:t>
            </a:r>
            <a:r>
              <a:rPr lang="cs-CZ" altLang="cs-CZ" dirty="0" smtClean="0"/>
              <a:t>19. 10. </a:t>
            </a:r>
            <a:r>
              <a:rPr lang="cs-CZ" altLang="cs-CZ" dirty="0"/>
              <a:t>2013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Projekt:</a:t>
            </a:r>
            <a:r>
              <a:rPr lang="cs-CZ" altLang="cs-CZ" b="1" dirty="0"/>
              <a:t> </a:t>
            </a:r>
            <a:r>
              <a:rPr lang="cs-CZ" altLang="cs-CZ" dirty="0"/>
              <a:t>Kvalitní výuka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Registrační číslo:</a:t>
            </a:r>
            <a:r>
              <a:rPr lang="cs-CZ" altLang="cs-CZ" b="1" dirty="0"/>
              <a:t> </a:t>
            </a:r>
            <a:r>
              <a:rPr lang="cs-CZ" altLang="cs-CZ" dirty="0"/>
              <a:t>CZ.1.07/1.5.00/34.0731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Číslo DUM:</a:t>
            </a:r>
            <a:r>
              <a:rPr lang="cs-CZ" altLang="cs-CZ" b="1" dirty="0"/>
              <a:t> </a:t>
            </a:r>
            <a:r>
              <a:rPr lang="cs-CZ" altLang="cs-CZ" dirty="0" smtClean="0"/>
              <a:t>VY_32_INOVACE_291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 smtClean="0"/>
              <a:t>Licence</a:t>
            </a:r>
            <a:r>
              <a:rPr lang="cs-CZ" altLang="cs-CZ" dirty="0"/>
              <a:t>: CC BY-NC-SA 3.0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altLang="cs-CZ" b="1" dirty="0"/>
              <a:t>	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Jméno autora:</a:t>
            </a:r>
            <a:r>
              <a:rPr lang="cs-CZ" altLang="cs-CZ" b="1" dirty="0"/>
              <a:t> </a:t>
            </a:r>
            <a:r>
              <a:rPr lang="cs-CZ" altLang="cs-CZ" dirty="0"/>
              <a:t>Mgr. Jana Hávová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Škola</a:t>
            </a:r>
            <a:r>
              <a:rPr lang="cs-CZ" altLang="cs-CZ" i="1" dirty="0"/>
              <a:t>: </a:t>
            </a:r>
            <a:r>
              <a:rPr lang="cs-CZ" altLang="cs-CZ" dirty="0"/>
              <a:t>Střední uměleckoprůmyslová škola Jihlava-</a:t>
            </a:r>
            <a:r>
              <a:rPr lang="cs-CZ" altLang="cs-CZ" dirty="0" err="1"/>
              <a:t>Helenín</a:t>
            </a:r>
            <a:endParaRPr lang="cs-CZ" alt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 smtClean="0"/>
              <a:t>Název </a:t>
            </a:r>
            <a:r>
              <a:rPr lang="cs-CZ" altLang="cs-CZ" b="1" i="1" dirty="0"/>
              <a:t>práce:</a:t>
            </a:r>
            <a:r>
              <a:rPr lang="cs-CZ" altLang="cs-CZ" b="1" dirty="0"/>
              <a:t> </a:t>
            </a:r>
            <a:r>
              <a:rPr lang="cs-CZ" altLang="cs-CZ" b="1" dirty="0" smtClean="0"/>
              <a:t>Odchylky od větného schématu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Předmět</a:t>
            </a:r>
            <a:r>
              <a:rPr lang="cs-CZ" altLang="cs-CZ" i="1" dirty="0"/>
              <a:t>:</a:t>
            </a:r>
            <a:r>
              <a:rPr lang="cs-CZ" altLang="cs-CZ" dirty="0"/>
              <a:t> český jazyk a literatura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Ročník:</a:t>
            </a:r>
            <a:r>
              <a:rPr lang="cs-CZ" altLang="cs-CZ" b="1" dirty="0"/>
              <a:t> </a:t>
            </a:r>
            <a:r>
              <a:rPr lang="cs-CZ" altLang="cs-CZ" dirty="0"/>
              <a:t>3.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Časová dotace</a:t>
            </a:r>
            <a:r>
              <a:rPr lang="cs-CZ" altLang="cs-CZ" i="1" dirty="0"/>
              <a:t>:</a:t>
            </a:r>
            <a:r>
              <a:rPr lang="cs-CZ" altLang="cs-CZ" dirty="0"/>
              <a:t> 20 minut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Vzdělávací cíl</a:t>
            </a:r>
            <a:r>
              <a:rPr lang="cs-CZ" altLang="cs-CZ" i="1" dirty="0"/>
              <a:t>:</a:t>
            </a:r>
            <a:r>
              <a:rPr lang="cs-CZ" altLang="cs-CZ" dirty="0"/>
              <a:t> Žák se seznámí s </a:t>
            </a:r>
            <a:r>
              <a:rPr lang="cs-CZ" altLang="cs-CZ" dirty="0" smtClean="0"/>
              <a:t>odchylkami od větného schématu, </a:t>
            </a:r>
            <a:r>
              <a:rPr lang="cs-CZ" altLang="cs-CZ" dirty="0"/>
              <a:t>je schopen </a:t>
            </a:r>
            <a:r>
              <a:rPr lang="cs-CZ" altLang="cs-CZ" dirty="0" smtClean="0"/>
              <a:t>rozlišit, jestli jsou, nebo nejsou chybami. Dovede opravit chybnou stavbu věty.</a:t>
            </a:r>
            <a:endParaRPr lang="cs-CZ" alt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Pomůcky</a:t>
            </a:r>
            <a:r>
              <a:rPr lang="cs-CZ" altLang="cs-CZ" i="1" dirty="0"/>
              <a:t>:</a:t>
            </a:r>
            <a:r>
              <a:rPr lang="cs-CZ" altLang="cs-CZ" dirty="0"/>
              <a:t> ICT technika, projektor</a:t>
            </a:r>
            <a:endParaRPr lang="cs-CZ" altLang="cs-CZ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b="1" i="1" dirty="0"/>
              <a:t>Inovace: </a:t>
            </a:r>
            <a:r>
              <a:rPr lang="cs-CZ" altLang="cs-CZ" dirty="0"/>
              <a:t>Zapojení audiovizuální techniky do výuky. 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54" y="301871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827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Odchylky od větného schématu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50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664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Zvláštnosti větné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285103"/>
            <a:ext cx="9909100" cy="5450548"/>
          </a:xfrm>
        </p:spPr>
        <p:txBody>
          <a:bodyPr>
            <a:noAutofit/>
          </a:bodyPr>
          <a:lstStyle/>
          <a:p>
            <a:r>
              <a:rPr lang="cs-CZ" sz="2400" dirty="0" smtClean="0"/>
              <a:t>některé výrazy nejsou součástí věty, stojí mimo rámec věty</a:t>
            </a:r>
          </a:p>
          <a:p>
            <a:r>
              <a:rPr lang="cs-CZ" sz="2400" dirty="0" smtClean="0"/>
              <a:t>NENÍ TO CHYBA!</a:t>
            </a:r>
          </a:p>
          <a:p>
            <a:endParaRPr lang="cs-CZ" sz="2400" dirty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oslovení</a:t>
            </a:r>
            <a:r>
              <a:rPr lang="cs-CZ" sz="2400" dirty="0" smtClean="0"/>
              <a:t>: </a:t>
            </a:r>
            <a:r>
              <a:rPr lang="cs-CZ" sz="2400" u="sng" dirty="0" smtClean="0"/>
              <a:t>Mami</a:t>
            </a:r>
            <a:r>
              <a:rPr lang="cs-CZ" sz="2400" dirty="0" smtClean="0"/>
              <a:t>, co bude k večeři?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citoslovce</a:t>
            </a:r>
            <a:r>
              <a:rPr lang="cs-CZ" sz="2400" dirty="0" smtClean="0"/>
              <a:t>: </a:t>
            </a:r>
            <a:r>
              <a:rPr lang="cs-CZ" sz="2400" u="sng" dirty="0" smtClean="0"/>
              <a:t>Jé</a:t>
            </a:r>
            <a:r>
              <a:rPr lang="cs-CZ" sz="2400" dirty="0" smtClean="0"/>
              <a:t>, to je nádhera!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samostatný větný člen</a:t>
            </a:r>
            <a:r>
              <a:rPr lang="cs-CZ" sz="2400" dirty="0" smtClean="0">
                <a:solidFill>
                  <a:schemeClr val="tx2"/>
                </a:solidFill>
              </a:rPr>
              <a:t>: </a:t>
            </a:r>
            <a:r>
              <a:rPr lang="cs-CZ" sz="2400" u="sng" dirty="0" smtClean="0">
                <a:solidFill>
                  <a:schemeClr val="tx2"/>
                </a:solidFill>
              </a:rPr>
              <a:t>Petr</a:t>
            </a:r>
            <a:r>
              <a:rPr lang="cs-CZ" sz="2400" dirty="0" smtClean="0">
                <a:solidFill>
                  <a:schemeClr val="tx2"/>
                </a:solidFill>
              </a:rPr>
              <a:t>, ten byl ve fotbale nejlepší.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vsuvka</a:t>
            </a:r>
            <a:r>
              <a:rPr lang="cs-CZ" sz="2400" dirty="0" smtClean="0">
                <a:solidFill>
                  <a:schemeClr val="tx2"/>
                </a:solidFill>
              </a:rPr>
              <a:t>: Ještě jsem o tom, </a:t>
            </a:r>
            <a:r>
              <a:rPr lang="cs-CZ" sz="2400" u="sng" dirty="0" smtClean="0">
                <a:solidFill>
                  <a:schemeClr val="tx2"/>
                </a:solidFill>
              </a:rPr>
              <a:t>musím se přiznat</a:t>
            </a:r>
            <a:r>
              <a:rPr lang="cs-CZ" sz="2400" dirty="0" smtClean="0">
                <a:solidFill>
                  <a:schemeClr val="tx2"/>
                </a:solidFill>
              </a:rPr>
              <a:t>, vůbec nepřemýšlel.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osamostatněný větný člen</a:t>
            </a:r>
            <a:r>
              <a:rPr lang="cs-CZ" sz="2400" dirty="0" smtClean="0">
                <a:solidFill>
                  <a:schemeClr val="tx2"/>
                </a:solidFill>
              </a:rPr>
              <a:t>: Budeme psát test. </a:t>
            </a:r>
            <a:r>
              <a:rPr lang="cs-CZ" sz="2400" u="sng" dirty="0" smtClean="0">
                <a:solidFill>
                  <a:schemeClr val="tx2"/>
                </a:solidFill>
              </a:rPr>
              <a:t>Z literatury</a:t>
            </a:r>
            <a:r>
              <a:rPr lang="cs-CZ" sz="2400" dirty="0" smtClean="0">
                <a:solidFill>
                  <a:schemeClr val="tx2"/>
                </a:solidFill>
              </a:rPr>
              <a:t>. </a:t>
            </a:r>
            <a:r>
              <a:rPr lang="cs-CZ" sz="2400" u="sng" dirty="0" smtClean="0">
                <a:solidFill>
                  <a:schemeClr val="tx2"/>
                </a:solidFill>
              </a:rPr>
              <a:t>Zítra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elipsa (výpustka)</a:t>
            </a:r>
            <a:r>
              <a:rPr lang="cs-CZ" sz="2400" dirty="0" smtClean="0">
                <a:solidFill>
                  <a:schemeClr val="tx2"/>
                </a:solidFill>
              </a:rPr>
              <a:t>: Umíš (</a:t>
            </a:r>
            <a:r>
              <a:rPr lang="cs-CZ" sz="2400" u="sng" dirty="0" smtClean="0">
                <a:solidFill>
                  <a:schemeClr val="tx2"/>
                </a:solidFill>
              </a:rPr>
              <a:t>mluvit</a:t>
            </a:r>
            <a:r>
              <a:rPr lang="cs-CZ" sz="2400" dirty="0" smtClean="0">
                <a:solidFill>
                  <a:schemeClr val="tx2"/>
                </a:solidFill>
              </a:rPr>
              <a:t>) anglicky?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apoziopeze (nedokončená výpověď)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2400" dirty="0" smtClean="0">
                <a:solidFill>
                  <a:schemeClr val="tx2"/>
                </a:solidFill>
              </a:rPr>
              <a:t>Nejradši bych tě ....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41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345989"/>
            <a:ext cx="8596668" cy="691978"/>
          </a:xfrm>
        </p:spPr>
        <p:txBody>
          <a:bodyPr/>
          <a:lstStyle/>
          <a:p>
            <a:r>
              <a:rPr lang="cs-CZ" dirty="0" smtClean="0"/>
              <a:t>Chyby ve větné stavbě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37967"/>
            <a:ext cx="8596668" cy="5820033"/>
          </a:xfrm>
        </p:spPr>
        <p:txBody>
          <a:bodyPr>
            <a:noAutofit/>
          </a:bodyPr>
          <a:lstStyle/>
          <a:p>
            <a:r>
              <a:rPr lang="cs-CZ" sz="2200" dirty="0" smtClean="0"/>
              <a:t>některé odchylky hodnotíme jako </a:t>
            </a:r>
            <a:r>
              <a:rPr lang="cs-CZ" sz="2200" dirty="0" smtClean="0">
                <a:solidFill>
                  <a:schemeClr val="accent5"/>
                </a:solidFill>
              </a:rPr>
              <a:t>chyby</a:t>
            </a:r>
          </a:p>
          <a:p>
            <a:r>
              <a:rPr lang="cs-CZ" sz="2200" dirty="0" smtClean="0"/>
              <a:t>častěji v mluvených projevech, ale vyskytují se i v psaných textech</a:t>
            </a:r>
          </a:p>
          <a:p>
            <a:endParaRPr lang="cs-CZ" sz="800" dirty="0"/>
          </a:p>
          <a:p>
            <a:r>
              <a:rPr lang="cs-CZ" sz="2200" b="1" dirty="0" smtClean="0">
                <a:solidFill>
                  <a:schemeClr val="accent1">
                    <a:lumMod val="50000"/>
                  </a:schemeClr>
                </a:solidFill>
              </a:rPr>
              <a:t>vybočení z větné stavby (anakolut)</a:t>
            </a:r>
          </a:p>
          <a:p>
            <a:pPr lvl="1"/>
            <a:r>
              <a:rPr lang="cs-CZ" sz="2200" dirty="0"/>
              <a:t>větné schéma se uprostřed věty změní, </a:t>
            </a:r>
            <a:r>
              <a:rPr lang="cs-CZ" sz="2200" b="1" dirty="0"/>
              <a:t>věta je zakončena jinak, než začala</a:t>
            </a:r>
          </a:p>
          <a:p>
            <a:pPr lvl="1"/>
            <a:r>
              <a:rPr lang="cs-CZ" sz="2200" i="1" dirty="0"/>
              <a:t>Náš Karel, když se učil, všechno mu vadilo.</a:t>
            </a:r>
          </a:p>
          <a:p>
            <a:pPr lvl="1"/>
            <a:r>
              <a:rPr lang="cs-CZ" sz="2200" i="1" dirty="0"/>
              <a:t>Nutné je splnění pěti úkolů, z toho tři teoretické a dva praktické.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zanedbání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dvojí vazby (zeugma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lvl="1"/>
            <a:r>
              <a:rPr lang="cs-CZ" sz="2200" dirty="0" smtClean="0"/>
              <a:t>např. dvě slovesa vyžadují různé vazby, ale rozvíjející slovo odpovídá jen jedné vazbě</a:t>
            </a:r>
          </a:p>
          <a:p>
            <a:pPr lvl="1"/>
            <a:r>
              <a:rPr lang="cs-CZ" sz="2200" i="1" dirty="0" smtClean="0"/>
              <a:t>Celá rodina obdivovala a fandila Spartě.</a:t>
            </a:r>
            <a:endParaRPr lang="cs-CZ" sz="2200" i="1" dirty="0"/>
          </a:p>
          <a:p>
            <a:endParaRPr lang="cs-CZ" sz="22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28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271849"/>
            <a:ext cx="8596668" cy="667265"/>
          </a:xfrm>
        </p:spPr>
        <p:txBody>
          <a:bodyPr/>
          <a:lstStyle/>
          <a:p>
            <a:r>
              <a:rPr lang="cs-CZ" dirty="0" smtClean="0"/>
              <a:t>Chyby ve větné stavbě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62681"/>
            <a:ext cx="8596668" cy="4978681"/>
          </a:xfrm>
        </p:spPr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směšování vazeb (kontaminace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lvl="1"/>
            <a:r>
              <a:rPr lang="cs-CZ" sz="2400" dirty="0" smtClean="0"/>
              <a:t>správná vazba slov je zaměněna s jinou, která má podobný význam</a:t>
            </a:r>
          </a:p>
          <a:p>
            <a:pPr lvl="1"/>
            <a:r>
              <a:rPr lang="cs-CZ" sz="2400" i="1" dirty="0" smtClean="0"/>
              <a:t>Proti nedostatkům v chování lidí je třeba čelit výchovou.</a:t>
            </a:r>
          </a:p>
          <a:p>
            <a:pPr lvl="1"/>
            <a:endParaRPr lang="cs-CZ" sz="2400" i="1" dirty="0"/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skladebná spodoba (atrakce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lvl="1"/>
            <a:r>
              <a:rPr lang="cs-CZ" sz="2400" dirty="0" smtClean="0"/>
              <a:t>tvary sousedních členů věty se sobě navzájem chybně přizpůsobují</a:t>
            </a:r>
          </a:p>
          <a:p>
            <a:pPr lvl="1"/>
            <a:r>
              <a:rPr lang="cs-CZ" sz="2400" i="1" dirty="0"/>
              <a:t>N</a:t>
            </a:r>
            <a:r>
              <a:rPr lang="cs-CZ" sz="2400" i="1" dirty="0" smtClean="0"/>
              <a:t>ení dobré člověku být samotnému.</a:t>
            </a:r>
          </a:p>
          <a:p>
            <a:pPr lvl="1"/>
            <a:r>
              <a:rPr lang="cs-CZ" sz="2400" i="1" dirty="0" smtClean="0"/>
              <a:t>Vzhledem k nedostatku chemikáliím to nestihneme.</a:t>
            </a:r>
          </a:p>
          <a:p>
            <a:pPr lvl="1"/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51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576" y="236113"/>
            <a:ext cx="8596668" cy="652530"/>
          </a:xfrm>
        </p:spPr>
        <p:txBody>
          <a:bodyPr/>
          <a:lstStyle/>
          <a:p>
            <a:r>
              <a:rPr lang="cs-CZ" dirty="0" smtClean="0"/>
              <a:t>Opravte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3" y="901521"/>
            <a:ext cx="10076525" cy="5653825"/>
          </a:xfrm>
        </p:spPr>
        <p:txBody>
          <a:bodyPr>
            <a:no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Rodiče mu pořád něco vytýkali a napomínali.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Domácí nejvíce chválili a spoléhali na brankáře.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Mnoho návštěvníků stále přicházelo a odcházelo z hradu Karlštejna.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Některé přírodní jevy jsou dosud zcela nebo jen málo probádané.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 smtClean="0"/>
              <a:t>Jiřina</a:t>
            </a:r>
            <a:r>
              <a:rPr lang="cs-CZ" sz="2300" dirty="0"/>
              <a:t>, když nemá náladu, všechno ji rozčiluje.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Lukáš, když byl malý, nechtělo se mu chodit do školky.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 smtClean="0"/>
              <a:t>Učitel </a:t>
            </a:r>
            <a:r>
              <a:rPr lang="cs-CZ" sz="2300" dirty="0"/>
              <a:t>nemůže zjistit a zabránit všem nedostatkům v projevech žáků.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 smtClean="0"/>
              <a:t>Který </a:t>
            </a:r>
            <a:r>
              <a:rPr lang="cs-CZ" sz="2300" dirty="0"/>
              <a:t>klub zvítězí, jeho jméno bude vyryto na putovním poháru.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Úkolem pracovníků vývojové skupiny je uvažovat a navrhovat nové výrobní postupy.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300" dirty="0"/>
              <a:t>Někteří sportovci, kteří trochu v něčem vynikli, stoupne jim sláva do hlavy</a:t>
            </a:r>
            <a:r>
              <a:rPr lang="cs-CZ" sz="2300" dirty="0" smtClean="0"/>
              <a:t>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785044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576" y="236113"/>
            <a:ext cx="8596668" cy="781318"/>
          </a:xfrm>
        </p:spPr>
        <p:txBody>
          <a:bodyPr>
            <a:normAutofit/>
          </a:bodyPr>
          <a:lstStyle/>
          <a:p>
            <a:r>
              <a:rPr lang="cs-CZ" dirty="0" smtClean="0"/>
              <a:t>Návrh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17431"/>
            <a:ext cx="9703038" cy="565382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Rodiče mu pořád něco vytýkali a napomínali ho.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Domácí nejvíce chválili brankáře a spoléhali na něj.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Mnoho návštěvníků stále přicházelo na hrad Karlštejn a odcházelo z něj.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Některé přírodní jevy dosud nejsou vůbec probádané, nebo jsou probádané jen málo.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Jiřina, když nemá náladu, je ze všeho hned rozčilená.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Lukáš, když byl malý, nechtěl chodit do školky.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Učitel nemůže zjistit všechny nedostatky v projevech žáků a zabránit jim.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Jméno vítězného klubu bude vyryto na putovním poháru.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Úkolem pracovníků vývojové skupiny je uvažovat o nových výrobních postupech a navrhovat je.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Některým sportovcům, kteří trochu v něčem vynikli, stoupne sláva do hlavy.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9833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2"/>
                </a:solidFill>
              </a:rPr>
              <a:t>Kolektiv autorů: </a:t>
            </a:r>
            <a:r>
              <a:rPr lang="cs-CZ" sz="2000" i="1" dirty="0">
                <a:solidFill>
                  <a:schemeClr val="tx2"/>
                </a:solidFill>
              </a:rPr>
              <a:t>Odmaturuj z českého jazyka</a:t>
            </a:r>
            <a:r>
              <a:rPr lang="cs-CZ" sz="2000" dirty="0">
                <a:solidFill>
                  <a:schemeClr val="tx2"/>
                </a:solidFill>
              </a:rPr>
              <a:t>. </a:t>
            </a:r>
            <a:r>
              <a:rPr lang="cs-CZ" sz="2000" dirty="0" err="1">
                <a:solidFill>
                  <a:schemeClr val="tx2"/>
                </a:solidFill>
              </a:rPr>
              <a:t>Didaktis</a:t>
            </a:r>
            <a:r>
              <a:rPr lang="cs-CZ" sz="2000" dirty="0">
                <a:solidFill>
                  <a:schemeClr val="tx2"/>
                </a:solidFill>
              </a:rPr>
              <a:t>: Brno, </a:t>
            </a:r>
            <a:r>
              <a:rPr lang="cs-CZ" sz="2000" dirty="0" smtClean="0">
                <a:solidFill>
                  <a:schemeClr val="tx2"/>
                </a:solidFill>
              </a:rPr>
              <a:t>2007.</a:t>
            </a:r>
            <a:endParaRPr lang="cs-CZ" sz="2000" dirty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chemeClr val="tx2"/>
                </a:solidFill>
              </a:rPr>
              <a:t>Čechová, Marie a kol. </a:t>
            </a:r>
            <a:r>
              <a:rPr lang="cs-CZ" sz="2000" i="1" dirty="0" smtClean="0">
                <a:solidFill>
                  <a:schemeClr val="tx2"/>
                </a:solidFill>
              </a:rPr>
              <a:t>Český jazyk pro 3. ročník středních odborných škol</a:t>
            </a:r>
            <a:r>
              <a:rPr lang="cs-CZ" sz="2000" dirty="0" smtClean="0">
                <a:solidFill>
                  <a:schemeClr val="tx2"/>
                </a:solidFill>
              </a:rPr>
              <a:t>. SPN: Praha, 2002.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96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</TotalTime>
  <Words>457</Words>
  <Application>Microsoft Office PowerPoint</Application>
  <PresentationFormat>Vlastní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Faseta</vt:lpstr>
      <vt:lpstr>Prezentace aplikace PowerPoint</vt:lpstr>
      <vt:lpstr>Odchylky od větného schématu</vt:lpstr>
      <vt:lpstr>Zvláštnosti větné stavby</vt:lpstr>
      <vt:lpstr>Chyby ve větné stavbě</vt:lpstr>
      <vt:lpstr>Chyby ve větné stavbě</vt:lpstr>
      <vt:lpstr>Opravte chyby:</vt:lpstr>
      <vt:lpstr>Návrh řešení: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Hávová</dc:creator>
  <cp:lastModifiedBy>Jana</cp:lastModifiedBy>
  <cp:revision>19</cp:revision>
  <dcterms:created xsi:type="dcterms:W3CDTF">2013-10-22T06:30:52Z</dcterms:created>
  <dcterms:modified xsi:type="dcterms:W3CDTF">2014-10-30T17:22:24Z</dcterms:modified>
</cp:coreProperties>
</file>