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66153-A298-4ECB-A2B0-F8D7D0FFDAD6}" type="datetimeFigureOut">
              <a:rPr lang="cs-CZ" smtClean="0"/>
              <a:t>30. 10. 2014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6048338-BE4F-4A8B-9EC2-4C4DCAAA9FB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66153-A298-4ECB-A2B0-F8D7D0FFDAD6}" type="datetimeFigureOut">
              <a:rPr lang="cs-CZ" smtClean="0"/>
              <a:t>30. 10. 2014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6048338-BE4F-4A8B-9EC2-4C4DCAAA9FB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66153-A298-4ECB-A2B0-F8D7D0FFDAD6}" type="datetimeFigureOut">
              <a:rPr lang="cs-CZ" smtClean="0"/>
              <a:t>30. 10. 2014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8338-BE4F-4A8B-9EC2-4C4DCAAA9FB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66153-A298-4ECB-A2B0-F8D7D0FFDAD6}" type="datetimeFigureOut">
              <a:rPr lang="cs-CZ" smtClean="0"/>
              <a:t>30. 10. 2014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8338-BE4F-4A8B-9EC2-4C4DCAAA9FB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66153-A298-4ECB-A2B0-F8D7D0FFDAD6}" type="datetimeFigureOut">
              <a:rPr lang="cs-CZ" smtClean="0"/>
              <a:t>30. 10. 2014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6048338-BE4F-4A8B-9EC2-4C4DCAAA9FB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66153-A298-4ECB-A2B0-F8D7D0FFDAD6}" type="datetimeFigureOut">
              <a:rPr lang="cs-CZ" smtClean="0"/>
              <a:t>30. 10. 2014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8338-BE4F-4A8B-9EC2-4C4DCAAA9FB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66153-A298-4ECB-A2B0-F8D7D0FFDAD6}" type="datetimeFigureOut">
              <a:rPr lang="cs-CZ" smtClean="0"/>
              <a:t>30. 10. 2014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8338-BE4F-4A8B-9EC2-4C4DCAAA9FB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66153-A298-4ECB-A2B0-F8D7D0FFDAD6}" type="datetimeFigureOut">
              <a:rPr lang="cs-CZ" smtClean="0"/>
              <a:t>30. 10. 2014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8338-BE4F-4A8B-9EC2-4C4DCAAA9FB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66153-A298-4ECB-A2B0-F8D7D0FFDAD6}" type="datetimeFigureOut">
              <a:rPr lang="cs-CZ" smtClean="0"/>
              <a:t>30. 10. 2014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8338-BE4F-4A8B-9EC2-4C4DCAAA9FB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66153-A298-4ECB-A2B0-F8D7D0FFDAD6}" type="datetimeFigureOut">
              <a:rPr lang="cs-CZ" smtClean="0"/>
              <a:t>30. 10. 2014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8338-BE4F-4A8B-9EC2-4C4DCAAA9FB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566153-A298-4ECB-A2B0-F8D7D0FFDAD6}" type="datetimeFigureOut">
              <a:rPr lang="cs-CZ" smtClean="0"/>
              <a:t>30. 10. 2014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048338-BE4F-4A8B-9EC2-4C4DCAAA9FB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0566153-A298-4ECB-A2B0-F8D7D0FFDAD6}" type="datetimeFigureOut">
              <a:rPr lang="cs-CZ" smtClean="0"/>
              <a:t>30. 10. 2014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6048338-BE4F-4A8B-9EC2-4C4DCAAA9FB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oris_Pasternak_cropped.jpg?uselang=cs" TargetMode="External"/><Relationship Id="rId2" Type="http://schemas.openxmlformats.org/officeDocument/2006/relationships/hyperlink" Target="http://commons.wikimedia.org/wiki/File:Maxim_gorki.jpg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58826"/>
            <a:ext cx="8686800" cy="4899174"/>
          </a:xfrm>
        </p:spPr>
        <p:txBody>
          <a:bodyPr>
            <a:normAutofit fontScale="325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5800" b="1" i="1" dirty="0"/>
              <a:t>Datum</a:t>
            </a:r>
            <a:r>
              <a:rPr lang="cs-CZ" altLang="cs-CZ" sz="5800" dirty="0"/>
              <a:t>: </a:t>
            </a:r>
            <a:r>
              <a:rPr lang="cs-CZ" altLang="cs-CZ" sz="5800" dirty="0" smtClean="0"/>
              <a:t>23. </a:t>
            </a:r>
            <a:r>
              <a:rPr lang="cs-CZ" altLang="cs-CZ" sz="5800" dirty="0"/>
              <a:t>10. 2013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5800" b="1" i="1" dirty="0"/>
              <a:t>Projekt:</a:t>
            </a:r>
            <a:r>
              <a:rPr lang="cs-CZ" altLang="cs-CZ" sz="5800" b="1" dirty="0"/>
              <a:t> </a:t>
            </a:r>
            <a:r>
              <a:rPr lang="cs-CZ" altLang="cs-CZ" sz="5800" dirty="0"/>
              <a:t>Kvalitní výuka</a:t>
            </a:r>
            <a:endParaRPr lang="cs-CZ" altLang="cs-CZ" sz="5800" b="1" i="1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5800" b="1" i="1" dirty="0"/>
              <a:t>Registrační číslo:</a:t>
            </a:r>
            <a:r>
              <a:rPr lang="cs-CZ" altLang="cs-CZ" sz="5800" b="1" dirty="0"/>
              <a:t> </a:t>
            </a:r>
            <a:r>
              <a:rPr lang="cs-CZ" altLang="cs-CZ" sz="5800" dirty="0"/>
              <a:t>CZ.1.07/1.5.00/34.0731</a:t>
            </a:r>
            <a:endParaRPr lang="cs-CZ" altLang="cs-CZ" sz="5800" b="1" i="1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5800" b="1" i="1" dirty="0"/>
              <a:t>Číslo DUM:</a:t>
            </a:r>
            <a:r>
              <a:rPr lang="cs-CZ" altLang="cs-CZ" sz="5800" b="1" dirty="0"/>
              <a:t> </a:t>
            </a:r>
            <a:r>
              <a:rPr lang="cs-CZ" altLang="cs-CZ" sz="5800" dirty="0" smtClean="0"/>
              <a:t>VY_32_INOVACE_292</a:t>
            </a:r>
            <a:endParaRPr lang="cs-CZ" altLang="cs-CZ" sz="58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5800" b="1" i="1" dirty="0" smtClean="0"/>
              <a:t>Licence</a:t>
            </a:r>
            <a:r>
              <a:rPr lang="cs-CZ" altLang="cs-CZ" sz="5800" dirty="0"/>
              <a:t>: CC BY-NC-SA 3.0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altLang="cs-CZ" sz="5800" b="1" dirty="0"/>
              <a:t>	</a:t>
            </a:r>
            <a:endParaRPr lang="cs-CZ" altLang="cs-CZ" sz="5800" b="1" i="1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5800" b="1" i="1" dirty="0"/>
              <a:t>Jméno autora:</a:t>
            </a:r>
            <a:r>
              <a:rPr lang="cs-CZ" altLang="cs-CZ" sz="5800" b="1" dirty="0"/>
              <a:t> </a:t>
            </a:r>
            <a:r>
              <a:rPr lang="cs-CZ" altLang="cs-CZ" sz="5800" dirty="0"/>
              <a:t>Mgr. Jana Hávová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5800" b="1" i="1" dirty="0"/>
              <a:t>Škola</a:t>
            </a:r>
            <a:r>
              <a:rPr lang="cs-CZ" altLang="cs-CZ" sz="5800" i="1" dirty="0"/>
              <a:t>: </a:t>
            </a:r>
            <a:r>
              <a:rPr lang="cs-CZ" altLang="cs-CZ" sz="5800" dirty="0"/>
              <a:t>Střední uměleckoprůmyslová škola Jihlava-</a:t>
            </a:r>
            <a:r>
              <a:rPr lang="cs-CZ" altLang="cs-CZ" sz="5800" dirty="0" err="1"/>
              <a:t>Helenín</a:t>
            </a:r>
            <a:endParaRPr lang="cs-CZ" altLang="cs-CZ" sz="58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5800" b="1" i="1" dirty="0" smtClean="0"/>
              <a:t>Název </a:t>
            </a:r>
            <a:r>
              <a:rPr lang="cs-CZ" altLang="cs-CZ" sz="5800" b="1" i="1" dirty="0"/>
              <a:t>práce:</a:t>
            </a:r>
            <a:r>
              <a:rPr lang="cs-CZ" altLang="cs-CZ" sz="5800" b="1" dirty="0"/>
              <a:t> </a:t>
            </a:r>
            <a:r>
              <a:rPr lang="cs-CZ" altLang="cs-CZ" sz="5800" b="1" dirty="0" smtClean="0"/>
              <a:t>Ruská a sovětská </a:t>
            </a:r>
            <a:r>
              <a:rPr lang="cs-CZ" altLang="cs-CZ" sz="5800" b="1" dirty="0"/>
              <a:t>literatura 1. poloviny 20. století</a:t>
            </a:r>
            <a:endParaRPr lang="cs-CZ" altLang="cs-CZ" sz="5800" b="1" i="1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5800" b="1" i="1" dirty="0"/>
              <a:t>Předmět</a:t>
            </a:r>
            <a:r>
              <a:rPr lang="cs-CZ" altLang="cs-CZ" sz="5800" i="1" dirty="0"/>
              <a:t>:</a:t>
            </a:r>
            <a:r>
              <a:rPr lang="cs-CZ" altLang="cs-CZ" sz="5800" dirty="0"/>
              <a:t> český jazyk a literatura</a:t>
            </a:r>
            <a:endParaRPr lang="cs-CZ" altLang="cs-CZ" sz="5800" b="1" i="1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5800" b="1" i="1" dirty="0"/>
              <a:t>Ročník:</a:t>
            </a:r>
            <a:r>
              <a:rPr lang="cs-CZ" altLang="cs-CZ" sz="5800" b="1" dirty="0"/>
              <a:t> </a:t>
            </a:r>
            <a:r>
              <a:rPr lang="cs-CZ" altLang="cs-CZ" sz="5800" dirty="0"/>
              <a:t>3.</a:t>
            </a:r>
            <a:endParaRPr lang="cs-CZ" altLang="cs-CZ" sz="5800" b="1" i="1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5800" b="1" i="1" dirty="0"/>
              <a:t>Časová dotace</a:t>
            </a:r>
            <a:r>
              <a:rPr lang="cs-CZ" altLang="cs-CZ" sz="5800" i="1" dirty="0"/>
              <a:t>:</a:t>
            </a:r>
            <a:r>
              <a:rPr lang="cs-CZ" altLang="cs-CZ" sz="5800" dirty="0"/>
              <a:t> 30 minut</a:t>
            </a:r>
            <a:endParaRPr lang="cs-CZ" altLang="cs-CZ" sz="5800" b="1" i="1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5800" b="1" i="1" dirty="0"/>
              <a:t>Vzdělávací cíl</a:t>
            </a:r>
            <a:r>
              <a:rPr lang="cs-CZ" altLang="cs-CZ" sz="5800" i="1" dirty="0"/>
              <a:t>:</a:t>
            </a:r>
            <a:r>
              <a:rPr lang="cs-CZ" altLang="cs-CZ" sz="5800" dirty="0"/>
              <a:t> Žák se seznámí s hlavními představiteli </a:t>
            </a:r>
            <a:r>
              <a:rPr lang="cs-CZ" altLang="cs-CZ" sz="5800" dirty="0" smtClean="0"/>
              <a:t>ruské a sovětské </a:t>
            </a:r>
            <a:r>
              <a:rPr lang="cs-CZ" altLang="cs-CZ" sz="5800" dirty="0"/>
              <a:t>literatury tohoto období.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5800" b="1" i="1" dirty="0"/>
              <a:t>Pomůcky</a:t>
            </a:r>
            <a:r>
              <a:rPr lang="cs-CZ" altLang="cs-CZ" sz="5800" i="1" dirty="0"/>
              <a:t>:</a:t>
            </a:r>
            <a:r>
              <a:rPr lang="cs-CZ" altLang="cs-CZ" sz="5800" dirty="0"/>
              <a:t> ICT technika, projektor</a:t>
            </a:r>
            <a:endParaRPr lang="cs-CZ" altLang="cs-CZ" sz="5800" b="1" i="1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5800" b="1" i="1" dirty="0"/>
              <a:t>Inovace: </a:t>
            </a:r>
            <a:r>
              <a:rPr lang="cs-CZ" altLang="cs-CZ" sz="5800" dirty="0"/>
              <a:t>Zapojení audiovizuální techniky do výuky. </a:t>
            </a:r>
            <a:endParaRPr lang="cs-CZ" sz="5800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992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Ruská a sovětská literatura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1. poloviny 20. století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61038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none" dirty="0" smtClean="0"/>
              <a:t>Společenská situace</a:t>
            </a:r>
            <a:endParaRPr lang="cs-CZ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2"/>
            <a:ext cx="9144000" cy="5187206"/>
          </a:xfrm>
        </p:spPr>
        <p:txBody>
          <a:bodyPr>
            <a:normAutofit/>
          </a:bodyPr>
          <a:lstStyle/>
          <a:p>
            <a:r>
              <a:rPr lang="cs-CZ" dirty="0" smtClean="0"/>
              <a:t>r. 1917 </a:t>
            </a:r>
            <a:r>
              <a:rPr lang="cs-CZ" b="1" dirty="0" smtClean="0">
                <a:solidFill>
                  <a:schemeClr val="accent4"/>
                </a:solidFill>
              </a:rPr>
              <a:t>Velká říjnová socialistická revoluce</a:t>
            </a:r>
            <a:r>
              <a:rPr lang="cs-CZ" dirty="0" smtClean="0"/>
              <a:t> (VŘSR)</a:t>
            </a:r>
          </a:p>
          <a:p>
            <a:pPr lvl="1"/>
            <a:r>
              <a:rPr lang="cs-CZ" dirty="0" smtClean="0"/>
              <a:t>důsledek: svržení cara a ve 20. letech </a:t>
            </a:r>
            <a:r>
              <a:rPr lang="cs-CZ" b="1" dirty="0" smtClean="0">
                <a:solidFill>
                  <a:schemeClr val="accent4"/>
                </a:solidFill>
              </a:rPr>
              <a:t>vznik SSSR </a:t>
            </a:r>
            <a:r>
              <a:rPr lang="cs-CZ" dirty="0" smtClean="0"/>
              <a:t>(vláda bolševiků)</a:t>
            </a:r>
          </a:p>
          <a:p>
            <a:pPr lvl="1"/>
            <a:r>
              <a:rPr lang="cs-CZ" dirty="0" smtClean="0"/>
              <a:t>pronásledování odpůrců režimu</a:t>
            </a:r>
          </a:p>
          <a:p>
            <a:r>
              <a:rPr lang="cs-CZ" u="sng" dirty="0" smtClean="0"/>
              <a:t>literatura</a:t>
            </a:r>
            <a:r>
              <a:rPr lang="cs-CZ" dirty="0" smtClean="0"/>
              <a:t>:</a:t>
            </a:r>
          </a:p>
          <a:p>
            <a:pPr lvl="1"/>
            <a:r>
              <a:rPr lang="cs-CZ" b="1" dirty="0" smtClean="0"/>
              <a:t>oficiální</a:t>
            </a:r>
            <a:r>
              <a:rPr lang="cs-CZ" dirty="0" smtClean="0"/>
              <a:t> – podpora režimu, socialistický realismus</a:t>
            </a:r>
          </a:p>
          <a:p>
            <a:pPr lvl="1"/>
            <a:r>
              <a:rPr lang="cs-CZ" b="1" dirty="0" smtClean="0"/>
              <a:t>proti režimu</a:t>
            </a:r>
          </a:p>
          <a:p>
            <a:pPr lvl="2"/>
            <a:r>
              <a:rPr lang="cs-CZ" dirty="0" smtClean="0"/>
              <a:t>exilová literatura</a:t>
            </a:r>
          </a:p>
          <a:p>
            <a:pPr lvl="2"/>
            <a:r>
              <a:rPr lang="cs-CZ" dirty="0" smtClean="0"/>
              <a:t>domácí literatura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51374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cap="none" dirty="0" smtClean="0"/>
              <a:t>Maxim Gorkij (1868–1936) </a:t>
            </a:r>
            <a:endParaRPr lang="cs-CZ" cap="none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79512" y="1600200"/>
            <a:ext cx="5184576" cy="4724400"/>
          </a:xfrm>
        </p:spPr>
        <p:txBody>
          <a:bodyPr/>
          <a:lstStyle/>
          <a:p>
            <a:r>
              <a:rPr lang="cs-CZ" dirty="0" smtClean="0"/>
              <a:t>představitel oficiální literatury</a:t>
            </a:r>
          </a:p>
          <a:p>
            <a:r>
              <a:rPr lang="cs-CZ" dirty="0" smtClean="0"/>
              <a:t>zastánce revoluce</a:t>
            </a:r>
          </a:p>
          <a:p>
            <a:r>
              <a:rPr lang="cs-CZ" dirty="0"/>
              <a:t>p</a:t>
            </a:r>
            <a:r>
              <a:rPr lang="cs-CZ" dirty="0" smtClean="0"/>
              <a:t>odporoval ho Lenin</a:t>
            </a:r>
          </a:p>
          <a:p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Dětství</a:t>
            </a:r>
            <a:r>
              <a:rPr lang="cs-CZ" dirty="0" smtClean="0"/>
              <a:t>, </a:t>
            </a:r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Do</a:t>
            </a:r>
            <a:r>
              <a:rPr lang="cs-CZ" b="1" i="1" dirty="0" smtClean="0">
                <a:solidFill>
                  <a:schemeClr val="accent4"/>
                </a:solidFill>
              </a:rPr>
              <a:t> </a:t>
            </a:r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světa</a:t>
            </a:r>
            <a:r>
              <a:rPr lang="cs-CZ" dirty="0" smtClean="0"/>
              <a:t>, </a:t>
            </a:r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Moje</a:t>
            </a:r>
            <a:r>
              <a:rPr lang="cs-CZ" b="1" i="1" dirty="0" smtClean="0">
                <a:solidFill>
                  <a:schemeClr val="accent4"/>
                </a:solidFill>
              </a:rPr>
              <a:t> </a:t>
            </a:r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univerzity</a:t>
            </a:r>
          </a:p>
          <a:p>
            <a:pPr lvl="1"/>
            <a:r>
              <a:rPr lang="cs-CZ" dirty="0" smtClean="0"/>
              <a:t>autobiografická trilogie</a:t>
            </a:r>
          </a:p>
          <a:p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Matka</a:t>
            </a:r>
            <a:r>
              <a:rPr lang="cs-CZ" dirty="0" smtClean="0"/>
              <a:t> – sociální román</a:t>
            </a:r>
          </a:p>
          <a:p>
            <a:pPr lvl="1"/>
            <a:r>
              <a:rPr lang="cs-CZ" dirty="0" smtClean="0"/>
              <a:t>obraz revoluce, obhajoba programu bolševiků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364088" y="1600200"/>
            <a:ext cx="3627512" cy="47244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484784"/>
            <a:ext cx="3586092" cy="47336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383837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cap="none" dirty="0" smtClean="0"/>
              <a:t>Michail Bulgakov (1891–1940)</a:t>
            </a:r>
            <a:endParaRPr lang="cs-CZ" cap="none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554162"/>
            <a:ext cx="8568952" cy="5303838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odpůrce režimu, kritika SSSR </a:t>
            </a:r>
            <a:r>
              <a:rPr lang="cs-CZ" sz="2800" dirty="0" smtClean="0">
                <a:cs typeface="Times New Roman"/>
              </a:rPr>
              <a:t>→ zákaz</a:t>
            </a:r>
          </a:p>
          <a:p>
            <a:r>
              <a:rPr lang="cs-CZ" sz="2800" b="1" i="1" dirty="0" smtClean="0">
                <a:solidFill>
                  <a:schemeClr val="accent4">
                    <a:lumMod val="75000"/>
                  </a:schemeClr>
                </a:solidFill>
              </a:rPr>
              <a:t>Mistr a Markétka </a:t>
            </a:r>
            <a:r>
              <a:rPr lang="cs-CZ" sz="2800" dirty="0" smtClean="0"/>
              <a:t>– román (vyšel 1966–1967)</a:t>
            </a:r>
          </a:p>
          <a:p>
            <a:pPr lvl="1"/>
            <a:r>
              <a:rPr lang="cs-CZ" sz="2600" dirty="0" smtClean="0"/>
              <a:t>složitý román, prolíná se několik časových i dějových rovin</a:t>
            </a:r>
          </a:p>
          <a:p>
            <a:pPr lvl="1"/>
            <a:r>
              <a:rPr lang="cs-CZ" sz="2600" dirty="0" smtClean="0"/>
              <a:t>metody </a:t>
            </a:r>
            <a:r>
              <a:rPr lang="cs-CZ" sz="2600" u="sng" dirty="0" smtClean="0"/>
              <a:t>magického realismu</a:t>
            </a:r>
          </a:p>
          <a:p>
            <a:pPr lvl="1"/>
            <a:r>
              <a:rPr lang="cs-CZ" sz="2600" dirty="0" smtClean="0"/>
              <a:t>profesor historie </a:t>
            </a:r>
            <a:r>
              <a:rPr lang="cs-CZ" sz="2600" b="1" dirty="0" smtClean="0"/>
              <a:t>Mistr</a:t>
            </a:r>
            <a:r>
              <a:rPr lang="cs-CZ" sz="2600" dirty="0" smtClean="0"/>
              <a:t> píše román o setkání Ježíše s Pilátem Pontským, za to je režimem zavřen do blázince</a:t>
            </a:r>
          </a:p>
          <a:p>
            <a:pPr lvl="1"/>
            <a:r>
              <a:rPr lang="cs-CZ" sz="2600" dirty="0" smtClean="0"/>
              <a:t>jeho milenka </a:t>
            </a:r>
            <a:r>
              <a:rPr lang="cs-CZ" sz="2600" b="1" dirty="0" smtClean="0"/>
              <a:t>Markétka</a:t>
            </a:r>
            <a:r>
              <a:rPr lang="cs-CZ" sz="2600" dirty="0" smtClean="0"/>
              <a:t> ho hledá, za setkání s ním upíše duši ďáblu (profesor černé magie Woland), získá nadpřirozené schopnosti a mstí se</a:t>
            </a:r>
          </a:p>
          <a:p>
            <a:pPr lvl="1"/>
            <a:r>
              <a:rPr lang="cs-CZ" sz="2600" dirty="0" smtClean="0"/>
              <a:t>řada podivných příhod, různé světy, magické prvky</a:t>
            </a:r>
          </a:p>
          <a:p>
            <a:pPr lvl="1"/>
            <a:endParaRPr lang="cs-CZ" sz="2600" dirty="0" smtClean="0"/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65474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cap="none" dirty="0" smtClean="0"/>
              <a:t>Boris Pasternak (1890–1960)</a:t>
            </a:r>
            <a:endParaRPr lang="cs-CZ" cap="none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-1" y="1600200"/>
            <a:ext cx="5595270" cy="5257800"/>
          </a:xfrm>
        </p:spPr>
        <p:txBody>
          <a:bodyPr/>
          <a:lstStyle/>
          <a:p>
            <a:r>
              <a:rPr lang="cs-CZ" dirty="0" smtClean="0"/>
              <a:t>ruský básník a prozaik, odpůrce režimu</a:t>
            </a:r>
          </a:p>
          <a:p>
            <a:r>
              <a:rPr lang="cs-CZ" dirty="0" smtClean="0"/>
              <a:t>1958 – Nobelova cena, nesměl ji přijmout</a:t>
            </a:r>
          </a:p>
          <a:p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Doktor Živago </a:t>
            </a:r>
            <a:r>
              <a:rPr lang="cs-CZ" dirty="0" smtClean="0"/>
              <a:t>(1955) – román</a:t>
            </a:r>
          </a:p>
          <a:p>
            <a:pPr lvl="1"/>
            <a:r>
              <a:rPr lang="cs-CZ" dirty="0" smtClean="0"/>
              <a:t>názory autora na situaci v Rusku</a:t>
            </a:r>
          </a:p>
          <a:p>
            <a:pPr lvl="1"/>
            <a:r>
              <a:rPr lang="cs-CZ" dirty="0" smtClean="0"/>
              <a:t>situace v Rusku v 1. pol. 20. st.   (1. sv. válka, revoluce, občanská válka)</a:t>
            </a:r>
          </a:p>
          <a:p>
            <a:pPr lvl="1"/>
            <a:r>
              <a:rPr lang="cs-CZ" dirty="0" smtClean="0"/>
              <a:t>životní příběh lékaře Jurije Živaga (pobyt na frontě, chudoba, žena Táňa, milenka Lara, ...)</a:t>
            </a:r>
          </a:p>
          <a:p>
            <a:pPr lvl="1"/>
            <a:endParaRPr lang="cs-CZ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595269" y="1600200"/>
            <a:ext cx="3396330" cy="47244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5269" y="1988840"/>
            <a:ext cx="3548731" cy="4474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634307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cap="none" dirty="0" smtClean="0"/>
              <a:t>Alexandr Solženicyn (1918–2008) </a:t>
            </a:r>
            <a:endParaRPr lang="cs-CZ" cap="none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kritik režimu – tvrdě pronásledovaný</a:t>
            </a:r>
          </a:p>
          <a:p>
            <a:r>
              <a:rPr lang="cs-CZ" sz="2800" dirty="0" smtClean="0"/>
              <a:t>vězněný v komunistických lágrech</a:t>
            </a:r>
          </a:p>
          <a:p>
            <a:r>
              <a:rPr lang="cs-CZ" sz="2800" dirty="0" smtClean="0"/>
              <a:t>líčí </a:t>
            </a:r>
            <a:r>
              <a:rPr lang="cs-CZ" sz="2800" u="sng" dirty="0" smtClean="0"/>
              <a:t>zrůdnost stalinského režimu</a:t>
            </a:r>
          </a:p>
          <a:p>
            <a:r>
              <a:rPr lang="cs-CZ" sz="2800" dirty="0" smtClean="0"/>
              <a:t>dílo vycházelo v zahraničí a v samizdatu, v Rusku až v 80. letech 20. st.</a:t>
            </a:r>
          </a:p>
          <a:p>
            <a:r>
              <a:rPr lang="cs-CZ" sz="2800" b="1" i="1" dirty="0" smtClean="0">
                <a:solidFill>
                  <a:schemeClr val="accent4">
                    <a:lumMod val="75000"/>
                  </a:schemeClr>
                </a:solidFill>
              </a:rPr>
              <a:t>Jeden den Ivana Děnisoviče</a:t>
            </a:r>
          </a:p>
          <a:p>
            <a:r>
              <a:rPr lang="cs-CZ" sz="2800" b="1" i="1" dirty="0" smtClean="0">
                <a:solidFill>
                  <a:schemeClr val="accent4">
                    <a:lumMod val="75000"/>
                  </a:schemeClr>
                </a:solidFill>
              </a:rPr>
              <a:t>Souostroví GULAG </a:t>
            </a:r>
          </a:p>
          <a:p>
            <a:pPr lvl="1"/>
            <a:r>
              <a:rPr lang="cs-CZ" sz="2400" dirty="0" smtClean="0"/>
              <a:t>zobrazuje život v lágrech v 1. pol. 20. stol.</a:t>
            </a:r>
          </a:p>
          <a:p>
            <a:pPr lvl="1"/>
            <a:r>
              <a:rPr lang="cs-CZ" sz="2400" dirty="0" smtClean="0"/>
              <a:t>vznik na přelomu 1. a 2. pol. 20. stol.</a:t>
            </a:r>
          </a:p>
        </p:txBody>
      </p:sp>
    </p:spTree>
    <p:extLst>
      <p:ext uri="{BB962C8B-B14F-4D97-AF65-F5344CB8AC3E}">
        <p14:creationId xmlns:p14="http://schemas.microsoft.com/office/powerpoint/2010/main" val="6982966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none" dirty="0" smtClean="0"/>
              <a:t>Použité zdroje</a:t>
            </a:r>
            <a:endParaRPr lang="cs-CZ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altLang="cs-CZ" sz="2400" b="1" dirty="0"/>
              <a:t>Literatura:</a:t>
            </a:r>
          </a:p>
          <a:p>
            <a:r>
              <a:rPr lang="cs-CZ" altLang="cs-CZ" sz="2400" dirty="0"/>
              <a:t>Andree, Lukáš a kol. </a:t>
            </a:r>
            <a:r>
              <a:rPr lang="cs-CZ" altLang="cs-CZ" sz="2400" i="1" dirty="0"/>
              <a:t>Literatura pro 3. ročník středních škol. Učebnice. Zkrácená verze.</a:t>
            </a:r>
            <a:r>
              <a:rPr lang="cs-CZ" altLang="cs-CZ" sz="2400" dirty="0"/>
              <a:t> Didaktis: Brno, 2012.</a:t>
            </a:r>
          </a:p>
          <a:p>
            <a:r>
              <a:rPr lang="cs-CZ" altLang="cs-CZ" sz="2400" dirty="0"/>
              <a:t>Hánová, Eva a kol. </a:t>
            </a:r>
            <a:r>
              <a:rPr lang="cs-CZ" altLang="cs-CZ" sz="2400" i="1" dirty="0"/>
              <a:t>Odmaturuj z literatury.</a:t>
            </a:r>
            <a:r>
              <a:rPr lang="cs-CZ" altLang="cs-CZ" sz="2400" dirty="0"/>
              <a:t> Didaktis: Brno, 2002</a:t>
            </a:r>
            <a:r>
              <a:rPr lang="cs-CZ" altLang="cs-CZ" sz="2400" dirty="0" smtClean="0"/>
              <a:t>.</a:t>
            </a:r>
          </a:p>
          <a:p>
            <a:r>
              <a:rPr lang="cs-CZ" altLang="cs-CZ" sz="2400" dirty="0" smtClean="0"/>
              <a:t>Karpatský, Dušan. </a:t>
            </a:r>
            <a:r>
              <a:rPr lang="cs-CZ" altLang="cs-CZ" sz="2400" i="1" dirty="0" smtClean="0"/>
              <a:t>Labyrint literatury</a:t>
            </a:r>
            <a:r>
              <a:rPr lang="cs-CZ" altLang="cs-CZ" sz="2400" dirty="0" smtClean="0"/>
              <a:t>. Albatros: Praha, 2008.</a:t>
            </a:r>
            <a:endParaRPr lang="cs-CZ" altLang="cs-CZ" sz="2400" dirty="0"/>
          </a:p>
          <a:p>
            <a:pPr marL="0" indent="0">
              <a:buNone/>
            </a:pPr>
            <a:r>
              <a:rPr lang="cs-CZ" altLang="cs-CZ" sz="2400" b="1" dirty="0"/>
              <a:t>Zdroje obrázků:</a:t>
            </a:r>
          </a:p>
          <a:p>
            <a:r>
              <a:rPr lang="cs-CZ" sz="2400" dirty="0" smtClean="0"/>
              <a:t>Maxim Gorkij. Public Domain, </a:t>
            </a:r>
            <a:r>
              <a:rPr lang="cs-CZ" sz="2400" dirty="0" smtClean="0">
                <a:solidFill>
                  <a:schemeClr val="tx1"/>
                </a:solidFill>
                <a:hlinkClick r:id="rId2"/>
              </a:rPr>
              <a:t>http</a:t>
            </a:r>
            <a:r>
              <a:rPr lang="cs-CZ" sz="2400" dirty="0">
                <a:solidFill>
                  <a:schemeClr val="tx1"/>
                </a:solidFill>
                <a:hlinkClick r:id="rId2"/>
              </a:rPr>
              <a:t>://</a:t>
            </a:r>
            <a:r>
              <a:rPr lang="cs-CZ" sz="2400" dirty="0" smtClean="0">
                <a:solidFill>
                  <a:schemeClr val="tx1"/>
                </a:solidFill>
                <a:hlinkClick r:id="rId2"/>
              </a:rPr>
              <a:t>commons.wikimedia.org/wiki/File:Maxim_gorki.jpg?uselang=cs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/>
              <a:t>Boris Pasternak. Autor fotografie neznámý, Public Domain</a:t>
            </a:r>
            <a:r>
              <a:rPr lang="cs-CZ" sz="2400" dirty="0"/>
              <a:t>, </a:t>
            </a:r>
            <a:r>
              <a:rPr lang="cs-CZ" sz="2400" dirty="0">
                <a:hlinkClick r:id="rId3"/>
              </a:rPr>
              <a:t>http://</a:t>
            </a:r>
            <a:r>
              <a:rPr lang="cs-CZ" sz="2400" dirty="0" smtClean="0">
                <a:hlinkClick r:id="rId3"/>
              </a:rPr>
              <a:t>commons.wikimedia.org/wiki/File:Boris_Pasternak_cropped.jpg?uselang=cs</a:t>
            </a:r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599421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111</TotalTime>
  <Words>427</Words>
  <Application>Microsoft Office PowerPoint</Application>
  <PresentationFormat>Předvádění na obrazovce (4:3)</PresentationFormat>
  <Paragraphs>66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Ruská a sovětská literatura</vt:lpstr>
      <vt:lpstr>Společenská situace</vt:lpstr>
      <vt:lpstr>Maxim Gorkij (1868–1936) </vt:lpstr>
      <vt:lpstr>Michail Bulgakov (1891–1940)</vt:lpstr>
      <vt:lpstr>Boris Pasternak (1890–1960)</vt:lpstr>
      <vt:lpstr>Alexandr Solženicyn (1918–2008)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Jana</cp:lastModifiedBy>
  <cp:revision>25</cp:revision>
  <dcterms:created xsi:type="dcterms:W3CDTF">2013-10-23T13:09:22Z</dcterms:created>
  <dcterms:modified xsi:type="dcterms:W3CDTF">2014-10-30T17:24:38Z</dcterms:modified>
</cp:coreProperties>
</file>