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5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2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9398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4770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5174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558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7938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156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123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2520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5475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2941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306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8AC6D1E-A7F1-4005-A08B-C0401CA1ACE3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B9FA527-6B95-46FA-A5BB-1DEBBB452919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4064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4128" y="2286000"/>
            <a:ext cx="9720073" cy="4230710"/>
          </a:xfrm>
        </p:spPr>
        <p:txBody>
          <a:bodyPr>
            <a:normAutofit fontScale="55000" lnSpcReduction="20000"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Datum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alt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3. 1. 2014</a:t>
            </a:r>
            <a:endParaRPr lang="cs-CZ" altLang="cs-CZ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Projekt: 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Kvalitní výuka</a:t>
            </a:r>
            <a:endParaRPr lang="cs-CZ" altLang="cs-CZ" sz="2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CZ.1.07/1.5.00/34.0731</a:t>
            </a:r>
            <a:endParaRPr lang="cs-CZ" altLang="cs-CZ" sz="2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Číslo DUM: </a:t>
            </a:r>
            <a:r>
              <a:rPr lang="cs-CZ" alt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VY_32_INOVACE_296</a:t>
            </a:r>
            <a:endParaRPr lang="cs-CZ" altLang="cs-CZ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700" b="1" i="1" dirty="0">
                <a:latin typeface="Arial" panose="020B0604020202020204" pitchFamily="34" charset="0"/>
                <a:cs typeface="Arial" panose="020B0604020202020204" pitchFamily="34" charset="0"/>
              </a:rPr>
              <a:t>Licence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: CC BY-NC-SA 3.0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cs-CZ" altLang="cs-CZ" sz="27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700" b="1" i="1" dirty="0">
                <a:latin typeface="Arial" panose="020B0604020202020204" pitchFamily="34" charset="0"/>
                <a:cs typeface="Arial" panose="020B0604020202020204" pitchFamily="34" charset="0"/>
              </a:rPr>
              <a:t>Jméno autora:</a:t>
            </a: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Mgr. Jana Hávová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700" b="1" i="1" dirty="0">
                <a:latin typeface="Arial" panose="020B0604020202020204" pitchFamily="34" charset="0"/>
                <a:cs typeface="Arial" panose="020B0604020202020204" pitchFamily="34" charset="0"/>
              </a:rPr>
              <a:t>Škola</a:t>
            </a:r>
            <a:r>
              <a:rPr lang="cs-CZ" altLang="cs-CZ" sz="2700" i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Střední uměleckoprůmyslová škola Jihlava-</a:t>
            </a:r>
            <a:r>
              <a:rPr lang="cs-CZ" altLang="cs-CZ" sz="2700" dirty="0" err="1">
                <a:latin typeface="Arial" panose="020B0604020202020204" pitchFamily="34" charset="0"/>
                <a:cs typeface="Arial" panose="020B0604020202020204" pitchFamily="34" charset="0"/>
              </a:rPr>
              <a:t>Helenín</a:t>
            </a:r>
            <a:endParaRPr lang="cs-CZ" altLang="cs-CZ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altLang="cs-CZ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Název </a:t>
            </a: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práce: </a:t>
            </a:r>
            <a:r>
              <a:rPr lang="cs-CZ" altLang="cs-CZ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Úvaha</a:t>
            </a:r>
            <a:endParaRPr lang="cs-CZ" altLang="cs-CZ" sz="2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Předmět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: český jazyk a literatura</a:t>
            </a:r>
            <a:endParaRPr lang="cs-CZ" altLang="cs-CZ" sz="2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Ročník: 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endParaRPr lang="cs-CZ" altLang="cs-CZ" sz="2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Časová dotace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: 30 minut</a:t>
            </a:r>
            <a:endParaRPr lang="cs-CZ" altLang="cs-CZ" sz="2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Vzdělávací cíl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: Žák se seznámí </a:t>
            </a:r>
            <a:r>
              <a:rPr lang="cs-CZ" alt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se slohovým útvarem úvaha, její výstavbou a jazykovými prostředky. Je schopen odlišit úvahu od výkladu. </a:t>
            </a:r>
            <a:endParaRPr lang="cs-CZ" altLang="cs-CZ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altLang="cs-CZ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Pomůcky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: ICT technika, projektor</a:t>
            </a:r>
            <a:endParaRPr lang="cs-CZ" altLang="cs-CZ" sz="2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altLang="cs-CZ" sz="2700" b="1" dirty="0">
                <a:latin typeface="Arial" panose="020B0604020202020204" pitchFamily="34" charset="0"/>
                <a:cs typeface="Arial" panose="020B0604020202020204" pitchFamily="34" charset="0"/>
              </a:rPr>
              <a:t>Inovace: </a:t>
            </a:r>
            <a:r>
              <a:rPr lang="cs-CZ" altLang="cs-CZ" sz="2700" dirty="0">
                <a:latin typeface="Arial" panose="020B0604020202020204" pitchFamily="34" charset="0"/>
                <a:cs typeface="Arial" panose="020B0604020202020204" pitchFamily="34" charset="0"/>
              </a:rPr>
              <a:t>Zapojení audiovizuální techniky do výuky. </a:t>
            </a:r>
            <a:r>
              <a:rPr lang="cs-CZ" altLang="cs-CZ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Na tento materiál může navazovat zadání vlastní slohové práce.</a:t>
            </a:r>
            <a:endParaRPr lang="cs-CZ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605" y="572328"/>
            <a:ext cx="609600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1932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Úvaha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71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194157"/>
          </a:xfrm>
        </p:spPr>
        <p:txBody>
          <a:bodyPr/>
          <a:lstStyle/>
          <a:p>
            <a:r>
              <a:rPr lang="cs-CZ" dirty="0" smtClean="0"/>
              <a:t>Úvaha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2594" y="1779373"/>
            <a:ext cx="9961606" cy="496659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600" dirty="0" smtClean="0"/>
              <a:t>slohový útvar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600" dirty="0" smtClean="0"/>
              <a:t> často řazena </a:t>
            </a:r>
            <a:r>
              <a:rPr lang="cs-CZ" sz="2600" dirty="0" smtClean="0">
                <a:solidFill>
                  <a:schemeClr val="accent1">
                    <a:lumMod val="75000"/>
                  </a:schemeClr>
                </a:solidFill>
              </a:rPr>
              <a:t>k odbornému stylu</a:t>
            </a:r>
            <a:r>
              <a:rPr lang="cs-CZ" sz="2600" dirty="0" smtClean="0"/>
              <a:t>, má blízko i k uměleckému stylu a publicistice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600" dirty="0" smtClean="0"/>
              <a:t> slohový </a:t>
            </a:r>
            <a:r>
              <a:rPr lang="cs-CZ" sz="2600" dirty="0" smtClean="0">
                <a:solidFill>
                  <a:schemeClr val="accent1">
                    <a:lumMod val="75000"/>
                  </a:schemeClr>
                </a:solidFill>
              </a:rPr>
              <a:t>postup úvahový</a:t>
            </a:r>
            <a:r>
              <a:rPr lang="cs-CZ" sz="2600" dirty="0" smtClean="0"/>
              <a:t>, ale i výkladový a popisný (v menší míře)</a:t>
            </a:r>
          </a:p>
          <a:p>
            <a:pPr marL="0" indent="0">
              <a:buNone/>
            </a:pPr>
            <a:endParaRPr lang="cs-CZ" sz="1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600" dirty="0" smtClean="0"/>
              <a:t> </a:t>
            </a:r>
            <a:r>
              <a:rPr lang="cs-CZ" sz="2600" b="1" dirty="0" smtClean="0"/>
              <a:t>autor se zamýšlí nad daným problémem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 smtClean="0"/>
              <a:t> </a:t>
            </a:r>
            <a:r>
              <a:rPr lang="cs-CZ" sz="2200" dirty="0" smtClean="0"/>
              <a:t>základem jsou </a:t>
            </a:r>
            <a:r>
              <a:rPr lang="cs-CZ" sz="2200" dirty="0" smtClean="0">
                <a:solidFill>
                  <a:schemeClr val="accent1">
                    <a:lumMod val="75000"/>
                  </a:schemeClr>
                </a:solidFill>
              </a:rPr>
              <a:t>fakta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200" dirty="0"/>
              <a:t> </a:t>
            </a:r>
            <a:r>
              <a:rPr lang="cs-CZ" sz="2200" dirty="0" smtClean="0"/>
              <a:t>autor nad nimi přemýšlí, uvažuje, hodnotí je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200" dirty="0" smtClean="0"/>
              <a:t> zaujímá </a:t>
            </a:r>
            <a:r>
              <a:rPr lang="cs-CZ" sz="2200" dirty="0" smtClean="0">
                <a:solidFill>
                  <a:schemeClr val="accent1">
                    <a:lumMod val="75000"/>
                  </a:schemeClr>
                </a:solidFill>
              </a:rPr>
              <a:t>vlastní postoj</a:t>
            </a:r>
            <a:r>
              <a:rPr lang="cs-CZ" sz="2200" dirty="0" smtClean="0"/>
              <a:t>, vyjadřuje svůj </a:t>
            </a:r>
            <a:r>
              <a:rPr lang="cs-CZ" sz="2200" dirty="0" smtClean="0">
                <a:solidFill>
                  <a:schemeClr val="accent1">
                    <a:lumMod val="75000"/>
                  </a:schemeClr>
                </a:solidFill>
              </a:rPr>
              <a:t>názor</a:t>
            </a:r>
            <a:r>
              <a:rPr lang="cs-CZ" sz="2200" dirty="0" smtClean="0"/>
              <a:t>, </a:t>
            </a:r>
            <a:r>
              <a:rPr lang="cs-CZ" sz="2200" dirty="0" smtClean="0">
                <a:solidFill>
                  <a:schemeClr val="accent1">
                    <a:lumMod val="75000"/>
                  </a:schemeClr>
                </a:solidFill>
              </a:rPr>
              <a:t>osobní hodnocení problému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200" dirty="0"/>
              <a:t> </a:t>
            </a:r>
            <a:r>
              <a:rPr lang="cs-CZ" sz="2200" dirty="0" smtClean="0"/>
              <a:t>vychází </a:t>
            </a:r>
            <a:r>
              <a:rPr lang="cs-CZ" sz="2200" dirty="0" smtClean="0">
                <a:solidFill>
                  <a:schemeClr val="accent1">
                    <a:lumMod val="75000"/>
                  </a:schemeClr>
                </a:solidFill>
              </a:rPr>
              <a:t>z vlastních zkušeností a názorů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371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Úvaha × výklad</a:t>
            </a:r>
            <a:endParaRPr lang="cs-CZ" cap="none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807308" y="1779373"/>
            <a:ext cx="9936894" cy="499213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600" u="sng" dirty="0" smtClean="0"/>
              <a:t>společné znaky</a:t>
            </a:r>
            <a:r>
              <a:rPr lang="cs-CZ" sz="2600" dirty="0" smtClean="0"/>
              <a:t>: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fakta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souvislosti</a:t>
            </a:r>
            <a:r>
              <a:rPr lang="cs-CZ" sz="2400" dirty="0" smtClean="0"/>
              <a:t> mezi nimi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hodnocení</a:t>
            </a:r>
            <a:r>
              <a:rPr lang="cs-CZ" sz="2400" dirty="0" smtClean="0"/>
              <a:t> dané problematiky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cs-CZ" sz="1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 </a:t>
            </a:r>
            <a:r>
              <a:rPr lang="cs-CZ" sz="2600" u="sng" dirty="0" smtClean="0"/>
              <a:t>odlišné znaky úvahy</a:t>
            </a:r>
            <a:r>
              <a:rPr lang="cs-CZ" sz="2600" dirty="0" smtClean="0"/>
              <a:t>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převažuje postup úvahový </a:t>
            </a:r>
            <a:r>
              <a:rPr lang="cs-CZ" sz="2400" dirty="0" smtClean="0"/>
              <a:t>nad výkladovým = nerozebírá fakta, nevysvětluje je, ale přemýšlí nad nimi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 </a:t>
            </a:r>
            <a:r>
              <a:rPr lang="cs-CZ" sz="2400" dirty="0" smtClean="0"/>
              <a:t>je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subjektivní</a:t>
            </a:r>
            <a:r>
              <a:rPr lang="cs-CZ" sz="2400" dirty="0" smtClean="0"/>
              <a:t> (vlastní názor autora) × výklad je objektivní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 </a:t>
            </a:r>
            <a:r>
              <a:rPr lang="cs-CZ" sz="2400" dirty="0" smtClean="0"/>
              <a:t>užívá i umělecké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jazykové prostředky </a:t>
            </a:r>
            <a:r>
              <a:rPr lang="cs-CZ" sz="2400" dirty="0" smtClean="0"/>
              <a:t>× výklad užívá odborný jazyk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 </a:t>
            </a:r>
            <a:r>
              <a:rPr lang="cs-CZ" sz="2400" u="sng" dirty="0" smtClean="0"/>
              <a:t>cíl</a:t>
            </a:r>
            <a:r>
              <a:rPr lang="cs-CZ" sz="2400" dirty="0" smtClean="0"/>
              <a:t>: přivést čtenáře k zamyšlení nad problémem × výklad: poučit o problému</a:t>
            </a:r>
          </a:p>
        </p:txBody>
      </p:sp>
    </p:spTree>
    <p:extLst>
      <p:ext uri="{BB962C8B-B14F-4D97-AF65-F5344CB8AC3E}">
        <p14:creationId xmlns:p14="http://schemas.microsoft.com/office/powerpoint/2010/main" val="2977918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Výstavba úvahy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74358" y="1828800"/>
            <a:ext cx="9969844" cy="4860324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cs-CZ" sz="2600" u="sng" dirty="0" smtClean="0"/>
              <a:t>úvod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 </a:t>
            </a:r>
            <a:r>
              <a:rPr lang="cs-CZ" sz="2400" dirty="0" smtClean="0"/>
              <a:t>nastínění problému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 </a:t>
            </a:r>
            <a:r>
              <a:rPr lang="cs-CZ" sz="2400" dirty="0" smtClean="0"/>
              <a:t>proč toto téma, jak se mě dotýká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600" u="sng" dirty="0" smtClean="0"/>
              <a:t>stať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 smtClean="0"/>
              <a:t> </a:t>
            </a:r>
            <a:r>
              <a:rPr lang="cs-CZ" sz="2400" dirty="0" smtClean="0"/>
              <a:t>pohled na problém z různých stran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argumenty</a:t>
            </a:r>
            <a:r>
              <a:rPr lang="cs-CZ" sz="2400" dirty="0" smtClean="0"/>
              <a:t> pro i proti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 smtClean="0"/>
              <a:t> 1 myšlenka = 1 odstavec</a:t>
            </a:r>
          </a:p>
          <a:p>
            <a:pPr marL="457200" indent="-457200">
              <a:buFont typeface="+mj-lt"/>
              <a:buAutoNum type="arabicParenR" startAt="3"/>
            </a:pPr>
            <a:r>
              <a:rPr lang="cs-CZ" sz="2600" u="sng" dirty="0" smtClean="0"/>
              <a:t>závěr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600" dirty="0"/>
              <a:t> </a:t>
            </a:r>
            <a:r>
              <a:rPr lang="cs-CZ" sz="2400" dirty="0" smtClean="0"/>
              <a:t>shrnutí problému, návrh řešení problému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 </a:t>
            </a:r>
            <a:r>
              <a:rPr lang="cs-CZ" sz="2400" dirty="0" smtClean="0"/>
              <a:t>může být otevřený závěr (autor nechává řešení na čtenáři, jen ukazuje cestu)</a:t>
            </a:r>
          </a:p>
        </p:txBody>
      </p:sp>
    </p:spTree>
    <p:extLst>
      <p:ext uri="{BB962C8B-B14F-4D97-AF65-F5344CB8AC3E}">
        <p14:creationId xmlns:p14="http://schemas.microsoft.com/office/powerpoint/2010/main" val="3162417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Jazykové prostředky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49644" y="1795849"/>
            <a:ext cx="9994558" cy="499212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400" dirty="0" smtClean="0"/>
              <a:t>spisovný jazyk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řečnické otázky </a:t>
            </a:r>
            <a:r>
              <a:rPr lang="cs-CZ" sz="2400" dirty="0" smtClean="0"/>
              <a:t>– mohou vést k dalším myšlenkám, zůstat nezodpovězeny, uzavírat text, …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400" dirty="0"/>
              <a:t> </a:t>
            </a:r>
            <a:r>
              <a:rPr lang="cs-CZ" sz="2400" dirty="0" smtClean="0"/>
              <a:t>musí být do textu smysluplně začleněny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slovesa</a:t>
            </a:r>
            <a:r>
              <a:rPr lang="cs-CZ" sz="2400" dirty="0" smtClean="0"/>
              <a:t>, která vyjadřují uvažování, tázání, vyzývají k přemýšlení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souvětí</a:t>
            </a:r>
            <a:r>
              <a:rPr lang="cs-CZ" sz="2400" dirty="0" smtClean="0"/>
              <a:t> – vyjadřují souvislosti a vztahy (příčina, důsledek, účel, přípustka, způsob, …)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/>
              <a:t> krátké jednoduché věty – text je pak dynamický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/>
              <a:t> citově zabarvená slova, obrazná pojmenování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zvolací věty </a:t>
            </a:r>
            <a:r>
              <a:rPr lang="cs-CZ" sz="2400" dirty="0" smtClean="0"/>
              <a:t>– důraz, emoce, výzva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540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Na co si dát pozor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90831" y="2323070"/>
            <a:ext cx="9953369" cy="4439371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sz="2400" dirty="0" smtClean="0"/>
              <a:t>neodklonit se od tématu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/>
              <a:t> </a:t>
            </a:r>
            <a:r>
              <a:rPr lang="cs-CZ" sz="2400" dirty="0" smtClean="0"/>
              <a:t>musí převládat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úvahový postup</a:t>
            </a:r>
            <a:endParaRPr lang="cs-CZ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propojit myšlenky</a:t>
            </a:r>
            <a:r>
              <a:rPr lang="cs-CZ" sz="2400" dirty="0" smtClean="0"/>
              <a:t>, najít souvislosti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/>
              <a:t> </a:t>
            </a:r>
            <a:r>
              <a:rPr lang="cs-CZ" sz="2400" dirty="0"/>
              <a:t>každý problém dovést do konce, zaujmout </a:t>
            </a:r>
            <a:r>
              <a:rPr lang="cs-CZ" sz="2400" dirty="0" smtClean="0"/>
              <a:t>stanovisko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/>
              <a:t> argumentovat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konkrétně</a:t>
            </a:r>
            <a:r>
              <a:rPr lang="cs-CZ" sz="2400" dirty="0" smtClean="0"/>
              <a:t>, ne jen obecné informace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2400" dirty="0" smtClean="0"/>
              <a:t> postupovat od obecného tvrzení ke konkrétnímu návrhu řešení problému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6089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Použitá literatura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400" dirty="0">
                <a:solidFill>
                  <a:schemeClr val="tx2"/>
                </a:solidFill>
              </a:rPr>
              <a:t>Kolektiv autorů: </a:t>
            </a:r>
            <a:r>
              <a:rPr lang="cs-CZ" sz="2400" i="1" dirty="0">
                <a:solidFill>
                  <a:schemeClr val="tx2"/>
                </a:solidFill>
              </a:rPr>
              <a:t>Odmaturuj z českého jazyka</a:t>
            </a:r>
            <a:r>
              <a:rPr lang="cs-CZ" sz="2400" dirty="0">
                <a:solidFill>
                  <a:schemeClr val="tx2"/>
                </a:solidFill>
              </a:rPr>
              <a:t>. </a:t>
            </a:r>
            <a:r>
              <a:rPr lang="cs-CZ" sz="2400" dirty="0" err="1">
                <a:solidFill>
                  <a:schemeClr val="tx2"/>
                </a:solidFill>
              </a:rPr>
              <a:t>Didaktis</a:t>
            </a:r>
            <a:r>
              <a:rPr lang="cs-CZ" sz="2400" dirty="0">
                <a:solidFill>
                  <a:schemeClr val="tx2"/>
                </a:solidFill>
              </a:rPr>
              <a:t>: Brno, 2007.</a:t>
            </a:r>
          </a:p>
          <a:p>
            <a:r>
              <a:rPr lang="cs-CZ" sz="2400" dirty="0">
                <a:solidFill>
                  <a:schemeClr val="tx2"/>
                </a:solidFill>
              </a:rPr>
              <a:t>Čechová, Marie a kol. </a:t>
            </a:r>
            <a:r>
              <a:rPr lang="cs-CZ" sz="2400" i="1" dirty="0">
                <a:solidFill>
                  <a:schemeClr val="tx2"/>
                </a:solidFill>
              </a:rPr>
              <a:t>Český jazyk pro 3. ročník středních odborných škol</a:t>
            </a:r>
            <a:r>
              <a:rPr lang="cs-CZ" sz="2400" dirty="0">
                <a:solidFill>
                  <a:schemeClr val="tx2"/>
                </a:solidFill>
              </a:rPr>
              <a:t>. SPN: Praha, 2002.</a:t>
            </a:r>
          </a:p>
          <a:p>
            <a:endParaRPr lang="cs-CZ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2486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ál">
  <a:themeElements>
    <a:clrScheme name="Integrá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á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á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160</TotalTime>
  <Words>405</Words>
  <Application>Microsoft Office PowerPoint</Application>
  <PresentationFormat>Vlastní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Integrál</vt:lpstr>
      <vt:lpstr>Prezentace aplikace PowerPoint</vt:lpstr>
      <vt:lpstr>Úvaha</vt:lpstr>
      <vt:lpstr>Úvaha</vt:lpstr>
      <vt:lpstr>Úvaha × výklad</vt:lpstr>
      <vt:lpstr>Výstavba úvahy</vt:lpstr>
      <vt:lpstr>Jazykové prostředky</vt:lpstr>
      <vt:lpstr>Na co si dát pozor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Hávová</dc:creator>
  <cp:lastModifiedBy>Jana</cp:lastModifiedBy>
  <cp:revision>26</cp:revision>
  <dcterms:created xsi:type="dcterms:W3CDTF">2014-01-06T10:25:03Z</dcterms:created>
  <dcterms:modified xsi:type="dcterms:W3CDTF">2014-10-30T17:34:24Z</dcterms:modified>
</cp:coreProperties>
</file>