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57" r:id="rId4"/>
    <p:sldId id="258" r:id="rId5"/>
    <p:sldId id="260" r:id="rId6"/>
    <p:sldId id="262" r:id="rId7"/>
    <p:sldId id="263" r:id="rId8"/>
    <p:sldId id="264" r:id="rId9"/>
    <p:sldId id="265" r:id="rId10"/>
    <p:sldId id="270" r:id="rId11"/>
    <p:sldId id="266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7B387482-11B1-4063-89E1-809F5FF5882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C640C6D-F026-4932-83EF-4A789B08DC9D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387482-11B1-4063-89E1-809F5FF5882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640C6D-F026-4932-83EF-4A789B08DC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7B387482-11B1-4063-89E1-809F5FF5882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C640C6D-F026-4932-83EF-4A789B08DC9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387482-11B1-4063-89E1-809F5FF5882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C640C6D-F026-4932-83EF-4A789B08DC9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387482-11B1-4063-89E1-809F5FF5882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C640C6D-F026-4932-83EF-4A789B08DC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387482-11B1-4063-89E1-809F5FF5882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640C6D-F026-4932-83EF-4A789B08DC9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387482-11B1-4063-89E1-809F5FF5882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640C6D-F026-4932-83EF-4A789B08DC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7B387482-11B1-4063-89E1-809F5FF5882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C640C6D-F026-4932-83EF-4A789B08DC9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7B387482-11B1-4063-89E1-809F5FF5882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C640C6D-F026-4932-83EF-4A789B08DC9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387482-11B1-4063-89E1-809F5FF5882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640C6D-F026-4932-83EF-4A789B08DC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387482-11B1-4063-89E1-809F5FF5882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640C6D-F026-4932-83EF-4A789B08DC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7B387482-11B1-4063-89E1-809F5FF5882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9C640C6D-F026-4932-83EF-4A789B08DC9D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source.org/wiki/Epitaf" TargetMode="External"/><Relationship Id="rId2" Type="http://schemas.openxmlformats.org/officeDocument/2006/relationships/hyperlink" Target="http://commons.wikimedia.org/wiki/File:Czechoslovakia01.pn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38324"/>
            <a:ext cx="8229600" cy="4831035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20000"/>
              </a:lnSpc>
            </a:pPr>
            <a:r>
              <a:rPr lang="cs-CZ" altLang="cs-CZ" sz="4000" b="1" i="1" dirty="0"/>
              <a:t>Datum</a:t>
            </a:r>
            <a:r>
              <a:rPr lang="cs-CZ" altLang="cs-CZ" sz="4000" dirty="0"/>
              <a:t>: </a:t>
            </a:r>
            <a:r>
              <a:rPr lang="cs-CZ" altLang="cs-CZ" sz="4000" dirty="0" smtClean="0"/>
              <a:t>8. 1. 2014</a:t>
            </a:r>
            <a:endParaRPr lang="cs-CZ" altLang="cs-CZ" sz="4000" dirty="0"/>
          </a:p>
          <a:p>
            <a:pPr>
              <a:lnSpc>
                <a:spcPct val="120000"/>
              </a:lnSpc>
            </a:pPr>
            <a:r>
              <a:rPr lang="cs-CZ" altLang="cs-CZ" sz="4000" b="1" i="1" dirty="0"/>
              <a:t>Projekt:</a:t>
            </a:r>
            <a:r>
              <a:rPr lang="cs-CZ" altLang="cs-CZ" sz="4000" b="1" dirty="0"/>
              <a:t> </a:t>
            </a:r>
            <a:r>
              <a:rPr lang="cs-CZ" altLang="cs-CZ" sz="4000" dirty="0"/>
              <a:t>Kvalitní výuka</a:t>
            </a:r>
            <a:endParaRPr lang="cs-CZ" altLang="cs-CZ" sz="4000" b="1" i="1" dirty="0"/>
          </a:p>
          <a:p>
            <a:pPr>
              <a:lnSpc>
                <a:spcPct val="120000"/>
              </a:lnSpc>
            </a:pPr>
            <a:r>
              <a:rPr lang="cs-CZ" altLang="cs-CZ" sz="4000" b="1" i="1" dirty="0"/>
              <a:t>Registrační číslo:</a:t>
            </a:r>
            <a:r>
              <a:rPr lang="cs-CZ" altLang="cs-CZ" sz="4000" b="1" dirty="0"/>
              <a:t> </a:t>
            </a:r>
            <a:r>
              <a:rPr lang="cs-CZ" altLang="cs-CZ" sz="4000" dirty="0"/>
              <a:t>CZ.1.07/1.5.00/34.0731</a:t>
            </a:r>
            <a:endParaRPr lang="cs-CZ" altLang="cs-CZ" sz="4000" b="1" i="1" dirty="0"/>
          </a:p>
          <a:p>
            <a:pPr>
              <a:lnSpc>
                <a:spcPct val="120000"/>
              </a:lnSpc>
            </a:pPr>
            <a:r>
              <a:rPr lang="cs-CZ" altLang="cs-CZ" sz="4000" b="1" i="1" dirty="0"/>
              <a:t>Číslo DUM:</a:t>
            </a:r>
            <a:r>
              <a:rPr lang="cs-CZ" altLang="cs-CZ" sz="4000" b="1" dirty="0"/>
              <a:t> </a:t>
            </a:r>
            <a:r>
              <a:rPr lang="cs-CZ" altLang="cs-CZ" sz="4000" dirty="0" smtClean="0"/>
              <a:t>VY_32_INOVACE_297</a:t>
            </a:r>
            <a:endParaRPr lang="cs-CZ" altLang="cs-CZ" sz="4000" dirty="0"/>
          </a:p>
          <a:p>
            <a:pPr>
              <a:lnSpc>
                <a:spcPct val="120000"/>
              </a:lnSpc>
            </a:pPr>
            <a:r>
              <a:rPr lang="cs-CZ" altLang="cs-CZ" sz="4000" b="1" i="1" dirty="0" smtClean="0"/>
              <a:t>Licence</a:t>
            </a:r>
            <a:r>
              <a:rPr lang="cs-CZ" altLang="cs-CZ" sz="4000" dirty="0"/>
              <a:t>: CC BY-NC-SA 3.0</a:t>
            </a:r>
          </a:p>
          <a:p>
            <a:pPr>
              <a:lnSpc>
                <a:spcPct val="120000"/>
              </a:lnSpc>
              <a:buNone/>
            </a:pPr>
            <a:r>
              <a:rPr lang="cs-CZ" altLang="cs-CZ" sz="4000" b="1" dirty="0"/>
              <a:t>	</a:t>
            </a:r>
            <a:endParaRPr lang="cs-CZ" altLang="cs-CZ" sz="4000" b="1" i="1" dirty="0"/>
          </a:p>
          <a:p>
            <a:pPr>
              <a:lnSpc>
                <a:spcPct val="120000"/>
              </a:lnSpc>
            </a:pPr>
            <a:r>
              <a:rPr lang="cs-CZ" altLang="cs-CZ" sz="4000" b="1" i="1" dirty="0"/>
              <a:t>Jméno autora:</a:t>
            </a:r>
            <a:r>
              <a:rPr lang="cs-CZ" altLang="cs-CZ" sz="4000" b="1" dirty="0"/>
              <a:t> </a:t>
            </a:r>
            <a:r>
              <a:rPr lang="cs-CZ" altLang="cs-CZ" sz="4000" dirty="0"/>
              <a:t>Mgr. Jana Hávová</a:t>
            </a:r>
          </a:p>
          <a:p>
            <a:pPr>
              <a:lnSpc>
                <a:spcPct val="120000"/>
              </a:lnSpc>
            </a:pPr>
            <a:r>
              <a:rPr lang="cs-CZ" altLang="cs-CZ" sz="4000" b="1" i="1" dirty="0"/>
              <a:t>Škola</a:t>
            </a:r>
            <a:r>
              <a:rPr lang="cs-CZ" altLang="cs-CZ" sz="4000" i="1" dirty="0"/>
              <a:t>: </a:t>
            </a:r>
            <a:r>
              <a:rPr lang="cs-CZ" altLang="cs-CZ" sz="4000" dirty="0"/>
              <a:t>Střední uměleckoprůmyslová škola Jihlava-</a:t>
            </a:r>
            <a:r>
              <a:rPr lang="cs-CZ" altLang="cs-CZ" sz="4000" dirty="0" err="1"/>
              <a:t>Helenín</a:t>
            </a:r>
            <a:endParaRPr lang="cs-CZ" altLang="cs-CZ" sz="4000" dirty="0"/>
          </a:p>
          <a:p>
            <a:pPr>
              <a:lnSpc>
                <a:spcPct val="120000"/>
              </a:lnSpc>
            </a:pPr>
            <a:r>
              <a:rPr lang="cs-CZ" altLang="cs-CZ" sz="4000" b="1" i="1" dirty="0" smtClean="0"/>
              <a:t>Název </a:t>
            </a:r>
            <a:r>
              <a:rPr lang="cs-CZ" altLang="cs-CZ" sz="4000" b="1" i="1" dirty="0"/>
              <a:t>práce:</a:t>
            </a:r>
            <a:r>
              <a:rPr lang="cs-CZ" altLang="cs-CZ" sz="4000" b="1" dirty="0"/>
              <a:t> </a:t>
            </a:r>
            <a:r>
              <a:rPr lang="cs-CZ" altLang="cs-CZ" sz="4000" b="1" dirty="0" smtClean="0"/>
              <a:t>Proletářská poezie</a:t>
            </a:r>
            <a:endParaRPr lang="cs-CZ" altLang="cs-CZ" sz="4000" b="1" i="1" dirty="0"/>
          </a:p>
          <a:p>
            <a:pPr>
              <a:lnSpc>
                <a:spcPct val="120000"/>
              </a:lnSpc>
            </a:pPr>
            <a:r>
              <a:rPr lang="cs-CZ" altLang="cs-CZ" sz="4000" b="1" i="1" dirty="0"/>
              <a:t>Předmět</a:t>
            </a:r>
            <a:r>
              <a:rPr lang="cs-CZ" altLang="cs-CZ" sz="4000" i="1" dirty="0"/>
              <a:t>:</a:t>
            </a:r>
            <a:r>
              <a:rPr lang="cs-CZ" altLang="cs-CZ" sz="4000" dirty="0"/>
              <a:t> český jazyk a literatura</a:t>
            </a:r>
            <a:endParaRPr lang="cs-CZ" altLang="cs-CZ" sz="4000" b="1" i="1" dirty="0"/>
          </a:p>
          <a:p>
            <a:pPr>
              <a:lnSpc>
                <a:spcPct val="120000"/>
              </a:lnSpc>
            </a:pPr>
            <a:r>
              <a:rPr lang="cs-CZ" altLang="cs-CZ" sz="4000" b="1" i="1" dirty="0"/>
              <a:t>Ročník:</a:t>
            </a:r>
            <a:r>
              <a:rPr lang="cs-CZ" altLang="cs-CZ" sz="4000" b="1" dirty="0"/>
              <a:t> </a:t>
            </a:r>
            <a:r>
              <a:rPr lang="cs-CZ" altLang="cs-CZ" sz="4000" dirty="0"/>
              <a:t>3.</a:t>
            </a:r>
            <a:endParaRPr lang="cs-CZ" altLang="cs-CZ" sz="4000" b="1" i="1" dirty="0"/>
          </a:p>
          <a:p>
            <a:pPr>
              <a:lnSpc>
                <a:spcPct val="120000"/>
              </a:lnSpc>
            </a:pPr>
            <a:r>
              <a:rPr lang="cs-CZ" altLang="cs-CZ" sz="4000" b="1" i="1" dirty="0"/>
              <a:t>Časová dotace</a:t>
            </a:r>
            <a:r>
              <a:rPr lang="cs-CZ" altLang="cs-CZ" sz="4000" i="1" dirty="0"/>
              <a:t>:</a:t>
            </a:r>
            <a:r>
              <a:rPr lang="cs-CZ" altLang="cs-CZ" sz="4000" dirty="0"/>
              <a:t> 30 minut</a:t>
            </a:r>
            <a:endParaRPr lang="cs-CZ" altLang="cs-CZ" sz="4000" b="1" i="1" dirty="0"/>
          </a:p>
          <a:p>
            <a:pPr>
              <a:lnSpc>
                <a:spcPct val="120000"/>
              </a:lnSpc>
            </a:pPr>
            <a:r>
              <a:rPr lang="cs-CZ" altLang="cs-CZ" sz="4000" b="1" i="1" dirty="0"/>
              <a:t>Vzdělávací cíl</a:t>
            </a:r>
            <a:r>
              <a:rPr lang="cs-CZ" altLang="cs-CZ" sz="4000" i="1" dirty="0"/>
              <a:t>:</a:t>
            </a:r>
            <a:r>
              <a:rPr lang="cs-CZ" altLang="cs-CZ" sz="4000" dirty="0"/>
              <a:t> Žák se seznámí </a:t>
            </a:r>
            <a:r>
              <a:rPr lang="cs-CZ" altLang="cs-CZ" sz="4000" dirty="0" smtClean="0"/>
              <a:t>se společenskou situací u nás v 1. polovině 20. století a s </a:t>
            </a:r>
            <a:r>
              <a:rPr lang="cs-CZ" altLang="cs-CZ" sz="4000" dirty="0"/>
              <a:t>hlavními představiteli </a:t>
            </a:r>
            <a:r>
              <a:rPr lang="cs-CZ" altLang="cs-CZ" sz="4000" dirty="0" smtClean="0"/>
              <a:t>proletářské poezie. </a:t>
            </a:r>
            <a:endParaRPr lang="cs-CZ" altLang="cs-CZ" sz="4000" dirty="0"/>
          </a:p>
          <a:p>
            <a:pPr>
              <a:lnSpc>
                <a:spcPct val="120000"/>
              </a:lnSpc>
            </a:pPr>
            <a:r>
              <a:rPr lang="cs-CZ" altLang="cs-CZ" sz="4000" b="1" i="1" dirty="0"/>
              <a:t>Pomůcky</a:t>
            </a:r>
            <a:r>
              <a:rPr lang="cs-CZ" altLang="cs-CZ" sz="4000" i="1" dirty="0"/>
              <a:t>:</a:t>
            </a:r>
            <a:r>
              <a:rPr lang="cs-CZ" altLang="cs-CZ" sz="4000" dirty="0"/>
              <a:t> ICT technika, projektor</a:t>
            </a:r>
            <a:endParaRPr lang="cs-CZ" altLang="cs-CZ" sz="4000" b="1" i="1" dirty="0"/>
          </a:p>
          <a:p>
            <a:pPr>
              <a:lnSpc>
                <a:spcPct val="120000"/>
              </a:lnSpc>
            </a:pPr>
            <a:r>
              <a:rPr lang="cs-CZ" altLang="cs-CZ" sz="4000" b="1" i="1" dirty="0"/>
              <a:t>Inovace: </a:t>
            </a:r>
            <a:r>
              <a:rPr lang="cs-CZ" altLang="cs-CZ" sz="4000" dirty="0"/>
              <a:t>Zapojení audiovizuální techniky do výuky. </a:t>
            </a:r>
            <a:endParaRPr lang="cs-CZ" sz="4000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8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80344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Česká meziválečná poezie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Proletářská poezie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3556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Společenská situace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46236"/>
            <a:ext cx="8640960" cy="502312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1918–1938</a:t>
            </a:r>
          </a:p>
          <a:p>
            <a:r>
              <a:rPr lang="cs-CZ" sz="2800" dirty="0" smtClean="0"/>
              <a:t>28. 10. 1918; T. G. Masaryk, první republika</a:t>
            </a:r>
          </a:p>
          <a:p>
            <a:r>
              <a:rPr lang="cs-CZ" sz="2800" dirty="0" smtClean="0"/>
              <a:t>1/3 obyvatelstva = národnostní menšiny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068960"/>
            <a:ext cx="8303337" cy="37780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9325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Společenská situace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435280" cy="4951115"/>
          </a:xfrm>
        </p:spPr>
        <p:txBody>
          <a:bodyPr>
            <a:normAutofit/>
          </a:bodyPr>
          <a:lstStyle/>
          <a:p>
            <a:r>
              <a:rPr lang="cs-CZ" sz="2800" dirty="0"/>
              <a:t>20. léta – demokracie, </a:t>
            </a:r>
            <a:r>
              <a:rPr lang="cs-CZ" sz="2800" b="1" dirty="0"/>
              <a:t>hospodářský a kulturní rozmach</a:t>
            </a:r>
          </a:p>
          <a:p>
            <a:r>
              <a:rPr lang="cs-CZ" sz="2800" dirty="0"/>
              <a:t>30. léta – světová </a:t>
            </a:r>
            <a:r>
              <a:rPr lang="cs-CZ" sz="2800" b="1" dirty="0"/>
              <a:t>hospodářská krize</a:t>
            </a:r>
          </a:p>
          <a:p>
            <a:r>
              <a:rPr lang="cs-CZ" sz="2800" dirty="0"/>
              <a:t>bída, nezaměstnanost </a:t>
            </a:r>
            <a:r>
              <a:rPr lang="cs-CZ" sz="2800" dirty="0">
                <a:cs typeface="Times New Roman"/>
              </a:rPr>
              <a:t>→ vzestup </a:t>
            </a:r>
            <a:r>
              <a:rPr lang="cs-CZ" sz="2800" b="1" dirty="0">
                <a:cs typeface="Times New Roman"/>
              </a:rPr>
              <a:t>totalitních hnutí </a:t>
            </a:r>
            <a:r>
              <a:rPr lang="cs-CZ" sz="2800" dirty="0">
                <a:cs typeface="Times New Roman"/>
              </a:rPr>
              <a:t>(fašismus, komunismus)</a:t>
            </a:r>
          </a:p>
          <a:p>
            <a:r>
              <a:rPr lang="cs-CZ" sz="2800" dirty="0">
                <a:cs typeface="Times New Roman"/>
              </a:rPr>
              <a:t>r. 1929 – </a:t>
            </a:r>
            <a:r>
              <a:rPr lang="cs-CZ" sz="2800" b="1" dirty="0">
                <a:cs typeface="Times New Roman"/>
              </a:rPr>
              <a:t>sjezd KSČ </a:t>
            </a:r>
            <a:r>
              <a:rPr lang="cs-CZ" sz="2800" dirty="0">
                <a:cs typeface="Times New Roman"/>
              </a:rPr>
              <a:t>– bolševizace (podřízení Moskvě) → odchod sedmi literátů z KSČ (Hora, Seifert, Olbracht, Vančura, ...)</a:t>
            </a:r>
          </a:p>
          <a:p>
            <a:r>
              <a:rPr lang="cs-CZ" sz="2800" dirty="0" smtClean="0"/>
              <a:t>1933 – Hitler německým kancléřem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4933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Společenská situace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879107"/>
          </a:xfrm>
        </p:spPr>
        <p:txBody>
          <a:bodyPr/>
          <a:lstStyle/>
          <a:p>
            <a:r>
              <a:rPr lang="cs-CZ" sz="3000" dirty="0"/>
              <a:t>29. září 1938 – </a:t>
            </a:r>
            <a:r>
              <a:rPr lang="cs-CZ" sz="3000" b="1" dirty="0"/>
              <a:t>mnichovská dohoda</a:t>
            </a:r>
          </a:p>
          <a:p>
            <a:pPr lvl="1"/>
            <a:r>
              <a:rPr lang="cs-CZ" dirty="0"/>
              <a:t>pohraniční území, kde žili Němci, připadlo Německu</a:t>
            </a:r>
          </a:p>
          <a:p>
            <a:pPr lvl="1"/>
            <a:r>
              <a:rPr lang="cs-CZ" dirty="0"/>
              <a:t>ztráta vojenského opevnění </a:t>
            </a:r>
            <a:r>
              <a:rPr lang="cs-CZ" sz="2400" dirty="0">
                <a:cs typeface="Times New Roman"/>
              </a:rPr>
              <a:t>→ nemožnost obrany</a:t>
            </a:r>
            <a:endParaRPr lang="cs-CZ" dirty="0"/>
          </a:p>
          <a:p>
            <a:r>
              <a:rPr lang="cs-CZ" sz="2800" b="1" dirty="0" smtClean="0"/>
              <a:t>Protektorát Čechy a Morava</a:t>
            </a:r>
          </a:p>
          <a:p>
            <a:pPr lvl="1"/>
            <a:r>
              <a:rPr lang="cs-CZ" dirty="0"/>
              <a:t>březen 1939–květen </a:t>
            </a:r>
            <a:r>
              <a:rPr lang="cs-CZ" dirty="0" smtClean="0"/>
              <a:t>1945</a:t>
            </a:r>
          </a:p>
          <a:p>
            <a:pPr lvl="1"/>
            <a:r>
              <a:rPr lang="cs-CZ" dirty="0" smtClean="0"/>
              <a:t>prezident Hácha</a:t>
            </a:r>
          </a:p>
          <a:p>
            <a:pPr lvl="1"/>
            <a:r>
              <a:rPr lang="cs-CZ" dirty="0" smtClean="0"/>
              <a:t>exilová vláda v Londýně, E. Beneš</a:t>
            </a:r>
          </a:p>
          <a:p>
            <a:r>
              <a:rPr lang="cs-CZ" sz="2800" b="1" dirty="0" smtClean="0"/>
              <a:t>2. světová válka </a:t>
            </a:r>
          </a:p>
          <a:p>
            <a:pPr lvl="1"/>
            <a:r>
              <a:rPr lang="cs-CZ" dirty="0" smtClean="0"/>
              <a:t>1. září 1939 – 2. září 1945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8317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Meziválečná poezie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proletářská poezie</a:t>
            </a:r>
          </a:p>
          <a:p>
            <a:pPr lvl="1"/>
            <a:r>
              <a:rPr lang="cs-CZ" dirty="0" smtClean="0"/>
              <a:t>Wolker, Hora, </a:t>
            </a:r>
            <a:r>
              <a:rPr lang="cs-CZ" dirty="0" smtClean="0"/>
              <a:t>Seifert (v části tvorby)</a:t>
            </a:r>
            <a:endParaRPr lang="cs-CZ" dirty="0" smtClean="0"/>
          </a:p>
          <a:p>
            <a:r>
              <a:rPr lang="cs-CZ" dirty="0" smtClean="0"/>
              <a:t>2) avantgarda</a:t>
            </a:r>
          </a:p>
          <a:p>
            <a:pPr lvl="1"/>
            <a:r>
              <a:rPr lang="cs-CZ" dirty="0" smtClean="0"/>
              <a:t>poetismus, surrealismus</a:t>
            </a:r>
          </a:p>
          <a:p>
            <a:pPr lvl="1"/>
            <a:r>
              <a:rPr lang="cs-CZ" dirty="0" smtClean="0"/>
              <a:t>Nezval, Seifert, Biebl</a:t>
            </a:r>
          </a:p>
          <a:p>
            <a:r>
              <a:rPr lang="cs-CZ" dirty="0" smtClean="0"/>
              <a:t>3) meditativní poezie</a:t>
            </a:r>
          </a:p>
          <a:p>
            <a:pPr lvl="1"/>
            <a:r>
              <a:rPr lang="cs-CZ" dirty="0" smtClean="0"/>
              <a:t>Halas, Deml, Orten, Zahradníček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8798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1) Proletářská poezie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proletariát</a:t>
            </a:r>
            <a:r>
              <a:rPr lang="cs-CZ" sz="2800" dirty="0" smtClean="0"/>
              <a:t> = dělnictvo</a:t>
            </a:r>
            <a:endParaRPr lang="cs-CZ" sz="2800" dirty="0"/>
          </a:p>
          <a:p>
            <a:r>
              <a:rPr lang="cs-CZ" sz="2800" dirty="0" smtClean="0"/>
              <a:t>největší rozvoj 1920–1925</a:t>
            </a:r>
          </a:p>
          <a:p>
            <a:r>
              <a:rPr lang="cs-CZ" sz="2800" dirty="0" smtClean="0"/>
              <a:t>cíl: vidět společnost </a:t>
            </a:r>
            <a:r>
              <a:rPr lang="cs-CZ" sz="2800" b="1" dirty="0" smtClean="0"/>
              <a:t>očima dělníka</a:t>
            </a:r>
          </a:p>
          <a:p>
            <a:r>
              <a:rPr lang="cs-CZ" sz="2800" dirty="0" smtClean="0"/>
              <a:t>revoluční myšlenky, touha po spravedlnosti</a:t>
            </a:r>
          </a:p>
          <a:p>
            <a:r>
              <a:rPr lang="cs-CZ" sz="2800" dirty="0" smtClean="0"/>
              <a:t>levicový proud</a:t>
            </a:r>
          </a:p>
          <a:p>
            <a:r>
              <a:rPr lang="cs-CZ" sz="2800" dirty="0" smtClean="0"/>
              <a:t>většina autorů jen v </a:t>
            </a:r>
            <a:r>
              <a:rPr lang="cs-CZ" sz="2800" b="1" dirty="0" smtClean="0"/>
              <a:t>části své tvorby </a:t>
            </a:r>
            <a:r>
              <a:rPr lang="cs-CZ" sz="2800" dirty="0" smtClean="0"/>
              <a:t>(Wolker, Hora, Seifert)</a:t>
            </a:r>
          </a:p>
          <a:p>
            <a:r>
              <a:rPr lang="cs-CZ" sz="2800" dirty="0" smtClean="0"/>
              <a:t>básnické skupiny:</a:t>
            </a:r>
          </a:p>
          <a:p>
            <a:pPr lvl="1"/>
            <a:r>
              <a:rPr lang="cs-CZ" sz="2200" dirty="0" smtClean="0">
                <a:solidFill>
                  <a:schemeClr val="tx2"/>
                </a:solidFill>
              </a:rPr>
              <a:t>Literární skupina</a:t>
            </a:r>
          </a:p>
          <a:p>
            <a:pPr lvl="1"/>
            <a:r>
              <a:rPr lang="cs-CZ" sz="2200" dirty="0" smtClean="0">
                <a:solidFill>
                  <a:schemeClr val="tx2"/>
                </a:solidFill>
              </a:rPr>
              <a:t>Devětsil</a:t>
            </a:r>
            <a:r>
              <a:rPr lang="cs-CZ" sz="2200" dirty="0" smtClean="0"/>
              <a:t> – později přesun k avantgardě</a:t>
            </a:r>
          </a:p>
        </p:txBody>
      </p:sp>
    </p:spTree>
    <p:extLst>
      <p:ext uri="{BB962C8B-B14F-4D97-AF65-F5344CB8AC3E}">
        <p14:creationId xmlns:p14="http://schemas.microsoft.com/office/powerpoint/2010/main" val="70882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Jiří Wolker (1900–1924)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96536"/>
            <a:ext cx="8229600" cy="53448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* Prostějov			+ Prostějov</a:t>
            </a:r>
          </a:p>
          <a:p>
            <a:r>
              <a:rPr lang="cs-CZ" sz="2800" dirty="0" smtClean="0"/>
              <a:t>představitel </a:t>
            </a:r>
            <a:r>
              <a:rPr lang="cs-CZ" sz="2800" b="1" dirty="0" smtClean="0"/>
              <a:t>proletářské poezie</a:t>
            </a:r>
          </a:p>
          <a:p>
            <a:r>
              <a:rPr lang="cs-CZ" sz="2800" dirty="0" smtClean="0"/>
              <a:t>rozsáhlá tuberkulóza </a:t>
            </a:r>
            <a:r>
              <a:rPr lang="cs-CZ" sz="2800" dirty="0" smtClean="0">
                <a:cs typeface="Times New Roman" panose="02020603050405020304" pitchFamily="18" charset="0"/>
              </a:rPr>
              <a:t>→ smrt</a:t>
            </a:r>
          </a:p>
          <a:p>
            <a:pPr marL="0" indent="0">
              <a:buNone/>
            </a:pPr>
            <a:r>
              <a:rPr lang="cs-CZ" sz="2800" b="1" i="1" dirty="0" smtClean="0">
                <a:solidFill>
                  <a:schemeClr val="tx2">
                    <a:lumMod val="60000"/>
                    <a:lumOff val="40000"/>
                  </a:schemeClr>
                </a:solidFill>
                <a:cs typeface="Times New Roman" panose="02020603050405020304" pitchFamily="18" charset="0"/>
              </a:rPr>
              <a:t>Host do domu </a:t>
            </a:r>
            <a:r>
              <a:rPr lang="cs-CZ" sz="2800" dirty="0" smtClean="0">
                <a:cs typeface="Times New Roman" panose="02020603050405020304" pitchFamily="18" charset="0"/>
              </a:rPr>
              <a:t>(1921) – básnická sbírka</a:t>
            </a:r>
          </a:p>
          <a:p>
            <a:r>
              <a:rPr lang="cs-CZ" sz="2800" dirty="0" smtClean="0"/>
              <a:t>optimismus, </a:t>
            </a:r>
            <a:r>
              <a:rPr lang="cs-CZ" sz="2800" b="1" dirty="0" smtClean="0"/>
              <a:t>radost z obyčejných věcí</a:t>
            </a:r>
            <a:r>
              <a:rPr lang="cs-CZ" sz="2800" dirty="0" smtClean="0"/>
              <a:t>, </a:t>
            </a:r>
            <a:r>
              <a:rPr lang="cs-CZ" sz="2800" b="1" dirty="0" smtClean="0"/>
              <a:t>pokora</a:t>
            </a:r>
            <a:r>
              <a:rPr lang="cs-CZ" sz="2800" dirty="0" smtClean="0"/>
              <a:t>, láska k lidem i věcem</a:t>
            </a:r>
          </a:p>
          <a:p>
            <a:r>
              <a:rPr lang="cs-CZ" sz="2800" dirty="0" smtClean="0"/>
              <a:t>b.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Poštovní schránka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Pokora</a:t>
            </a:r>
          </a:p>
          <a:p>
            <a:r>
              <a:rPr lang="cs-CZ" sz="2800" dirty="0" smtClean="0"/>
              <a:t>b.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Svatý Kopeček </a:t>
            </a:r>
            <a:r>
              <a:rPr lang="cs-CZ" sz="2800" dirty="0" smtClean="0"/>
              <a:t>– polytematická báseň, pásmo</a:t>
            </a:r>
          </a:p>
          <a:p>
            <a:pPr lvl="1"/>
            <a:r>
              <a:rPr lang="cs-CZ" sz="2400" dirty="0" smtClean="0"/>
              <a:t>vzpomínky </a:t>
            </a:r>
            <a:r>
              <a:rPr lang="cs-CZ" sz="2400" dirty="0"/>
              <a:t>na místo, kam jezdil na prázdniny, poprvé si uvědomil sociální rozdíly mezi lidmi</a:t>
            </a:r>
          </a:p>
          <a:p>
            <a:r>
              <a:rPr lang="cs-CZ" sz="2800" dirty="0" smtClean="0"/>
              <a:t>podle sbírky název literárního časopisu, dnes </a:t>
            </a:r>
            <a:r>
              <a:rPr lang="cs-CZ" sz="2800" b="1" dirty="0" smtClean="0"/>
              <a:t>Host</a:t>
            </a:r>
          </a:p>
        </p:txBody>
      </p:sp>
    </p:spTree>
    <p:extLst>
      <p:ext uri="{BB962C8B-B14F-4D97-AF65-F5344CB8AC3E}">
        <p14:creationId xmlns:p14="http://schemas.microsoft.com/office/powerpoint/2010/main" val="115137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Jiří Wolker (1900–1924)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Těžká hodina </a:t>
            </a:r>
            <a:r>
              <a:rPr lang="cs-CZ" sz="2800" dirty="0" smtClean="0"/>
              <a:t>(1922)</a:t>
            </a:r>
          </a:p>
          <a:p>
            <a:r>
              <a:rPr lang="cs-CZ" sz="2800" dirty="0" smtClean="0"/>
              <a:t>typická proletářská poezie</a:t>
            </a:r>
          </a:p>
          <a:p>
            <a:r>
              <a:rPr lang="cs-CZ" sz="2800" b="1" dirty="0" smtClean="0"/>
              <a:t>sociální kritika </a:t>
            </a:r>
            <a:r>
              <a:rPr lang="cs-CZ" sz="2800" dirty="0" smtClean="0"/>
              <a:t>– sociální nespravedlnost, rozdíly mezi bohatými a chudými</a:t>
            </a:r>
          </a:p>
          <a:p>
            <a:r>
              <a:rPr lang="cs-CZ" sz="2800" dirty="0" smtClean="0"/>
              <a:t>základem jsou </a:t>
            </a:r>
            <a:r>
              <a:rPr lang="cs-CZ" sz="2800" b="1" dirty="0" smtClean="0"/>
              <a:t>sociální balady</a:t>
            </a:r>
            <a:endParaRPr lang="cs-CZ" sz="2800" b="1" dirty="0"/>
          </a:p>
          <a:p>
            <a:pPr lvl="1"/>
            <a:r>
              <a:rPr lang="cs-CZ" sz="2400" dirty="0"/>
              <a:t>balady se sociální tematikou (hlad, bída, tvrdý život dělníků), změna cestou revoluce</a:t>
            </a:r>
          </a:p>
          <a:p>
            <a:r>
              <a:rPr lang="cs-CZ" sz="2800" dirty="0" smtClean="0"/>
              <a:t>b.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Těžká hodina</a:t>
            </a:r>
          </a:p>
          <a:p>
            <a:r>
              <a:rPr lang="cs-CZ" sz="2800" dirty="0" smtClean="0"/>
              <a:t>b.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Balada o snu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Balada o nenarozeném dítěti</a:t>
            </a:r>
          </a:p>
          <a:p>
            <a:endParaRPr lang="cs-CZ" sz="1100" dirty="0" smtClean="0"/>
          </a:p>
          <a:p>
            <a:pPr marL="0" indent="0">
              <a:buNone/>
            </a:pPr>
            <a:r>
              <a:rPr lang="cs-CZ" sz="28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 milionáři, který ukradl slunce</a:t>
            </a:r>
            <a:r>
              <a:rPr lang="cs-CZ" sz="2800" dirty="0" smtClean="0"/>
              <a:t>; </a:t>
            </a:r>
            <a:r>
              <a:rPr lang="cs-CZ" sz="28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 kominíkovi</a:t>
            </a:r>
          </a:p>
          <a:p>
            <a:r>
              <a:rPr lang="cs-CZ" sz="2800" dirty="0" smtClean="0"/>
              <a:t>moderní pohádky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69126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Jiří Wolker - Epitaf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2800" i="1" dirty="0" smtClean="0"/>
          </a:p>
          <a:p>
            <a:pPr marL="0" indent="0">
              <a:buNone/>
            </a:pPr>
            <a:endParaRPr lang="cs-CZ" sz="2800" i="1" dirty="0"/>
          </a:p>
          <a:p>
            <a:pPr marL="0" indent="0">
              <a:buNone/>
            </a:pPr>
            <a:r>
              <a:rPr lang="cs-CZ" sz="2800" i="1" dirty="0" smtClean="0"/>
              <a:t>Zde leží Jiří Wolker, básník, jenž miloval svět</a:t>
            </a:r>
          </a:p>
          <a:p>
            <a:pPr marL="0" indent="0">
              <a:buNone/>
            </a:pPr>
            <a:r>
              <a:rPr lang="cs-CZ" sz="2800" i="1" dirty="0" smtClean="0"/>
              <a:t>a pro spravedlnost jeho šel se bít.</a:t>
            </a:r>
          </a:p>
          <a:p>
            <a:pPr marL="0" indent="0">
              <a:buNone/>
            </a:pPr>
            <a:r>
              <a:rPr lang="cs-CZ" sz="2800" i="1" dirty="0" smtClean="0"/>
              <a:t>Dříve než </a:t>
            </a:r>
            <a:r>
              <a:rPr lang="cs-CZ" sz="2800" i="1" dirty="0" err="1" smtClean="0"/>
              <a:t>moh</a:t>
            </a:r>
            <a:r>
              <a:rPr lang="cs-CZ" sz="2800" i="1" dirty="0" smtClean="0"/>
              <a:t> srdce k boji vytasit,</a:t>
            </a:r>
          </a:p>
          <a:p>
            <a:pPr marL="0" indent="0">
              <a:buNone/>
            </a:pPr>
            <a:r>
              <a:rPr lang="cs-CZ" sz="2800" i="1" dirty="0" smtClean="0"/>
              <a:t>zemřel, mlád dvacet čtyři let.</a:t>
            </a:r>
            <a:endParaRPr lang="cs-CZ" sz="2800" dirty="0" smtClean="0"/>
          </a:p>
          <a:p>
            <a:pPr marL="0" indent="0" algn="r">
              <a:buNone/>
            </a:pPr>
            <a:r>
              <a:rPr lang="cs-CZ" sz="2800" dirty="0" smtClean="0"/>
              <a:t>(Tatranská </a:t>
            </a:r>
            <a:r>
              <a:rPr lang="cs-CZ" sz="2800" dirty="0" err="1" smtClean="0"/>
              <a:t>Polianka</a:t>
            </a:r>
            <a:r>
              <a:rPr lang="cs-CZ" sz="2800" dirty="0" smtClean="0"/>
              <a:t>, 28. 11. 1923)</a:t>
            </a:r>
          </a:p>
          <a:p>
            <a:pPr marL="0" indent="0" algn="r">
              <a:buNone/>
            </a:pPr>
            <a:endParaRPr lang="cs-CZ" sz="2800" dirty="0" smtClean="0"/>
          </a:p>
          <a:p>
            <a:pPr marL="0" indent="0" algn="r">
              <a:buNone/>
            </a:pPr>
            <a:r>
              <a:rPr lang="cs-CZ" sz="2800" dirty="0" smtClean="0"/>
              <a:t>+ 3. 1. 1924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6793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Josef Hora (1891–1945)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 smtClean="0"/>
              <a:t>představitel proletářské poezie, později meditativní verše</a:t>
            </a:r>
          </a:p>
          <a:p>
            <a:r>
              <a:rPr lang="cs-CZ" sz="26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Pracující den</a:t>
            </a:r>
            <a:r>
              <a:rPr lang="cs-CZ" sz="2600" dirty="0" smtClean="0"/>
              <a:t>; </a:t>
            </a:r>
            <a:r>
              <a:rPr lang="cs-CZ" sz="26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Bouřlivé jaro </a:t>
            </a:r>
            <a:r>
              <a:rPr lang="cs-CZ" sz="2600" dirty="0" smtClean="0"/>
              <a:t>– proletářské sbírky</a:t>
            </a:r>
          </a:p>
          <a:p>
            <a:pPr lvl="1"/>
            <a:r>
              <a:rPr lang="cs-CZ" sz="2200" dirty="0" smtClean="0"/>
              <a:t>soucit s dělníky, snaha pomoci jim, touha po spravedlnosti</a:t>
            </a:r>
          </a:p>
          <a:p>
            <a:r>
              <a:rPr lang="cs-CZ" sz="26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Struny ve větru </a:t>
            </a:r>
            <a:endParaRPr lang="cs-CZ" sz="2600" dirty="0"/>
          </a:p>
          <a:p>
            <a:pPr lvl="1"/>
            <a:r>
              <a:rPr lang="cs-CZ" sz="2200" dirty="0" smtClean="0"/>
              <a:t>meditativní poezie</a:t>
            </a:r>
          </a:p>
          <a:p>
            <a:r>
              <a:rPr lang="cs-CZ" sz="26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Máchovské variace </a:t>
            </a:r>
            <a:r>
              <a:rPr lang="cs-CZ" sz="2600" dirty="0" smtClean="0"/>
              <a:t>– básnický cyklus</a:t>
            </a:r>
          </a:p>
          <a:p>
            <a:pPr lvl="1"/>
            <a:r>
              <a:rPr lang="cs-CZ" sz="2200" dirty="0" smtClean="0"/>
              <a:t>ke 100. výročí Máchovy smrti (1936)</a:t>
            </a:r>
          </a:p>
          <a:p>
            <a:pPr lvl="1"/>
            <a:r>
              <a:rPr lang="cs-CZ" sz="2200" dirty="0" smtClean="0"/>
              <a:t>v době ohrožení národa se vrací k tradicím a hodnotám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80856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>
              <a:hlinkClick r:id="rId2"/>
            </a:endParaRPr>
          </a:p>
          <a:p>
            <a:r>
              <a:rPr lang="cs-CZ" altLang="cs-CZ" sz="2400" dirty="0"/>
              <a:t>Andree, Lukáš a kol. </a:t>
            </a:r>
            <a:r>
              <a:rPr lang="cs-CZ" altLang="cs-CZ" sz="2400" i="1" dirty="0"/>
              <a:t>Literatura pro 3. ročník středních škol. Učebnice. Zkrácená verze.</a:t>
            </a:r>
            <a:r>
              <a:rPr lang="cs-CZ" altLang="cs-CZ" sz="2400" dirty="0"/>
              <a:t> </a:t>
            </a:r>
            <a:r>
              <a:rPr lang="cs-CZ" altLang="cs-CZ" sz="2400" dirty="0" err="1"/>
              <a:t>Didaktis</a:t>
            </a:r>
            <a:r>
              <a:rPr lang="cs-CZ" altLang="cs-CZ" sz="2400" dirty="0"/>
              <a:t>: Brno, 2012.</a:t>
            </a:r>
          </a:p>
          <a:p>
            <a:r>
              <a:rPr lang="cs-CZ" altLang="cs-CZ" sz="2400" dirty="0"/>
              <a:t>Hánová, Eva a kol. </a:t>
            </a:r>
            <a:r>
              <a:rPr lang="cs-CZ" altLang="cs-CZ" sz="2400" i="1" dirty="0"/>
              <a:t>Odmaturuj z literatury.</a:t>
            </a:r>
            <a:r>
              <a:rPr lang="cs-CZ" altLang="cs-CZ" sz="2400" dirty="0"/>
              <a:t> </a:t>
            </a:r>
            <a:r>
              <a:rPr lang="cs-CZ" altLang="cs-CZ" sz="2400" dirty="0" err="1"/>
              <a:t>Didaktis</a:t>
            </a:r>
            <a:r>
              <a:rPr lang="cs-CZ" altLang="cs-CZ" sz="2400" dirty="0"/>
              <a:t>: Brno, 2002.</a:t>
            </a:r>
          </a:p>
          <a:p>
            <a:endParaRPr lang="cs-CZ" sz="2400" dirty="0" smtClean="0"/>
          </a:p>
          <a:p>
            <a:r>
              <a:rPr lang="cs-CZ" sz="2400" dirty="0" smtClean="0"/>
              <a:t>Československo. Public </a:t>
            </a:r>
            <a:r>
              <a:rPr lang="cs-CZ" sz="2400" dirty="0" err="1" smtClean="0"/>
              <a:t>Domain</a:t>
            </a:r>
            <a:r>
              <a:rPr lang="cs-CZ" sz="2400" dirty="0" smtClean="0"/>
              <a:t>, </a:t>
            </a:r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commons.wikimedia.org/wiki/File:Czechoslovakia01.png?uselang=</a:t>
            </a:r>
            <a:r>
              <a:rPr lang="cs-CZ" sz="2400" dirty="0" err="1" smtClean="0">
                <a:hlinkClick r:id="rId2"/>
              </a:rPr>
              <a:t>cs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Jiří Wolker</a:t>
            </a:r>
            <a:r>
              <a:rPr lang="cs-CZ" sz="2400" dirty="0"/>
              <a:t>: Epitaf. </a:t>
            </a:r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cs.wikisource.org/wiki/Epitaf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76999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223</TotalTime>
  <Words>505</Words>
  <Application>Microsoft Office PowerPoint</Application>
  <PresentationFormat>Předvádění na obrazovce (4:3)</PresentationFormat>
  <Paragraphs>103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Lití písma</vt:lpstr>
      <vt:lpstr>Prezentace aplikace PowerPoint</vt:lpstr>
      <vt:lpstr>Česká meziválečná poezie</vt:lpstr>
      <vt:lpstr>Společenská situace</vt:lpstr>
      <vt:lpstr>Společenská situace</vt:lpstr>
      <vt:lpstr>Společenská situace</vt:lpstr>
      <vt:lpstr>Meziválečná poezie</vt:lpstr>
      <vt:lpstr>1) Proletářská poezie</vt:lpstr>
      <vt:lpstr>Jiří Wolker (1900–1924)</vt:lpstr>
      <vt:lpstr>Jiří Wolker (1900–1924)</vt:lpstr>
      <vt:lpstr>Jiří Wolker - Epitaf</vt:lpstr>
      <vt:lpstr>Josef Hora (1891–1945)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meziválečná poezie</dc:title>
  <dc:creator>Jana</dc:creator>
  <cp:lastModifiedBy>Jana</cp:lastModifiedBy>
  <cp:revision>39</cp:revision>
  <dcterms:created xsi:type="dcterms:W3CDTF">2014-01-08T10:24:07Z</dcterms:created>
  <dcterms:modified xsi:type="dcterms:W3CDTF">2014-10-30T17:37:17Z</dcterms:modified>
</cp:coreProperties>
</file>