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6" r:id="rId2"/>
    <p:sldId id="256" r:id="rId3"/>
    <p:sldId id="278" r:id="rId4"/>
    <p:sldId id="279" r:id="rId5"/>
    <p:sldId id="280" r:id="rId6"/>
    <p:sldId id="285" r:id="rId7"/>
    <p:sldId id="281" r:id="rId8"/>
    <p:sldId id="28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B387482-11B1-4063-89E1-809F5FF5882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C640C6D-F026-4932-83EF-4A789B08DC9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38324"/>
            <a:ext cx="8229600" cy="483103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cs-CZ" altLang="cs-CZ" sz="3500" b="1" i="1" dirty="0"/>
              <a:t>Datum</a:t>
            </a:r>
            <a:r>
              <a:rPr lang="cs-CZ" altLang="cs-CZ" sz="3500" dirty="0"/>
              <a:t>: </a:t>
            </a:r>
            <a:r>
              <a:rPr lang="cs-CZ" altLang="cs-CZ" sz="3500" dirty="0" smtClean="0"/>
              <a:t>12. 2. 2014</a:t>
            </a:r>
            <a:endParaRPr lang="cs-CZ" altLang="cs-CZ" sz="3500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Projekt:</a:t>
            </a:r>
            <a:r>
              <a:rPr lang="cs-CZ" altLang="cs-CZ" sz="3500" b="1" dirty="0"/>
              <a:t> </a:t>
            </a:r>
            <a:r>
              <a:rPr lang="cs-CZ" altLang="cs-CZ" sz="3500" dirty="0"/>
              <a:t>Kvalitní výuka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Registrační číslo:</a:t>
            </a:r>
            <a:r>
              <a:rPr lang="cs-CZ" altLang="cs-CZ" sz="3500" b="1" dirty="0"/>
              <a:t> </a:t>
            </a:r>
            <a:r>
              <a:rPr lang="cs-CZ" altLang="cs-CZ" sz="3500" dirty="0"/>
              <a:t>CZ.1.07/1.5.00/34.0731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Číslo DUM:</a:t>
            </a:r>
            <a:r>
              <a:rPr lang="cs-CZ" altLang="cs-CZ" sz="3500" b="1" dirty="0"/>
              <a:t> </a:t>
            </a:r>
            <a:r>
              <a:rPr lang="cs-CZ" altLang="cs-CZ" sz="3500" dirty="0" smtClean="0"/>
              <a:t>VY_32_INOVACE_298</a:t>
            </a:r>
          </a:p>
          <a:p>
            <a:pPr>
              <a:lnSpc>
                <a:spcPct val="120000"/>
              </a:lnSpc>
            </a:pPr>
            <a:r>
              <a:rPr lang="cs-CZ" altLang="cs-CZ" sz="3500" b="1" i="1" dirty="0" smtClean="0"/>
              <a:t>Licence</a:t>
            </a:r>
            <a:r>
              <a:rPr lang="cs-CZ" altLang="cs-CZ" sz="3500" dirty="0"/>
              <a:t>: CC BY-NC-SA 3.0</a:t>
            </a:r>
          </a:p>
          <a:p>
            <a:pPr>
              <a:lnSpc>
                <a:spcPct val="120000"/>
              </a:lnSpc>
              <a:buNone/>
            </a:pPr>
            <a:r>
              <a:rPr lang="cs-CZ" altLang="cs-CZ" sz="3500" b="1" dirty="0"/>
              <a:t>	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Jméno autora:</a:t>
            </a:r>
            <a:r>
              <a:rPr lang="cs-CZ" altLang="cs-CZ" sz="3500" b="1" dirty="0"/>
              <a:t> </a:t>
            </a:r>
            <a:r>
              <a:rPr lang="cs-CZ" altLang="cs-CZ" sz="3500" dirty="0"/>
              <a:t>Mgr. Jana Hávová</a:t>
            </a:r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Škola</a:t>
            </a:r>
            <a:r>
              <a:rPr lang="cs-CZ" altLang="cs-CZ" sz="3500" i="1" dirty="0"/>
              <a:t>: </a:t>
            </a:r>
            <a:r>
              <a:rPr lang="cs-CZ" altLang="cs-CZ" sz="3500" dirty="0"/>
              <a:t>Střední uměleckoprůmyslová škola Jihlava-</a:t>
            </a:r>
            <a:r>
              <a:rPr lang="cs-CZ" altLang="cs-CZ" sz="3500" dirty="0" err="1"/>
              <a:t>Helenín</a:t>
            </a:r>
            <a:endParaRPr lang="cs-CZ" altLang="cs-CZ" sz="3500" dirty="0"/>
          </a:p>
          <a:p>
            <a:pPr>
              <a:lnSpc>
                <a:spcPct val="120000"/>
              </a:lnSpc>
            </a:pPr>
            <a:r>
              <a:rPr lang="cs-CZ" altLang="cs-CZ" sz="3500" b="1" i="1" dirty="0" smtClean="0"/>
              <a:t>Název </a:t>
            </a:r>
            <a:r>
              <a:rPr lang="cs-CZ" altLang="cs-CZ" sz="3500" b="1" i="1" dirty="0"/>
              <a:t>práce:</a:t>
            </a:r>
            <a:r>
              <a:rPr lang="cs-CZ" altLang="cs-CZ" sz="3500" b="1" dirty="0"/>
              <a:t> </a:t>
            </a:r>
            <a:r>
              <a:rPr lang="cs-CZ" altLang="cs-CZ" sz="3500" b="1" dirty="0" smtClean="0"/>
              <a:t>Reflexivní a meditativní poezie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Předmět</a:t>
            </a:r>
            <a:r>
              <a:rPr lang="cs-CZ" altLang="cs-CZ" sz="3500" i="1" dirty="0"/>
              <a:t>:</a:t>
            </a:r>
            <a:r>
              <a:rPr lang="cs-CZ" altLang="cs-CZ" sz="3500" dirty="0"/>
              <a:t> český jazyk a literatura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Ročník:</a:t>
            </a:r>
            <a:r>
              <a:rPr lang="cs-CZ" altLang="cs-CZ" sz="3500" b="1" dirty="0"/>
              <a:t> </a:t>
            </a:r>
            <a:r>
              <a:rPr lang="cs-CZ" altLang="cs-CZ" sz="3500" dirty="0"/>
              <a:t>3.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Časová dotace</a:t>
            </a:r>
            <a:r>
              <a:rPr lang="cs-CZ" altLang="cs-CZ" sz="3500" i="1" dirty="0"/>
              <a:t>:</a:t>
            </a:r>
            <a:r>
              <a:rPr lang="cs-CZ" altLang="cs-CZ" sz="3500" dirty="0"/>
              <a:t> 30 minut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Vzdělávací cíl</a:t>
            </a:r>
            <a:r>
              <a:rPr lang="cs-CZ" altLang="cs-CZ" sz="3500" i="1" dirty="0"/>
              <a:t>:</a:t>
            </a:r>
            <a:r>
              <a:rPr lang="cs-CZ" altLang="cs-CZ" sz="3500" dirty="0"/>
              <a:t> Žák se seznámí </a:t>
            </a:r>
            <a:r>
              <a:rPr lang="cs-CZ" altLang="cs-CZ" sz="3500" dirty="0" smtClean="0"/>
              <a:t>s </a:t>
            </a:r>
            <a:r>
              <a:rPr lang="cs-CZ" altLang="cs-CZ" sz="3500" dirty="0"/>
              <a:t>hlavními představiteli </a:t>
            </a:r>
            <a:r>
              <a:rPr lang="cs-CZ" altLang="cs-CZ" sz="3500" dirty="0" smtClean="0"/>
              <a:t>reflexivní a meditativní poezie</a:t>
            </a:r>
            <a:r>
              <a:rPr lang="cs-CZ" altLang="cs-CZ" sz="3500" dirty="0"/>
              <a:t> </a:t>
            </a:r>
            <a:r>
              <a:rPr lang="cs-CZ" altLang="cs-CZ" sz="3500" dirty="0" smtClean="0"/>
              <a:t>(česká meziválečná literatura).</a:t>
            </a:r>
            <a:endParaRPr lang="cs-CZ" altLang="cs-CZ" sz="3500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Pomůcky</a:t>
            </a:r>
            <a:r>
              <a:rPr lang="cs-CZ" altLang="cs-CZ" sz="3500" i="1" dirty="0"/>
              <a:t>:</a:t>
            </a:r>
            <a:r>
              <a:rPr lang="cs-CZ" altLang="cs-CZ" sz="3500" dirty="0"/>
              <a:t> ICT technika, projektor</a:t>
            </a:r>
            <a:endParaRPr lang="cs-CZ" altLang="cs-CZ" sz="3500" b="1" i="1" dirty="0"/>
          </a:p>
          <a:p>
            <a:pPr>
              <a:lnSpc>
                <a:spcPct val="120000"/>
              </a:lnSpc>
            </a:pPr>
            <a:r>
              <a:rPr lang="cs-CZ" altLang="cs-CZ" sz="3500" b="1" i="1" dirty="0"/>
              <a:t>Inovace: </a:t>
            </a:r>
            <a:r>
              <a:rPr lang="cs-CZ" altLang="cs-CZ" sz="3500" dirty="0"/>
              <a:t>Zapojení audiovizuální techniky do výuky. </a:t>
            </a:r>
            <a:endParaRPr lang="cs-CZ" sz="35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1120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meziválečná poezie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Reflexivní a meditativní poezie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55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Reflexivní a meditativní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u="sng" dirty="0" smtClean="0"/>
              <a:t>filozofická</a:t>
            </a:r>
            <a:r>
              <a:rPr lang="cs-CZ" dirty="0" smtClean="0"/>
              <a:t> poezie, plná </a:t>
            </a:r>
            <a:r>
              <a:rPr lang="cs-CZ" u="sng" dirty="0" smtClean="0"/>
              <a:t>úvah</a:t>
            </a:r>
            <a:r>
              <a:rPr lang="cs-CZ" dirty="0" smtClean="0"/>
              <a:t> a zamyšlení, s </a:t>
            </a:r>
            <a:r>
              <a:rPr lang="cs-CZ" u="sng" dirty="0" smtClean="0"/>
              <a:t>hlubším smy</a:t>
            </a:r>
            <a:r>
              <a:rPr lang="cs-CZ" dirty="0" smtClean="0"/>
              <a:t>slem</a:t>
            </a:r>
          </a:p>
          <a:p>
            <a:r>
              <a:rPr lang="cs-CZ" dirty="0" smtClean="0"/>
              <a:t>autoři se nepřipojovali k žádným skupinám</a:t>
            </a:r>
          </a:p>
          <a:p>
            <a:r>
              <a:rPr lang="cs-CZ" b="1" dirty="0" smtClean="0"/>
              <a:t>existenciální</a:t>
            </a:r>
            <a:r>
              <a:rPr lang="cs-CZ" dirty="0" smtClean="0"/>
              <a:t> motivy</a:t>
            </a:r>
          </a:p>
          <a:p>
            <a:pPr lvl="1"/>
            <a:r>
              <a:rPr lang="cs-CZ" dirty="0" smtClean="0"/>
              <a:t>samota, smrt, smysl života</a:t>
            </a:r>
          </a:p>
          <a:p>
            <a:pPr lvl="1"/>
            <a:r>
              <a:rPr lang="cs-CZ" dirty="0" smtClean="0"/>
              <a:t>František Halas, Jiří Orten</a:t>
            </a:r>
          </a:p>
          <a:p>
            <a:r>
              <a:rPr lang="cs-CZ" dirty="0"/>
              <a:t>řadíme sem i </a:t>
            </a:r>
            <a:r>
              <a:rPr lang="cs-CZ" b="1" dirty="0"/>
              <a:t>katolické autory</a:t>
            </a:r>
          </a:p>
          <a:p>
            <a:pPr lvl="1"/>
            <a:r>
              <a:rPr lang="cs-CZ" dirty="0"/>
              <a:t>spiritualita, duchovní motivy, morální zásady, víra</a:t>
            </a:r>
          </a:p>
          <a:p>
            <a:pPr lvl="1"/>
            <a:r>
              <a:rPr lang="cs-CZ" dirty="0"/>
              <a:t>Jan Zahradníček, Bohuslav </a:t>
            </a:r>
            <a:r>
              <a:rPr lang="cs-CZ" dirty="0" err="1"/>
              <a:t>Reynek</a:t>
            </a:r>
            <a:r>
              <a:rPr lang="cs-CZ" dirty="0"/>
              <a:t>, Jakub </a:t>
            </a:r>
            <a:r>
              <a:rPr lang="cs-CZ" dirty="0" smtClean="0"/>
              <a:t>Deml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310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František Halas (1901–1949)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46236"/>
            <a:ext cx="8712968" cy="5211763"/>
          </a:xfrm>
        </p:spPr>
        <p:txBody>
          <a:bodyPr/>
          <a:lstStyle/>
          <a:p>
            <a:r>
              <a:rPr lang="cs-CZ" dirty="0" smtClean="0"/>
              <a:t>na začátku vliv </a:t>
            </a:r>
            <a:r>
              <a:rPr lang="cs-CZ" u="sng" dirty="0" smtClean="0"/>
              <a:t>poetismu</a:t>
            </a:r>
            <a:r>
              <a:rPr lang="cs-CZ" dirty="0" smtClean="0"/>
              <a:t> -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Sépie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Kohout plaší smrt</a:t>
            </a:r>
          </a:p>
          <a:p>
            <a:pPr lvl="1"/>
            <a:r>
              <a:rPr lang="cs-CZ" dirty="0"/>
              <a:t>počátek </a:t>
            </a:r>
            <a:r>
              <a:rPr lang="cs-CZ" u="sng" dirty="0"/>
              <a:t>existenciální</a:t>
            </a:r>
            <a:r>
              <a:rPr lang="cs-CZ" dirty="0"/>
              <a:t> poezie – smysl života, </a:t>
            </a:r>
            <a:r>
              <a:rPr lang="cs-CZ" dirty="0" smtClean="0"/>
              <a:t>smrt, deprese</a:t>
            </a:r>
            <a:endParaRPr lang="cs-CZ" dirty="0"/>
          </a:p>
          <a:p>
            <a:pPr lvl="1"/>
            <a:r>
              <a:rPr lang="cs-CZ" dirty="0" smtClean="0"/>
              <a:t>složitá stavba, neologismy, metafory, nelibozvučnost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Tvář</a:t>
            </a:r>
            <a:r>
              <a:rPr lang="cs-CZ" dirty="0" smtClean="0"/>
              <a:t> – méně zklamání, skepse</a:t>
            </a:r>
          </a:p>
          <a:p>
            <a:pPr lvl="1"/>
            <a:r>
              <a:rPr lang="cs-CZ" dirty="0" smtClean="0"/>
              <a:t>melodičtější verše; milostné básně, smutek, smrt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Naše paní Božena Němcová </a:t>
            </a:r>
            <a:r>
              <a:rPr lang="cs-CZ" dirty="0" smtClean="0"/>
              <a:t>– za války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Já se tam vrátím </a:t>
            </a:r>
            <a:r>
              <a:rPr lang="cs-CZ" dirty="0" smtClean="0"/>
              <a:t>– básnická próza</a:t>
            </a:r>
          </a:p>
          <a:p>
            <a:pPr lvl="1"/>
            <a:r>
              <a:rPr lang="cs-CZ" dirty="0" smtClean="0"/>
              <a:t>citové vzpomínky na kraj kolem Kunštátu na Vysočině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502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Jiří Orten (1919–1941)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5111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básník židovského původu (</a:t>
            </a:r>
            <a:r>
              <a:rPr lang="cs-CZ" dirty="0" err="1" smtClean="0"/>
              <a:t>Ohrenstein</a:t>
            </a:r>
            <a:r>
              <a:rPr lang="cs-CZ" dirty="0" smtClean="0"/>
              <a:t>)</a:t>
            </a:r>
          </a:p>
          <a:p>
            <a:r>
              <a:rPr lang="cs-CZ" dirty="0"/>
              <a:t>sražen německou sanitkou - smrt</a:t>
            </a:r>
          </a:p>
          <a:p>
            <a:r>
              <a:rPr lang="cs-CZ" dirty="0" smtClean="0"/>
              <a:t>existencialismus</a:t>
            </a:r>
          </a:p>
          <a:p>
            <a:r>
              <a:rPr lang="cs-CZ" dirty="0" smtClean="0"/>
              <a:t>osamělost, úzkost, smrt; láska, bolest, sen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Čítanka jaro </a:t>
            </a:r>
            <a:r>
              <a:rPr lang="cs-CZ" dirty="0" smtClean="0"/>
              <a:t>– básnická sbírka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Modrá kniha</a:t>
            </a:r>
            <a:r>
              <a:rPr lang="cs-CZ" dirty="0" smtClean="0"/>
              <a:t>;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Žíhaná kniha</a:t>
            </a:r>
            <a:r>
              <a:rPr lang="cs-CZ" dirty="0" smtClean="0"/>
              <a:t>;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Červená kniha</a:t>
            </a:r>
          </a:p>
          <a:p>
            <a:pPr lvl="1"/>
            <a:r>
              <a:rPr lang="cs-CZ" b="1" dirty="0" smtClean="0"/>
              <a:t>deníky</a:t>
            </a:r>
            <a:r>
              <a:rPr lang="cs-CZ" dirty="0" smtClean="0"/>
              <a:t> – poezie, próza, myšlenky, dopisy, záznamy zážitků, citáty z četby, ...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Elegie</a:t>
            </a:r>
            <a:r>
              <a:rPr lang="cs-CZ" dirty="0" smtClean="0"/>
              <a:t> – sbírka devíti básní</a:t>
            </a:r>
          </a:p>
          <a:p>
            <a:pPr lvl="1"/>
            <a:r>
              <a:rPr lang="cs-CZ" dirty="0" smtClean="0"/>
              <a:t>b.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Sedmá</a:t>
            </a:r>
            <a:r>
              <a:rPr lang="cs-CZ" dirty="0" smtClean="0"/>
              <a:t> (Píši vám, Karino, a nevím, zda jste živa)</a:t>
            </a:r>
          </a:p>
        </p:txBody>
      </p:sp>
    </p:spTree>
    <p:extLst>
      <p:ext uri="{BB962C8B-B14F-4D97-AF65-F5344CB8AC3E}">
        <p14:creationId xmlns:p14="http://schemas.microsoft.com/office/powerpoint/2010/main" val="33878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Jakub Deml (1878–1961)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9513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* Tasov </a:t>
            </a:r>
            <a:r>
              <a:rPr lang="cs-CZ" dirty="0"/>
              <a:t>(Velké Meziříčí)</a:t>
            </a:r>
          </a:p>
          <a:p>
            <a:r>
              <a:rPr lang="cs-CZ" dirty="0"/>
              <a:t>katolický básník, kněz (rozpory s církví)</a:t>
            </a:r>
          </a:p>
          <a:p>
            <a:r>
              <a:rPr lang="cs-CZ" dirty="0"/>
              <a:t>poezie, básně v próze, deníky</a:t>
            </a:r>
          </a:p>
          <a:p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Moji přátelé </a:t>
            </a:r>
            <a:r>
              <a:rPr lang="cs-CZ" dirty="0"/>
              <a:t>– básně v próze</a:t>
            </a:r>
          </a:p>
          <a:p>
            <a:pPr lvl="1"/>
            <a:r>
              <a:rPr lang="cs-CZ" dirty="0" smtClean="0"/>
              <a:t>oslovení květin, existenciální otázky, víra </a:t>
            </a:r>
            <a:endParaRPr lang="cs-CZ" dirty="0"/>
          </a:p>
          <a:p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Zapomenuté světlo</a:t>
            </a:r>
          </a:p>
          <a:p>
            <a:pPr lvl="1"/>
            <a:r>
              <a:rPr lang="cs-CZ" dirty="0"/>
              <a:t>soubor esejů, vliv smrti Demlových přátel, nepochopení jeho tvorby, konflikty s církví</a:t>
            </a:r>
          </a:p>
          <a:p>
            <a:pPr lvl="1"/>
            <a:r>
              <a:rPr lang="cs-CZ" u="sng" dirty="0"/>
              <a:t>na motivy díla</a:t>
            </a:r>
            <a:r>
              <a:rPr lang="cs-CZ" dirty="0"/>
              <a:t> film s Bolkem Polívkou</a:t>
            </a:r>
          </a:p>
          <a:p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Hrad smrti</a:t>
            </a:r>
            <a:r>
              <a:rPr lang="cs-CZ" dirty="0"/>
              <a:t> – složitá próza</a:t>
            </a:r>
          </a:p>
          <a:p>
            <a:pPr lvl="1"/>
            <a:r>
              <a:rPr lang="cs-CZ" dirty="0"/>
              <a:t>sny, vzpomínky, motivy zániku, </a:t>
            </a:r>
            <a:r>
              <a:rPr lang="cs-CZ" dirty="0" smtClean="0"/>
              <a:t>nicoty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535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Jan Zahradníček (1905–1960)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* Mastník (u Třebíče)</a:t>
            </a:r>
          </a:p>
          <a:p>
            <a:r>
              <a:rPr lang="cs-CZ" dirty="0"/>
              <a:t>katolický </a:t>
            </a:r>
            <a:r>
              <a:rPr lang="cs-CZ" dirty="0" smtClean="0"/>
              <a:t>autor</a:t>
            </a:r>
          </a:p>
          <a:p>
            <a:r>
              <a:rPr lang="cs-CZ" dirty="0" smtClean="0"/>
              <a:t>po r. 1948 vězněn (16 let)</a:t>
            </a:r>
            <a:endParaRPr lang="cs-CZ" dirty="0"/>
          </a:p>
          <a:p>
            <a:r>
              <a:rPr lang="cs-CZ" dirty="0" smtClean="0"/>
              <a:t>nejvyšší hodnotou je </a:t>
            </a:r>
            <a:r>
              <a:rPr lang="cs-CZ" b="1" dirty="0" smtClean="0"/>
              <a:t>Bůh</a:t>
            </a:r>
            <a:r>
              <a:rPr lang="cs-CZ" dirty="0" smtClean="0"/>
              <a:t>, v něm je jistota, útěcha</a:t>
            </a:r>
          </a:p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Korouhve</a:t>
            </a:r>
            <a:r>
              <a:rPr lang="cs-CZ" dirty="0" smtClean="0"/>
              <a:t> – forma modlitby k českým světcům (Vojtěch, Cyril a Metoděj)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Znamení moci </a:t>
            </a:r>
            <a:r>
              <a:rPr lang="cs-CZ" dirty="0" smtClean="0"/>
              <a:t>(1940) – sbírka</a:t>
            </a:r>
          </a:p>
          <a:p>
            <a:pPr lvl="1"/>
            <a:r>
              <a:rPr lang="cs-CZ" dirty="0" smtClean="0"/>
              <a:t>obava ze světa bez Boha, útok na ty, kteří mají 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20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Bohuslav </a:t>
            </a:r>
            <a:r>
              <a:rPr lang="cs-CZ" dirty="0" err="1"/>
              <a:t>R</a:t>
            </a:r>
            <a:r>
              <a:rPr lang="cs-CZ" dirty="0" err="1" smtClean="0"/>
              <a:t>eynek</a:t>
            </a:r>
            <a:r>
              <a:rPr lang="cs-CZ" dirty="0" smtClean="0"/>
              <a:t> (1892–1971)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3"/>
            <a:ext cx="8229600" cy="4327693"/>
          </a:xfrm>
        </p:spPr>
        <p:txBody>
          <a:bodyPr/>
          <a:lstStyle/>
          <a:p>
            <a:r>
              <a:rPr lang="cs-CZ" dirty="0" err="1" smtClean="0"/>
              <a:t>Petrkov</a:t>
            </a:r>
            <a:r>
              <a:rPr lang="cs-CZ" dirty="0" smtClean="0"/>
              <a:t> (u </a:t>
            </a:r>
            <a:r>
              <a:rPr lang="cs-CZ" dirty="0" err="1" smtClean="0"/>
              <a:t>Havl</a:t>
            </a:r>
            <a:r>
              <a:rPr lang="cs-CZ" dirty="0" smtClean="0"/>
              <a:t>. Brodu)</a:t>
            </a:r>
          </a:p>
          <a:p>
            <a:r>
              <a:rPr lang="cs-CZ" dirty="0" smtClean="0"/>
              <a:t>spolupráce s </a:t>
            </a:r>
            <a:r>
              <a:rPr lang="cs-CZ" u="sng" dirty="0" smtClean="0"/>
              <a:t>vydavatelstvím Josefa Floriana ve Staré Říši</a:t>
            </a:r>
          </a:p>
          <a:p>
            <a:r>
              <a:rPr lang="cs-CZ" b="1" dirty="0" smtClean="0"/>
              <a:t>básník</a:t>
            </a:r>
            <a:r>
              <a:rPr lang="cs-CZ" dirty="0" smtClean="0"/>
              <a:t>, překladatel, </a:t>
            </a:r>
            <a:r>
              <a:rPr lang="cs-CZ" b="1" dirty="0" smtClean="0"/>
              <a:t>grafik</a:t>
            </a:r>
          </a:p>
          <a:p>
            <a:r>
              <a:rPr lang="cs-CZ" dirty="0" smtClean="0"/>
              <a:t>duchovní poezie, přírodní motivy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Rybí šupiny</a:t>
            </a:r>
          </a:p>
          <a:p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Setba samot</a:t>
            </a:r>
            <a:endParaRPr lang="cs-CZ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71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/>
          </a:bodyPr>
          <a:lstStyle/>
          <a:p>
            <a:endParaRPr lang="cs-CZ" altLang="cs-CZ" sz="2400" dirty="0" smtClean="0"/>
          </a:p>
          <a:p>
            <a:r>
              <a:rPr lang="cs-CZ" altLang="cs-CZ" sz="2400" dirty="0" smtClean="0"/>
              <a:t>Andree</a:t>
            </a:r>
            <a:r>
              <a:rPr lang="cs-CZ" altLang="cs-CZ" sz="2400" dirty="0"/>
              <a:t>, Lukáš a kol. </a:t>
            </a:r>
            <a:r>
              <a:rPr lang="cs-CZ" altLang="cs-CZ" sz="2400" i="1" dirty="0"/>
              <a:t>Literatura pro 3. ročník středních škol. Učebnice. Zkrácená verze.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2012.</a:t>
            </a:r>
          </a:p>
          <a:p>
            <a:r>
              <a:rPr lang="cs-CZ" altLang="cs-CZ" sz="2400" dirty="0"/>
              <a:t>Hánová, Eva a kol. </a:t>
            </a:r>
            <a:r>
              <a:rPr lang="cs-CZ" altLang="cs-CZ" sz="2400" i="1" dirty="0"/>
              <a:t>Odmaturuj z literatury.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2002.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6999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415</TotalTime>
  <Words>458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Česká meziválečná poezie</vt:lpstr>
      <vt:lpstr>Reflexivní a meditativní poezie</vt:lpstr>
      <vt:lpstr>František Halas (1901–1949)</vt:lpstr>
      <vt:lpstr>Jiří Orten (1919–1941)</vt:lpstr>
      <vt:lpstr>Jakub Deml (1878–1961)</vt:lpstr>
      <vt:lpstr>Jan Zahradníček (1905–1960)</vt:lpstr>
      <vt:lpstr>Bohuslav Reynek (1892–1971)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meziválečná poezie</dc:title>
  <dc:creator>Jana</dc:creator>
  <cp:lastModifiedBy>Jana</cp:lastModifiedBy>
  <cp:revision>67</cp:revision>
  <dcterms:created xsi:type="dcterms:W3CDTF">2014-01-08T10:24:07Z</dcterms:created>
  <dcterms:modified xsi:type="dcterms:W3CDTF">2014-10-30T17:39:14Z</dcterms:modified>
</cp:coreProperties>
</file>