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0" r:id="rId5"/>
    <p:sldId id="263" r:id="rId6"/>
    <p:sldId id="264" r:id="rId7"/>
    <p:sldId id="270" r:id="rId8"/>
    <p:sldId id="265" r:id="rId9"/>
    <p:sldId id="271" r:id="rId10"/>
    <p:sldId id="268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73A5844-4BAB-4971-B149-7CB04627EDF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CD05ABD-631A-43E3-A72F-3E4F68C6C0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19" y="1908769"/>
            <a:ext cx="8568953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1600" b="1" i="1" dirty="0"/>
              <a:t>Datum</a:t>
            </a:r>
            <a:r>
              <a:rPr lang="cs-CZ" altLang="cs-CZ" sz="1600" dirty="0"/>
              <a:t>: </a:t>
            </a:r>
            <a:r>
              <a:rPr lang="cs-CZ" altLang="cs-CZ" sz="1600" dirty="0" smtClean="0"/>
              <a:t>3. 3. </a:t>
            </a:r>
            <a:r>
              <a:rPr lang="cs-CZ" altLang="cs-CZ" sz="1600" dirty="0"/>
              <a:t>2014</a:t>
            </a:r>
          </a:p>
          <a:p>
            <a:r>
              <a:rPr lang="cs-CZ" altLang="cs-CZ" sz="1600" b="1" i="1" dirty="0"/>
              <a:t>Projekt:</a:t>
            </a:r>
            <a:r>
              <a:rPr lang="cs-CZ" altLang="cs-CZ" sz="1600" b="1" dirty="0"/>
              <a:t> </a:t>
            </a:r>
            <a:r>
              <a:rPr lang="cs-CZ" altLang="cs-CZ" sz="1600" dirty="0"/>
              <a:t>Kvalitní výuka</a:t>
            </a:r>
            <a:endParaRPr lang="cs-CZ" altLang="cs-CZ" sz="1600" b="1" i="1" dirty="0"/>
          </a:p>
          <a:p>
            <a:r>
              <a:rPr lang="cs-CZ" altLang="cs-CZ" sz="1600" b="1" i="1" dirty="0"/>
              <a:t>Registrační číslo:</a:t>
            </a:r>
            <a:r>
              <a:rPr lang="cs-CZ" altLang="cs-CZ" sz="1600" b="1" dirty="0"/>
              <a:t> </a:t>
            </a:r>
            <a:r>
              <a:rPr lang="cs-CZ" altLang="cs-CZ" sz="1600" dirty="0"/>
              <a:t>CZ.1.07/1.5.00/34.0731</a:t>
            </a:r>
            <a:endParaRPr lang="cs-CZ" altLang="cs-CZ" sz="1600" b="1" i="1" dirty="0"/>
          </a:p>
          <a:p>
            <a:r>
              <a:rPr lang="cs-CZ" altLang="cs-CZ" sz="1600" b="1" i="1" dirty="0"/>
              <a:t>Číslo DUM:</a:t>
            </a:r>
            <a:r>
              <a:rPr lang="cs-CZ" altLang="cs-CZ" sz="1600" b="1" dirty="0"/>
              <a:t> </a:t>
            </a:r>
            <a:r>
              <a:rPr lang="cs-CZ" altLang="cs-CZ" sz="1600" dirty="0" smtClean="0"/>
              <a:t>VY_32_INOVACE_299</a:t>
            </a:r>
            <a:endParaRPr lang="cs-CZ" altLang="cs-CZ" sz="1600" dirty="0"/>
          </a:p>
          <a:p>
            <a:pPr>
              <a:spcBef>
                <a:spcPts val="0"/>
              </a:spcBef>
            </a:pPr>
            <a:r>
              <a:rPr lang="cs-CZ" altLang="cs-CZ" sz="1600" b="1" i="1" dirty="0"/>
              <a:t>Licence</a:t>
            </a:r>
            <a:r>
              <a:rPr lang="cs-CZ" altLang="cs-CZ" sz="1600" dirty="0"/>
              <a:t>: CC BY-NC-SA 3.0</a:t>
            </a:r>
          </a:p>
          <a:p>
            <a:pPr>
              <a:spcBef>
                <a:spcPts val="0"/>
              </a:spcBef>
              <a:buNone/>
            </a:pPr>
            <a:r>
              <a:rPr lang="cs-CZ" altLang="cs-CZ" sz="1600" b="1" dirty="0"/>
              <a:t>	</a:t>
            </a:r>
            <a:endParaRPr lang="cs-CZ" altLang="cs-CZ" sz="1600" b="1" i="1" dirty="0"/>
          </a:p>
          <a:p>
            <a:pPr>
              <a:spcBef>
                <a:spcPts val="0"/>
              </a:spcBef>
            </a:pPr>
            <a:r>
              <a:rPr lang="cs-CZ" altLang="cs-CZ" sz="1600" b="1" i="1" dirty="0"/>
              <a:t>Jméno autora:</a:t>
            </a:r>
            <a:r>
              <a:rPr lang="cs-CZ" altLang="cs-CZ" sz="1600" b="1" dirty="0"/>
              <a:t> </a:t>
            </a:r>
            <a:r>
              <a:rPr lang="cs-CZ" altLang="cs-CZ" sz="1600" dirty="0"/>
              <a:t>Mgr. Jana Hávová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/>
              <a:t>Škola</a:t>
            </a:r>
            <a:r>
              <a:rPr lang="cs-CZ" altLang="cs-CZ" sz="1600" i="1" dirty="0"/>
              <a:t>: </a:t>
            </a:r>
            <a:r>
              <a:rPr lang="cs-CZ" altLang="cs-CZ" sz="1600" dirty="0"/>
              <a:t>Střední uměleckoprůmyslová škola Jihlava-</a:t>
            </a:r>
            <a:r>
              <a:rPr lang="cs-CZ" altLang="cs-CZ" sz="1600" dirty="0" err="1"/>
              <a:t>Helenín</a:t>
            </a:r>
            <a:endParaRPr lang="cs-CZ" altLang="cs-CZ" sz="1600" dirty="0"/>
          </a:p>
          <a:p>
            <a:r>
              <a:rPr lang="cs-CZ" altLang="cs-CZ" sz="1600" b="1" i="1" dirty="0" smtClean="0"/>
              <a:t>Název </a:t>
            </a:r>
            <a:r>
              <a:rPr lang="cs-CZ" altLang="cs-CZ" sz="1600" b="1" i="1" dirty="0"/>
              <a:t>práce:</a:t>
            </a:r>
            <a:r>
              <a:rPr lang="cs-CZ" altLang="cs-CZ" sz="1600" b="1" dirty="0"/>
              <a:t> </a:t>
            </a:r>
            <a:r>
              <a:rPr lang="cs-CZ" altLang="cs-CZ" sz="1600" b="1" dirty="0" smtClean="0"/>
              <a:t>Životopis</a:t>
            </a:r>
            <a:endParaRPr lang="cs-CZ" altLang="cs-CZ" sz="1600" b="1" i="1" dirty="0"/>
          </a:p>
          <a:p>
            <a:r>
              <a:rPr lang="cs-CZ" altLang="cs-CZ" sz="1600" b="1" i="1" dirty="0"/>
              <a:t>Předmět</a:t>
            </a:r>
            <a:r>
              <a:rPr lang="cs-CZ" altLang="cs-CZ" sz="1600" i="1" dirty="0"/>
              <a:t>:</a:t>
            </a:r>
            <a:r>
              <a:rPr lang="cs-CZ" altLang="cs-CZ" sz="1600" dirty="0"/>
              <a:t> český jazyk a literatura</a:t>
            </a:r>
            <a:endParaRPr lang="cs-CZ" altLang="cs-CZ" sz="1600" b="1" i="1" dirty="0"/>
          </a:p>
          <a:p>
            <a:r>
              <a:rPr lang="cs-CZ" altLang="cs-CZ" sz="1600" b="1" i="1" dirty="0"/>
              <a:t>Ročník:</a:t>
            </a:r>
            <a:r>
              <a:rPr lang="cs-CZ" altLang="cs-CZ" sz="1600" b="1" dirty="0"/>
              <a:t> </a:t>
            </a:r>
            <a:r>
              <a:rPr lang="cs-CZ" altLang="cs-CZ" sz="1600" dirty="0"/>
              <a:t>3.</a:t>
            </a:r>
            <a:endParaRPr lang="cs-CZ" altLang="cs-CZ" sz="1600" b="1" i="1" dirty="0"/>
          </a:p>
          <a:p>
            <a:r>
              <a:rPr lang="cs-CZ" altLang="cs-CZ" sz="1600" b="1" i="1" dirty="0"/>
              <a:t>Časová dotace</a:t>
            </a:r>
            <a:r>
              <a:rPr lang="cs-CZ" altLang="cs-CZ" sz="1600" i="1" dirty="0"/>
              <a:t>:</a:t>
            </a:r>
            <a:r>
              <a:rPr lang="cs-CZ" altLang="cs-CZ" sz="1600" dirty="0"/>
              <a:t> </a:t>
            </a:r>
            <a:r>
              <a:rPr lang="cs-CZ" altLang="cs-CZ" sz="1600" dirty="0" smtClean="0"/>
              <a:t>20 </a:t>
            </a:r>
            <a:r>
              <a:rPr lang="cs-CZ" altLang="cs-CZ" sz="1600" dirty="0"/>
              <a:t>minut</a:t>
            </a:r>
            <a:endParaRPr lang="cs-CZ" altLang="cs-CZ" sz="1600" b="1" i="1" dirty="0"/>
          </a:p>
          <a:p>
            <a:r>
              <a:rPr lang="cs-CZ" altLang="cs-CZ" sz="1600" b="1" i="1" dirty="0"/>
              <a:t>Vzdělávací cíl</a:t>
            </a:r>
            <a:r>
              <a:rPr lang="cs-CZ" altLang="cs-CZ" sz="1600" i="1" dirty="0"/>
              <a:t>:</a:t>
            </a:r>
            <a:r>
              <a:rPr lang="cs-CZ" altLang="cs-CZ" sz="1600" dirty="0"/>
              <a:t> Žák se seznámí </a:t>
            </a:r>
            <a:r>
              <a:rPr lang="cs-CZ" altLang="cs-CZ" sz="1600" dirty="0" smtClean="0"/>
              <a:t>se slohovým útvarem životopis, jeho stavbou a zásadami jeho tvoření. Na základě teoretických znalostí napíše vlastní strukturovaný životopis.</a:t>
            </a:r>
            <a:endParaRPr lang="cs-CZ" altLang="cs-CZ" sz="1600" dirty="0"/>
          </a:p>
          <a:p>
            <a:r>
              <a:rPr lang="cs-CZ" altLang="cs-CZ" sz="1600" b="1" i="1" dirty="0"/>
              <a:t>Pomůcky</a:t>
            </a:r>
            <a:r>
              <a:rPr lang="cs-CZ" altLang="cs-CZ" sz="1600" i="1" dirty="0"/>
              <a:t>:</a:t>
            </a:r>
            <a:r>
              <a:rPr lang="cs-CZ" altLang="cs-CZ" sz="1600" dirty="0"/>
              <a:t> ICT technika, projektor</a:t>
            </a:r>
            <a:endParaRPr lang="cs-CZ" altLang="cs-CZ" sz="1600" b="1" i="1" dirty="0"/>
          </a:p>
          <a:p>
            <a:r>
              <a:rPr lang="cs-CZ" altLang="cs-CZ" sz="1600" b="1" i="1" dirty="0"/>
              <a:t>Inovace: </a:t>
            </a:r>
            <a:r>
              <a:rPr lang="cs-CZ" altLang="cs-CZ" sz="1600" dirty="0"/>
              <a:t>Zapojení audiovizuální techniky do výuky</a:t>
            </a:r>
            <a:r>
              <a:rPr lang="cs-CZ" altLang="cs-CZ" sz="1600" dirty="0" smtClean="0"/>
              <a:t>. Téma je součástí mezipředmětových vztahů (Občanská výchova), patří do průřezového tématu Člověk a svět práce.</a:t>
            </a:r>
            <a:endParaRPr lang="cs-CZ" sz="16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470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Životopis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61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Administrativní funkční styl (opakování)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cs-CZ" sz="2800" dirty="0"/>
              <a:t>= styl </a:t>
            </a:r>
            <a:r>
              <a:rPr lang="cs-CZ" sz="2800" dirty="0" smtClean="0"/>
              <a:t>jednací, styl úředních písemností</a:t>
            </a:r>
            <a:endParaRPr lang="cs-CZ" sz="2800" dirty="0"/>
          </a:p>
          <a:p>
            <a:pPr>
              <a:defRPr/>
            </a:pPr>
            <a:r>
              <a:rPr lang="cs-CZ" sz="2800" u="sng" dirty="0"/>
              <a:t>cíl</a:t>
            </a:r>
            <a:r>
              <a:rPr lang="cs-CZ" sz="2800" dirty="0"/>
              <a:t>: </a:t>
            </a:r>
            <a:endParaRPr lang="cs-CZ" sz="2800" dirty="0" smtClean="0"/>
          </a:p>
          <a:p>
            <a:pPr lvl="1"/>
            <a:r>
              <a:rPr lang="cs-CZ" altLang="cs-CZ" sz="2400" dirty="0" smtClean="0"/>
              <a:t>předat </a:t>
            </a:r>
            <a:r>
              <a:rPr lang="cs-CZ" altLang="cs-CZ" sz="2400" dirty="0"/>
              <a:t>fakta mezi občanem a úřadem, mezi úřady navzájem</a:t>
            </a:r>
          </a:p>
          <a:p>
            <a:pPr lvl="1"/>
            <a:r>
              <a:rPr lang="cs-CZ" altLang="cs-CZ" sz="2400" dirty="0"/>
              <a:t>ovlivňuje a řídí činnost </a:t>
            </a:r>
            <a:r>
              <a:rPr lang="cs-CZ" altLang="cs-CZ" sz="2400" dirty="0" smtClean="0"/>
              <a:t>adresáta</a:t>
            </a:r>
            <a:endParaRPr lang="cs-CZ" sz="2800" dirty="0" smtClean="0"/>
          </a:p>
          <a:p>
            <a:r>
              <a:rPr lang="cs-CZ" sz="2800" dirty="0"/>
              <a:t>výstižné, srozumitelné, stručné</a:t>
            </a:r>
          </a:p>
          <a:p>
            <a:r>
              <a:rPr lang="cs-CZ" sz="2800" b="1" dirty="0"/>
              <a:t>přehledné</a:t>
            </a:r>
          </a:p>
          <a:p>
            <a:pPr lvl="1"/>
            <a:r>
              <a:rPr lang="cs-CZ" sz="2400" dirty="0"/>
              <a:t>ustálená podoba</a:t>
            </a:r>
          </a:p>
          <a:p>
            <a:pPr lvl="1"/>
            <a:r>
              <a:rPr lang="cs-CZ" sz="2400" dirty="0"/>
              <a:t>formuláře</a:t>
            </a:r>
          </a:p>
          <a:p>
            <a:r>
              <a:rPr lang="cs-CZ" sz="2800" b="1" dirty="0"/>
              <a:t>formální</a:t>
            </a:r>
            <a:r>
              <a:rPr lang="cs-CZ" sz="2800" dirty="0"/>
              <a:t>, oficiální ráz</a:t>
            </a:r>
          </a:p>
          <a:p>
            <a:r>
              <a:rPr lang="cs-CZ" sz="2800" b="1" dirty="0"/>
              <a:t>odosobněná</a:t>
            </a:r>
            <a:r>
              <a:rPr lang="cs-CZ" sz="2800" dirty="0"/>
              <a:t> </a:t>
            </a:r>
            <a:r>
              <a:rPr lang="cs-CZ" sz="2800" dirty="0" smtClean="0"/>
              <a:t>komunikace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8809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 (opakování)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spisovný</a:t>
            </a:r>
            <a:r>
              <a:rPr lang="cs-CZ" sz="2800" dirty="0"/>
              <a:t> jazyk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neutrální</a:t>
            </a:r>
            <a:r>
              <a:rPr lang="cs-CZ" sz="2800" dirty="0"/>
              <a:t> slovní zásoba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ustálené formulace </a:t>
            </a:r>
            <a:r>
              <a:rPr lang="cs-CZ" sz="2800" dirty="0"/>
              <a:t>(oslovení, fráze, termíny</a:t>
            </a:r>
            <a:r>
              <a:rPr lang="cs-CZ" sz="2800" dirty="0" smtClean="0"/>
              <a:t>)</a:t>
            </a:r>
          </a:p>
          <a:p>
            <a:pPr lvl="1"/>
            <a:r>
              <a:rPr lang="cs-CZ" i="1" dirty="0" smtClean="0"/>
              <a:t>obracím se na Vás s žádostí</a:t>
            </a:r>
            <a:endParaRPr lang="cs-CZ" i="1" dirty="0"/>
          </a:p>
          <a:p>
            <a:r>
              <a:rPr lang="cs-CZ" sz="2800" dirty="0"/>
              <a:t>zkratky a značky</a:t>
            </a:r>
          </a:p>
          <a:p>
            <a:r>
              <a:rPr lang="cs-CZ" sz="2800" dirty="0"/>
              <a:t>zhuštěná větná stavba</a:t>
            </a:r>
          </a:p>
          <a:p>
            <a:pPr lvl="1"/>
            <a:r>
              <a:rPr lang="cs-CZ" sz="2400" dirty="0"/>
              <a:t>jmenné konstrukce, </a:t>
            </a:r>
            <a:r>
              <a:rPr lang="cs-CZ" sz="2400" dirty="0" smtClean="0"/>
              <a:t>slovesně-jmenné vazby, trpný rod</a:t>
            </a:r>
          </a:p>
          <a:p>
            <a:pPr lvl="1"/>
            <a:r>
              <a:rPr lang="cs-CZ" sz="2400" i="1" dirty="0" smtClean="0"/>
              <a:t>v rozsahu stanoveném předpisy; nabývat platnost, podat odvolání; žádosti bylo vyhověno</a:t>
            </a:r>
          </a:p>
          <a:p>
            <a:pPr lvl="1"/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613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CV</a:t>
            </a:r>
            <a:r>
              <a:rPr lang="cs-CZ" sz="2800" dirty="0" smtClean="0"/>
              <a:t> </a:t>
            </a:r>
            <a:r>
              <a:rPr lang="cs-CZ" sz="2800" dirty="0" smtClean="0">
                <a:cs typeface="Times New Roman"/>
              </a:rPr>
              <a:t>[</a:t>
            </a:r>
            <a:r>
              <a:rPr lang="cs-CZ" sz="2800" dirty="0" err="1" smtClean="0">
                <a:cs typeface="Times New Roman"/>
              </a:rPr>
              <a:t>sí</a:t>
            </a:r>
            <a:r>
              <a:rPr lang="cs-CZ" sz="2800" dirty="0" smtClean="0">
                <a:cs typeface="Times New Roman"/>
              </a:rPr>
              <a:t> ví] </a:t>
            </a:r>
            <a:r>
              <a:rPr lang="cs-CZ" sz="2800" dirty="0" smtClean="0"/>
              <a:t>= curriculum vitae</a:t>
            </a:r>
          </a:p>
          <a:p>
            <a:r>
              <a:rPr lang="cs-CZ" sz="2800" dirty="0" smtClean="0"/>
              <a:t>typy:</a:t>
            </a:r>
          </a:p>
          <a:p>
            <a:pPr lvl="1"/>
            <a:r>
              <a:rPr lang="cs-CZ" sz="2400" dirty="0" smtClean="0"/>
              <a:t>tradiční forma – souvislý text (už se téměř nepožaduje)</a:t>
            </a:r>
          </a:p>
          <a:p>
            <a:pPr lvl="1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strukturovaný životopis </a:t>
            </a:r>
            <a:r>
              <a:rPr lang="cs-CZ" sz="2400" dirty="0" smtClean="0"/>
              <a:t>– heslovitý</a:t>
            </a:r>
          </a:p>
          <a:p>
            <a:r>
              <a:rPr lang="cs-CZ" sz="2800" u="sng" dirty="0" smtClean="0"/>
              <a:t>životopis v literatuře </a:t>
            </a:r>
            <a:r>
              <a:rPr lang="cs-CZ" sz="2800" dirty="0" smtClean="0"/>
              <a:t>– biografie, deníky, memoáry, ...</a:t>
            </a:r>
          </a:p>
          <a:p>
            <a:pPr lvl="1"/>
            <a:r>
              <a:rPr lang="cs-CZ" sz="2400" dirty="0" smtClean="0"/>
              <a:t>na pomezí umělecké literatury a literatury faktu</a:t>
            </a:r>
          </a:p>
          <a:p>
            <a:r>
              <a:rPr lang="cs-CZ" u="sng" dirty="0" smtClean="0"/>
              <a:t>účel</a:t>
            </a:r>
            <a:r>
              <a:rPr lang="cs-CZ" dirty="0" smtClean="0"/>
              <a:t>:</a:t>
            </a:r>
          </a:p>
          <a:p>
            <a:pPr lvl="1"/>
            <a:r>
              <a:rPr lang="cs-CZ" sz="2400" dirty="0" smtClean="0"/>
              <a:t>seznamuje se základními údaji o autorovi</a:t>
            </a:r>
          </a:p>
          <a:p>
            <a:pPr lvl="1"/>
            <a:r>
              <a:rPr lang="cs-CZ" sz="2400" dirty="0" smtClean="0"/>
              <a:t>prezentuje autora!</a:t>
            </a:r>
          </a:p>
          <a:p>
            <a:pPr lvl="1"/>
            <a:r>
              <a:rPr lang="cs-CZ" sz="2400" dirty="0" smtClean="0"/>
              <a:t>příloha k žádosti o zaměstnání, stáž, 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92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Strukturovaný 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osobní údaje </a:t>
            </a:r>
          </a:p>
          <a:p>
            <a:pPr lvl="1"/>
            <a:r>
              <a:rPr lang="cs-CZ" sz="2200" dirty="0" smtClean="0"/>
              <a:t>jméno, příjmení, tituly</a:t>
            </a:r>
          </a:p>
          <a:p>
            <a:pPr lvl="1"/>
            <a:r>
              <a:rPr lang="cs-CZ" sz="2200" dirty="0" smtClean="0"/>
              <a:t>adresa, telefon, </a:t>
            </a:r>
            <a:r>
              <a:rPr lang="cs-CZ" sz="2200" u="sng" dirty="0" smtClean="0"/>
              <a:t>seriózní</a:t>
            </a:r>
            <a:r>
              <a:rPr lang="cs-CZ" sz="2200" dirty="0" smtClean="0"/>
              <a:t> e-mail</a:t>
            </a:r>
            <a:endParaRPr lang="cs-CZ" sz="2200" dirty="0"/>
          </a:p>
          <a:p>
            <a:pPr lvl="1"/>
            <a:r>
              <a:rPr lang="cs-CZ" sz="2200" dirty="0" smtClean="0"/>
              <a:t>(datum a místo narození, národnost, rodinný stav)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vzdělání</a:t>
            </a:r>
            <a:endParaRPr lang="cs-CZ" sz="2600" dirty="0"/>
          </a:p>
          <a:p>
            <a:pPr lvl="1"/>
            <a:r>
              <a:rPr lang="cs-CZ" sz="2200" dirty="0" smtClean="0"/>
              <a:t>studium, kurzy, rekvalifikace (vždy včetně období)</a:t>
            </a:r>
          </a:p>
          <a:p>
            <a:pPr lvl="1"/>
            <a:r>
              <a:rPr lang="cs-CZ" sz="2200" dirty="0" smtClean="0"/>
              <a:t>název školy, obor, získaná kvalifikace (titul, maturita, výuční list, ...)</a:t>
            </a:r>
          </a:p>
          <a:p>
            <a:pPr lvl="1"/>
            <a:r>
              <a:rPr lang="cs-CZ" sz="2200" dirty="0" smtClean="0"/>
              <a:t>řadit od nejnovějšího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pracovní zkušenosti</a:t>
            </a:r>
            <a:endParaRPr lang="cs-CZ" sz="2600" dirty="0"/>
          </a:p>
          <a:p>
            <a:pPr lvl="1"/>
            <a:r>
              <a:rPr lang="cs-CZ" sz="2200" dirty="0" smtClean="0"/>
              <a:t>dosavadní zaměstnání (zaměstnavatel, pozice, období)</a:t>
            </a:r>
          </a:p>
          <a:p>
            <a:pPr lvl="1"/>
            <a:r>
              <a:rPr lang="cs-CZ" sz="2200" dirty="0" smtClean="0"/>
              <a:t>řadit od nejnovějšího</a:t>
            </a:r>
          </a:p>
          <a:p>
            <a:pPr marL="514350" indent="-514350">
              <a:buFont typeface="+mj-lt"/>
              <a:buAutoNum type="arabicParenR"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119049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Strukturovaný životopis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8052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 startAt="4"/>
            </a:pPr>
            <a:r>
              <a:rPr lang="cs-CZ" sz="2600" b="1" dirty="0">
                <a:solidFill>
                  <a:schemeClr val="accent1">
                    <a:lumMod val="75000"/>
                  </a:schemeClr>
                </a:solidFill>
              </a:rPr>
              <a:t>znalosti, dovednosti, 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zkušenosti</a:t>
            </a:r>
          </a:p>
          <a:p>
            <a:pPr lvl="1"/>
            <a:r>
              <a:rPr lang="cs-CZ" sz="2200" dirty="0" smtClean="0"/>
              <a:t>ŘP</a:t>
            </a:r>
          </a:p>
          <a:p>
            <a:pPr lvl="1"/>
            <a:r>
              <a:rPr lang="cs-CZ" sz="2200" dirty="0" smtClean="0"/>
              <a:t>jazyky – vždy včetně úrovně podle Evropského referenčního rámce (maturita je na úrovni B1 – r. 2014)</a:t>
            </a:r>
          </a:p>
          <a:p>
            <a:pPr lvl="1"/>
            <a:r>
              <a:rPr lang="cs-CZ" sz="2200" dirty="0" smtClean="0"/>
              <a:t>práce </a:t>
            </a:r>
            <a:r>
              <a:rPr lang="cs-CZ" sz="2200" dirty="0"/>
              <a:t>s </a:t>
            </a:r>
            <a:r>
              <a:rPr lang="cs-CZ" sz="2200" dirty="0" smtClean="0"/>
              <a:t>počítačem (konkrétní programy)</a:t>
            </a:r>
          </a:p>
          <a:p>
            <a:pPr lvl="1"/>
            <a:r>
              <a:rPr lang="cs-CZ" sz="2200" dirty="0" smtClean="0"/>
              <a:t>zahraniční </a:t>
            </a:r>
            <a:r>
              <a:rPr lang="cs-CZ" sz="2200" dirty="0"/>
              <a:t>pobyty, </a:t>
            </a:r>
            <a:r>
              <a:rPr lang="cs-CZ" sz="2200" dirty="0" smtClean="0"/>
              <a:t>...</a:t>
            </a:r>
            <a:endParaRPr lang="cs-CZ" sz="2200" dirty="0"/>
          </a:p>
          <a:p>
            <a:pPr marL="514350" indent="-514350">
              <a:buFont typeface="+mj-lt"/>
              <a:buAutoNum type="arabicParenR" startAt="4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zdravotní stav</a:t>
            </a:r>
          </a:p>
          <a:p>
            <a:pPr lvl="1"/>
            <a:r>
              <a:rPr lang="cs-CZ" sz="2200" dirty="0" smtClean="0"/>
              <a:t>jen </a:t>
            </a:r>
            <a:r>
              <a:rPr lang="cs-CZ" sz="2200" dirty="0"/>
              <a:t>v případě ZTP, </a:t>
            </a:r>
            <a:r>
              <a:rPr lang="cs-CZ" sz="2200" dirty="0" smtClean="0"/>
              <a:t>ZTP/P (může být výhodou)</a:t>
            </a:r>
            <a:endParaRPr lang="cs-CZ" sz="2200" dirty="0"/>
          </a:p>
          <a:p>
            <a:pPr marL="514350" indent="-514350">
              <a:buFont typeface="+mj-lt"/>
              <a:buAutoNum type="arabicParenR" startAt="4"/>
            </a:pPr>
            <a:r>
              <a:rPr lang="cs-CZ" sz="2600" b="1" dirty="0">
                <a:solidFill>
                  <a:schemeClr val="accent1">
                    <a:lumMod val="75000"/>
                  </a:schemeClr>
                </a:solidFill>
              </a:rPr>
              <a:t>zájmy a </a:t>
            </a: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koníčky</a:t>
            </a:r>
          </a:p>
          <a:p>
            <a:pPr lvl="1"/>
            <a:r>
              <a:rPr lang="cs-CZ" sz="2200" dirty="0" smtClean="0"/>
              <a:t>není </a:t>
            </a:r>
            <a:r>
              <a:rPr lang="cs-CZ" sz="2200" dirty="0"/>
              <a:t>nutné, záleží na účelu životopisu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61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Strukturovaný 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845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 startAt="7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datum a místo vyhotoven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í</a:t>
            </a:r>
          </a:p>
          <a:p>
            <a:pPr lvl="1"/>
            <a:r>
              <a:rPr lang="cs-CZ" sz="2200" dirty="0" smtClean="0"/>
              <a:t>např. Jihlava 3. března 2014</a:t>
            </a:r>
          </a:p>
          <a:p>
            <a:pPr lvl="1"/>
            <a:endParaRPr lang="cs-CZ" sz="1000" dirty="0" smtClean="0"/>
          </a:p>
          <a:p>
            <a:pPr marL="514350" indent="-514350">
              <a:buFont typeface="+mj-lt"/>
              <a:buAutoNum type="arabicParenR" startAt="7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vlastnoruční podpis</a:t>
            </a:r>
          </a:p>
          <a:p>
            <a:pPr lvl="1"/>
            <a:r>
              <a:rPr lang="cs-CZ" sz="2200" dirty="0" smtClean="0"/>
              <a:t>nezapomenout!</a:t>
            </a:r>
          </a:p>
          <a:p>
            <a:pPr lvl="1"/>
            <a:endParaRPr lang="cs-CZ" sz="1000" dirty="0" smtClean="0"/>
          </a:p>
          <a:p>
            <a:pPr marL="514350" indent="-514350">
              <a:buFont typeface="+mj-lt"/>
              <a:buAutoNum type="arabicParenR" startAt="7"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seznam příloh</a:t>
            </a:r>
          </a:p>
          <a:p>
            <a:pPr lvl="1"/>
            <a:r>
              <a:rPr lang="cs-CZ" b="1" dirty="0"/>
              <a:t> </a:t>
            </a:r>
            <a:r>
              <a:rPr lang="cs-CZ" sz="2200" dirty="0" smtClean="0"/>
              <a:t>např. kopie diplomu, maturitního vysvědčení, certifikáty, doporučení, ...</a:t>
            </a:r>
          </a:p>
          <a:p>
            <a:pPr lvl="1"/>
            <a:r>
              <a:rPr lang="cs-CZ" sz="2200" dirty="0" smtClean="0"/>
              <a:t>naskenovat, okopírovat – nikdy neposílat originál!!!</a:t>
            </a:r>
          </a:p>
          <a:p>
            <a:pPr marL="0" indent="0">
              <a:buNone/>
            </a:pP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7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Strukturovaný 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92500"/>
          </a:bodyPr>
          <a:lstStyle/>
          <a:p>
            <a:r>
              <a:rPr lang="cs-CZ" sz="2800" dirty="0"/>
              <a:t>informace řadit 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chronologicky</a:t>
            </a:r>
          </a:p>
          <a:p>
            <a:pPr lvl="1"/>
            <a:r>
              <a:rPr lang="cs-CZ" sz="2400" b="1" dirty="0"/>
              <a:t>od nejnovějších údajů</a:t>
            </a:r>
            <a:r>
              <a:rPr lang="cs-CZ" sz="2400" dirty="0"/>
              <a:t>: VŠ – SŠ – ZŠ (není nutné)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pravdivé údaje!!!</a:t>
            </a:r>
          </a:p>
          <a:p>
            <a:r>
              <a:rPr lang="cs-CZ" sz="2800" b="1" dirty="0"/>
              <a:t>přehledný</a:t>
            </a:r>
            <a:r>
              <a:rPr lang="cs-CZ" sz="2800" dirty="0"/>
              <a:t>, jednotný, jednoznačný text</a:t>
            </a:r>
          </a:p>
          <a:p>
            <a:r>
              <a:rPr lang="cs-CZ" sz="2800" dirty="0"/>
              <a:t>heslovité vyjadřování (ne věty)</a:t>
            </a:r>
          </a:p>
          <a:p>
            <a:r>
              <a:rPr lang="cs-CZ" sz="2800" dirty="0"/>
              <a:t>zkratky, značky</a:t>
            </a:r>
          </a:p>
          <a:p>
            <a:r>
              <a:rPr lang="cs-CZ" sz="2800" dirty="0"/>
              <a:t>odstavce neodsazovat, mezi nimi vynechávat </a:t>
            </a:r>
            <a:r>
              <a:rPr lang="cs-CZ" sz="2800" dirty="0" smtClean="0"/>
              <a:t>řádek</a:t>
            </a:r>
          </a:p>
          <a:p>
            <a:r>
              <a:rPr lang="cs-CZ" sz="2800" dirty="0" smtClean="0"/>
              <a:t>pokud přikládáte </a:t>
            </a:r>
            <a:r>
              <a:rPr lang="cs-CZ" sz="2800" b="1" dirty="0" smtClean="0"/>
              <a:t>fotografii</a:t>
            </a:r>
            <a:r>
              <a:rPr lang="cs-CZ" sz="2800" dirty="0" smtClean="0"/>
              <a:t>, pak jedině formální fotografii, která má oficiální ráz (ne fotku z dovolené, ...)</a:t>
            </a:r>
            <a:endParaRPr lang="cs-CZ" sz="2800" dirty="0"/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max. 2 strany!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18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Vypracujte </a:t>
            </a:r>
            <a:r>
              <a:rPr lang="cs-CZ" b="1" dirty="0" smtClean="0">
                <a:solidFill>
                  <a:schemeClr val="tx1"/>
                </a:solidFill>
              </a:rPr>
              <a:t>vlastní strukturovaný životopis</a:t>
            </a:r>
            <a:r>
              <a:rPr lang="cs-CZ" dirty="0" smtClean="0">
                <a:solidFill>
                  <a:schemeClr val="tx1"/>
                </a:solidFill>
              </a:rPr>
              <a:t>, který byste mohli použít při hledání práce, brigády, k žádosti o stáž nebo stipendium.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Uvádějte </a:t>
            </a:r>
            <a:r>
              <a:rPr lang="cs-CZ" b="1" dirty="0" smtClean="0">
                <a:solidFill>
                  <a:schemeClr val="tx1"/>
                </a:solidFill>
              </a:rPr>
              <a:t>pravdivé</a:t>
            </a:r>
            <a:r>
              <a:rPr lang="cs-CZ" dirty="0" smtClean="0">
                <a:solidFill>
                  <a:schemeClr val="tx1"/>
                </a:solidFill>
              </a:rPr>
              <a:t> údaje.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Zpracujte text vhodně </a:t>
            </a:r>
            <a:r>
              <a:rPr lang="cs-CZ" b="1" dirty="0" smtClean="0">
                <a:solidFill>
                  <a:schemeClr val="tx1"/>
                </a:solidFill>
              </a:rPr>
              <a:t>graficky</a:t>
            </a:r>
            <a:r>
              <a:rPr lang="cs-CZ" dirty="0" smtClean="0">
                <a:solidFill>
                  <a:schemeClr val="tx1"/>
                </a:solidFill>
              </a:rPr>
              <a:t> (jednotný styl, přehlednost).</a:t>
            </a:r>
          </a:p>
          <a:p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ezapomeňte na kontrolu </a:t>
            </a:r>
            <a:r>
              <a:rPr lang="cs-CZ" b="1" dirty="0" smtClean="0">
                <a:solidFill>
                  <a:schemeClr val="tx1"/>
                </a:solidFill>
              </a:rPr>
              <a:t>pravopisu</a:t>
            </a:r>
            <a:r>
              <a:rPr lang="cs-CZ" dirty="0" smtClean="0">
                <a:solidFill>
                  <a:schemeClr val="tx1"/>
                </a:solidFill>
              </a:rPr>
              <a:t>!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Životopis je Vaše vizitka!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33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Kolektiv autorů: </a:t>
            </a:r>
            <a:r>
              <a:rPr lang="cs-CZ" i="1" dirty="0">
                <a:solidFill>
                  <a:schemeClr val="tx1"/>
                </a:solidFill>
              </a:rPr>
              <a:t>Odmaturuj z českého jazyka</a:t>
            </a:r>
            <a:r>
              <a:rPr lang="cs-CZ" dirty="0">
                <a:solidFill>
                  <a:schemeClr val="tx1"/>
                </a:solidFill>
              </a:rPr>
              <a:t>. </a:t>
            </a:r>
            <a:r>
              <a:rPr lang="cs-CZ" dirty="0" err="1">
                <a:solidFill>
                  <a:schemeClr val="tx1"/>
                </a:solidFill>
              </a:rPr>
              <a:t>Didaktis</a:t>
            </a:r>
            <a:r>
              <a:rPr lang="cs-CZ" dirty="0">
                <a:solidFill>
                  <a:schemeClr val="tx1"/>
                </a:solidFill>
              </a:rPr>
              <a:t>: Brno,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11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275</TotalTime>
  <Words>490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Životopis</vt:lpstr>
      <vt:lpstr>Administrativní funkční styl (opakování)</vt:lpstr>
      <vt:lpstr>Jazykové prostředky (opakování)</vt:lpstr>
      <vt:lpstr>Životopis</vt:lpstr>
      <vt:lpstr>Strukturovaný životopis</vt:lpstr>
      <vt:lpstr>Strukturovaný životopis</vt:lpstr>
      <vt:lpstr>Strukturovaný životopis</vt:lpstr>
      <vt:lpstr>Strukturovaný životopis</vt:lpstr>
      <vt:lpstr>Úkol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40</cp:revision>
  <dcterms:created xsi:type="dcterms:W3CDTF">2014-02-24T19:17:34Z</dcterms:created>
  <dcterms:modified xsi:type="dcterms:W3CDTF">2014-10-30T17:40:55Z</dcterms:modified>
</cp:coreProperties>
</file>