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60" r:id="rId4"/>
    <p:sldId id="262" r:id="rId5"/>
    <p:sldId id="263" r:id="rId6"/>
    <p:sldId id="264" r:id="rId7"/>
    <p:sldId id="266" r:id="rId8"/>
    <p:sldId id="267" r:id="rId9"/>
    <p:sldId id="265" r:id="rId10"/>
    <p:sldId id="268" r:id="rId11"/>
    <p:sldId id="269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71194A0-8CDB-4C25-9BCC-3A95E88B131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AC88949-A3DD-4C74-87B2-C95D027AFA8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1194A0-8CDB-4C25-9BCC-3A95E88B131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C88949-A3DD-4C74-87B2-C95D027AFA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71194A0-8CDB-4C25-9BCC-3A95E88B131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AC88949-A3DD-4C74-87B2-C95D027AFA8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1194A0-8CDB-4C25-9BCC-3A95E88B131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AC88949-A3DD-4C74-87B2-C95D027AFA8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1194A0-8CDB-4C25-9BCC-3A95E88B131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AC88949-A3DD-4C74-87B2-C95D027AFA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1194A0-8CDB-4C25-9BCC-3A95E88B131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C88949-A3DD-4C74-87B2-C95D027AFA8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1194A0-8CDB-4C25-9BCC-3A95E88B131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C88949-A3DD-4C74-87B2-C95D027AFA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71194A0-8CDB-4C25-9BCC-3A95E88B131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AC88949-A3DD-4C74-87B2-C95D027AFA8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71194A0-8CDB-4C25-9BCC-3A95E88B131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AC88949-A3DD-4C74-87B2-C95D027AFA8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1194A0-8CDB-4C25-9BCC-3A95E88B131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C88949-A3DD-4C74-87B2-C95D027AFA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1194A0-8CDB-4C25-9BCC-3A95E88B131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C88949-A3DD-4C74-87B2-C95D027AFA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71194A0-8CDB-4C25-9BCC-3A95E88B131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AC88949-A3DD-4C74-87B2-C95D027AFA8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Karel-capek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988840"/>
            <a:ext cx="878497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b="1" i="1" dirty="0"/>
              <a:t>Datum</a:t>
            </a:r>
            <a:r>
              <a:rPr lang="cs-CZ" altLang="cs-CZ" dirty="0"/>
              <a:t>: </a:t>
            </a:r>
            <a:r>
              <a:rPr lang="cs-CZ" altLang="cs-CZ" dirty="0" smtClean="0"/>
              <a:t>5. 3. </a:t>
            </a:r>
            <a:r>
              <a:rPr lang="cs-CZ" altLang="cs-CZ" dirty="0"/>
              <a:t>2014</a:t>
            </a:r>
          </a:p>
          <a:p>
            <a:r>
              <a:rPr lang="cs-CZ" altLang="cs-CZ" b="1" i="1" dirty="0"/>
              <a:t>Projekt:</a:t>
            </a:r>
            <a:r>
              <a:rPr lang="cs-CZ" altLang="cs-CZ" b="1" dirty="0"/>
              <a:t> </a:t>
            </a:r>
            <a:r>
              <a:rPr lang="cs-CZ" altLang="cs-CZ" dirty="0"/>
              <a:t>Kvalitní výuka</a:t>
            </a:r>
            <a:endParaRPr lang="cs-CZ" altLang="cs-CZ" b="1" i="1" dirty="0"/>
          </a:p>
          <a:p>
            <a:r>
              <a:rPr lang="cs-CZ" altLang="cs-CZ" b="1" i="1" dirty="0"/>
              <a:t>Registrační číslo:</a:t>
            </a:r>
            <a:r>
              <a:rPr lang="cs-CZ" altLang="cs-CZ" b="1" dirty="0"/>
              <a:t> </a:t>
            </a:r>
            <a:r>
              <a:rPr lang="cs-CZ" altLang="cs-CZ" dirty="0"/>
              <a:t>CZ.1.07/1.5.00/34.0731</a:t>
            </a:r>
            <a:endParaRPr lang="cs-CZ" altLang="cs-CZ" b="1" i="1" dirty="0"/>
          </a:p>
          <a:p>
            <a:r>
              <a:rPr lang="cs-CZ" altLang="cs-CZ" b="1" i="1" dirty="0"/>
              <a:t>Číslo DUM:</a:t>
            </a:r>
            <a:r>
              <a:rPr lang="cs-CZ" altLang="cs-CZ" b="1" dirty="0"/>
              <a:t> </a:t>
            </a:r>
            <a:r>
              <a:rPr lang="cs-CZ" altLang="cs-CZ" dirty="0" smtClean="0"/>
              <a:t>VY_32_INOVACE_300</a:t>
            </a:r>
            <a:endParaRPr lang="cs-CZ" altLang="cs-CZ" dirty="0"/>
          </a:p>
          <a:p>
            <a:pPr>
              <a:spcBef>
                <a:spcPts val="0"/>
              </a:spcBef>
            </a:pPr>
            <a:r>
              <a:rPr lang="cs-CZ" altLang="cs-CZ" b="1" i="1" dirty="0"/>
              <a:t>Licence</a:t>
            </a:r>
            <a:r>
              <a:rPr lang="cs-CZ" altLang="cs-CZ" dirty="0"/>
              <a:t>: CC BY-NC-SA 3.0</a:t>
            </a:r>
          </a:p>
          <a:p>
            <a:pPr>
              <a:spcBef>
                <a:spcPts val="0"/>
              </a:spcBef>
              <a:buNone/>
            </a:pPr>
            <a:r>
              <a:rPr lang="cs-CZ" altLang="cs-CZ" b="1" dirty="0"/>
              <a:t>	</a:t>
            </a:r>
            <a:endParaRPr lang="cs-CZ" altLang="cs-CZ" b="1" i="1" dirty="0"/>
          </a:p>
          <a:p>
            <a:pPr>
              <a:spcBef>
                <a:spcPts val="0"/>
              </a:spcBef>
            </a:pPr>
            <a:r>
              <a:rPr lang="cs-CZ" altLang="cs-CZ" b="1" i="1" dirty="0"/>
              <a:t>Jméno autora:</a:t>
            </a:r>
            <a:r>
              <a:rPr lang="cs-CZ" altLang="cs-CZ" b="1" dirty="0"/>
              <a:t> </a:t>
            </a:r>
            <a:r>
              <a:rPr lang="cs-CZ" altLang="cs-CZ" dirty="0"/>
              <a:t>Mgr. Jana Hávová</a:t>
            </a:r>
          </a:p>
          <a:p>
            <a:pPr>
              <a:spcBef>
                <a:spcPts val="0"/>
              </a:spcBef>
            </a:pPr>
            <a:r>
              <a:rPr lang="cs-CZ" altLang="cs-CZ" b="1" i="1" dirty="0"/>
              <a:t>Škola</a:t>
            </a:r>
            <a:r>
              <a:rPr lang="cs-CZ" altLang="cs-CZ" i="1" dirty="0"/>
              <a:t>: </a:t>
            </a:r>
            <a:r>
              <a:rPr lang="cs-CZ" altLang="cs-CZ" dirty="0"/>
              <a:t>Střední uměleckoprůmyslová škola Jihlava-</a:t>
            </a:r>
            <a:r>
              <a:rPr lang="cs-CZ" altLang="cs-CZ" dirty="0" err="1"/>
              <a:t>Helenín</a:t>
            </a:r>
            <a:endParaRPr lang="cs-CZ" altLang="cs-CZ" dirty="0"/>
          </a:p>
          <a:p>
            <a:r>
              <a:rPr lang="cs-CZ" altLang="cs-CZ" b="1" i="1" dirty="0" smtClean="0"/>
              <a:t>Název </a:t>
            </a:r>
            <a:r>
              <a:rPr lang="cs-CZ" altLang="cs-CZ" b="1" i="1" dirty="0"/>
              <a:t>práce:</a:t>
            </a:r>
            <a:r>
              <a:rPr lang="cs-CZ" altLang="cs-CZ" b="1" dirty="0"/>
              <a:t> </a:t>
            </a:r>
            <a:r>
              <a:rPr lang="cs-CZ" altLang="cs-CZ" b="1" dirty="0" smtClean="0"/>
              <a:t>Karel Čapek</a:t>
            </a:r>
            <a:endParaRPr lang="cs-CZ" altLang="cs-CZ" b="1" i="1" dirty="0"/>
          </a:p>
          <a:p>
            <a:r>
              <a:rPr lang="cs-CZ" altLang="cs-CZ" b="1" i="1" dirty="0"/>
              <a:t>Předmět</a:t>
            </a:r>
            <a:r>
              <a:rPr lang="cs-CZ" altLang="cs-CZ" i="1" dirty="0"/>
              <a:t>:</a:t>
            </a:r>
            <a:r>
              <a:rPr lang="cs-CZ" altLang="cs-CZ" dirty="0"/>
              <a:t> český jazyk a literatura</a:t>
            </a:r>
            <a:endParaRPr lang="cs-CZ" altLang="cs-CZ" b="1" i="1" dirty="0"/>
          </a:p>
          <a:p>
            <a:r>
              <a:rPr lang="cs-CZ" altLang="cs-CZ" b="1" i="1" dirty="0"/>
              <a:t>Ročník:</a:t>
            </a:r>
            <a:r>
              <a:rPr lang="cs-CZ" altLang="cs-CZ" b="1" dirty="0"/>
              <a:t> </a:t>
            </a:r>
            <a:r>
              <a:rPr lang="cs-CZ" altLang="cs-CZ" dirty="0"/>
              <a:t>3.</a:t>
            </a:r>
            <a:endParaRPr lang="cs-CZ" altLang="cs-CZ" b="1" i="1" dirty="0"/>
          </a:p>
          <a:p>
            <a:r>
              <a:rPr lang="cs-CZ" altLang="cs-CZ" b="1" i="1" dirty="0"/>
              <a:t>Časová dotace</a:t>
            </a:r>
            <a:r>
              <a:rPr lang="cs-CZ" altLang="cs-CZ" i="1" dirty="0"/>
              <a:t>:</a:t>
            </a:r>
            <a:r>
              <a:rPr lang="cs-CZ" altLang="cs-CZ" dirty="0"/>
              <a:t> </a:t>
            </a:r>
            <a:r>
              <a:rPr lang="cs-CZ" altLang="cs-CZ" dirty="0" smtClean="0"/>
              <a:t>40 </a:t>
            </a:r>
            <a:r>
              <a:rPr lang="cs-CZ" altLang="cs-CZ" dirty="0"/>
              <a:t>minut</a:t>
            </a:r>
            <a:endParaRPr lang="cs-CZ" altLang="cs-CZ" b="1" i="1" dirty="0"/>
          </a:p>
          <a:p>
            <a:r>
              <a:rPr lang="cs-CZ" altLang="cs-CZ" b="1" i="1" dirty="0"/>
              <a:t>Vzdělávací cíl</a:t>
            </a:r>
            <a:r>
              <a:rPr lang="cs-CZ" altLang="cs-CZ" i="1" dirty="0"/>
              <a:t>:</a:t>
            </a:r>
            <a:r>
              <a:rPr lang="cs-CZ" altLang="cs-CZ" dirty="0"/>
              <a:t> Žák se seznámí s </a:t>
            </a:r>
            <a:r>
              <a:rPr lang="cs-CZ" altLang="cs-CZ" dirty="0" smtClean="0"/>
              <a:t>hlavním představitelem demokratického proudu české meziválečné prózy. Bude schopen charakterizovat jeho tvorbu, vybraná díla podrobněji.</a:t>
            </a:r>
            <a:endParaRPr lang="cs-CZ" altLang="cs-CZ" dirty="0"/>
          </a:p>
          <a:p>
            <a:r>
              <a:rPr lang="cs-CZ" altLang="cs-CZ" b="1" i="1" dirty="0"/>
              <a:t>Pomůcky</a:t>
            </a:r>
            <a:r>
              <a:rPr lang="cs-CZ" altLang="cs-CZ" i="1" dirty="0"/>
              <a:t>:</a:t>
            </a:r>
            <a:r>
              <a:rPr lang="cs-CZ" altLang="cs-CZ" dirty="0"/>
              <a:t> ICT technika, projektor</a:t>
            </a:r>
            <a:endParaRPr lang="cs-CZ" altLang="cs-CZ" b="1" i="1" dirty="0"/>
          </a:p>
          <a:p>
            <a:r>
              <a:rPr lang="cs-CZ" altLang="cs-CZ" b="1" i="1" dirty="0"/>
              <a:t>Inovace: </a:t>
            </a:r>
            <a:r>
              <a:rPr lang="cs-CZ" altLang="cs-CZ" dirty="0"/>
              <a:t>Zapojení audiovizuální techniky do výuky.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4680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Karel Čapek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 a dílo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8058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 Čapek (1890–1938)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79512" y="1645920"/>
            <a:ext cx="5256584" cy="4951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* Malé Svatoňovice	+ Praha</a:t>
            </a:r>
          </a:p>
          <a:p>
            <a:r>
              <a:rPr lang="cs-CZ" b="1" dirty="0" smtClean="0"/>
              <a:t>prozaik</a:t>
            </a:r>
            <a:r>
              <a:rPr lang="cs-CZ" dirty="0" smtClean="0"/>
              <a:t>, </a:t>
            </a:r>
            <a:r>
              <a:rPr lang="cs-CZ" b="1" dirty="0" smtClean="0"/>
              <a:t>dramatik</a:t>
            </a:r>
            <a:r>
              <a:rPr lang="cs-CZ" dirty="0" smtClean="0"/>
              <a:t>, žurnalista, překladatel, dramaturg Vinohradského divadla</a:t>
            </a:r>
          </a:p>
          <a:p>
            <a:r>
              <a:rPr lang="cs-CZ" dirty="0" smtClean="0"/>
              <a:t>7x </a:t>
            </a:r>
            <a:r>
              <a:rPr lang="cs-CZ" dirty="0" smtClean="0">
                <a:solidFill>
                  <a:srgbClr val="0070C0"/>
                </a:solidFill>
              </a:rPr>
              <a:t>navržen na Nobelovu cenu</a:t>
            </a:r>
          </a:p>
          <a:p>
            <a:r>
              <a:rPr lang="cs-CZ" dirty="0" smtClean="0"/>
              <a:t>zastánce </a:t>
            </a:r>
            <a:r>
              <a:rPr lang="cs-CZ" dirty="0" smtClean="0">
                <a:solidFill>
                  <a:srgbClr val="0070C0"/>
                </a:solidFill>
              </a:rPr>
              <a:t>demokracie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pacifismu</a:t>
            </a:r>
            <a:r>
              <a:rPr lang="cs-CZ" dirty="0" smtClean="0"/>
              <a:t>, spravedlnosti</a:t>
            </a:r>
          </a:p>
          <a:p>
            <a:r>
              <a:rPr lang="cs-CZ" dirty="0" smtClean="0"/>
              <a:t>upozorňoval na </a:t>
            </a:r>
            <a:r>
              <a:rPr lang="cs-CZ" dirty="0" smtClean="0">
                <a:solidFill>
                  <a:srgbClr val="0070C0"/>
                </a:solidFill>
              </a:rPr>
              <a:t>přetechnizování společnosti, zneužití techniky</a:t>
            </a:r>
          </a:p>
          <a:p>
            <a:r>
              <a:rPr lang="cs-CZ" dirty="0" smtClean="0"/>
              <a:t>předseda českého </a:t>
            </a:r>
            <a:r>
              <a:rPr lang="cs-CZ" dirty="0" smtClean="0">
                <a:solidFill>
                  <a:srgbClr val="0070C0"/>
                </a:solidFill>
              </a:rPr>
              <a:t>PEN klubu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436096" y="1645920"/>
            <a:ext cx="3250704" cy="452628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28800"/>
            <a:ext cx="3376389" cy="4807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954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Čapek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79107"/>
          </a:xfrm>
        </p:spPr>
        <p:txBody>
          <a:bodyPr/>
          <a:lstStyle/>
          <a:p>
            <a:r>
              <a:rPr lang="cs-CZ" sz="2800" dirty="0" smtClean="0"/>
              <a:t>ze vzdělané a umělecky zaměřené rodiny</a:t>
            </a:r>
          </a:p>
          <a:p>
            <a:r>
              <a:rPr lang="cs-CZ" sz="2800" dirty="0" smtClean="0"/>
              <a:t>bratr </a:t>
            </a:r>
            <a:r>
              <a:rPr lang="cs-CZ" sz="2800" dirty="0" smtClean="0">
                <a:solidFill>
                  <a:srgbClr val="0070C0"/>
                </a:solidFill>
              </a:rPr>
              <a:t>Josef</a:t>
            </a:r>
            <a:r>
              <a:rPr lang="cs-CZ" sz="2800" dirty="0" smtClean="0"/>
              <a:t> – malíř, spisovatel</a:t>
            </a:r>
          </a:p>
          <a:p>
            <a:r>
              <a:rPr lang="cs-CZ" sz="2800" dirty="0" smtClean="0"/>
              <a:t>sestra </a:t>
            </a:r>
            <a:r>
              <a:rPr lang="cs-CZ" sz="2800" dirty="0" smtClean="0">
                <a:solidFill>
                  <a:srgbClr val="0070C0"/>
                </a:solidFill>
              </a:rPr>
              <a:t>Helena</a:t>
            </a:r>
            <a:r>
              <a:rPr lang="cs-CZ" sz="2800" dirty="0" smtClean="0"/>
              <a:t> – spisovatelka</a:t>
            </a:r>
          </a:p>
          <a:p>
            <a:r>
              <a:rPr lang="cs-CZ" sz="2800" dirty="0" smtClean="0"/>
              <a:t>manželka </a:t>
            </a:r>
            <a:r>
              <a:rPr lang="cs-CZ" sz="2800" dirty="0" smtClean="0">
                <a:solidFill>
                  <a:srgbClr val="0070C0"/>
                </a:solidFill>
              </a:rPr>
              <a:t>Olga Scheinpflugová </a:t>
            </a:r>
            <a:r>
              <a:rPr lang="cs-CZ" sz="2800" dirty="0" smtClean="0"/>
              <a:t>– herečka</a:t>
            </a:r>
          </a:p>
          <a:p>
            <a:r>
              <a:rPr lang="cs-CZ" sz="2800" dirty="0" smtClean="0"/>
              <a:t>blízký </a:t>
            </a:r>
            <a:r>
              <a:rPr lang="cs-CZ" sz="2800" dirty="0" smtClean="0">
                <a:solidFill>
                  <a:srgbClr val="0070C0"/>
                </a:solidFill>
              </a:rPr>
              <a:t>přítel Masaryka</a:t>
            </a:r>
          </a:p>
          <a:p>
            <a:endParaRPr lang="cs-CZ" sz="2800" dirty="0"/>
          </a:p>
          <a:p>
            <a:r>
              <a:rPr lang="cs-CZ" sz="2800" dirty="0" smtClean="0"/>
              <a:t>aktivní </a:t>
            </a:r>
            <a:r>
              <a:rPr lang="cs-CZ" sz="2800" b="1" dirty="0" smtClean="0">
                <a:solidFill>
                  <a:srgbClr val="0070C0"/>
                </a:solidFill>
              </a:rPr>
              <a:t>boj proti fašismu</a:t>
            </a:r>
          </a:p>
          <a:p>
            <a:pPr lvl="1"/>
            <a:r>
              <a:rPr lang="cs-CZ" sz="2200" dirty="0" smtClean="0"/>
              <a:t>otevřeně kritizoval situaci v Evropě, varoval před fašismem</a:t>
            </a:r>
          </a:p>
          <a:p>
            <a:pPr lvl="1"/>
            <a:r>
              <a:rPr lang="cs-CZ" sz="2200" dirty="0" smtClean="0"/>
              <a:t>odmítl emigrovat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gestapo</a:t>
            </a:r>
            <a:r>
              <a:rPr lang="cs-CZ" sz="2800" dirty="0" smtClean="0"/>
              <a:t> plánovalo jeho zatčení</a:t>
            </a:r>
          </a:p>
          <a:p>
            <a:r>
              <a:rPr lang="cs-CZ" sz="2800" dirty="0" smtClean="0"/>
              <a:t>zemřel na zápal plic o Vánocích 1938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9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54000"/>
            <a:ext cx="8229600" cy="798513"/>
          </a:xfrm>
        </p:spPr>
        <p:txBody>
          <a:bodyPr>
            <a:normAutofit/>
          </a:bodyPr>
          <a:lstStyle/>
          <a:p>
            <a:r>
              <a:rPr lang="cs-CZ" dirty="0" smtClean="0"/>
              <a:t>Karel Čapek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052736"/>
            <a:ext cx="8229600" cy="5545137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rozsáhlé dílo – tematicky i žánrově</a:t>
            </a:r>
          </a:p>
          <a:p>
            <a:r>
              <a:rPr lang="cs-CZ" sz="2800" b="1" dirty="0" smtClean="0"/>
              <a:t>demokratický</a:t>
            </a:r>
            <a:r>
              <a:rPr lang="cs-CZ" sz="2800" dirty="0" smtClean="0"/>
              <a:t> proud</a:t>
            </a:r>
          </a:p>
          <a:p>
            <a:endParaRPr lang="cs-CZ" sz="1100" dirty="0" smtClean="0"/>
          </a:p>
          <a:p>
            <a:pPr marL="0" indent="0">
              <a:buNone/>
            </a:pPr>
            <a:r>
              <a:rPr lang="cs-CZ" sz="2800" dirty="0" smtClean="0"/>
              <a:t>1) spolupráce </a:t>
            </a:r>
            <a:r>
              <a:rPr lang="cs-CZ" sz="2800" u="sng" dirty="0" smtClean="0"/>
              <a:t>s bratrem Josefem</a:t>
            </a:r>
          </a:p>
          <a:p>
            <a:pPr lvl="1"/>
            <a:r>
              <a:rPr lang="cs-CZ" sz="2400" dirty="0" smtClean="0"/>
              <a:t>knihy povídek</a:t>
            </a:r>
          </a:p>
          <a:p>
            <a:pPr lvl="1"/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Krakonošova zahrada</a:t>
            </a:r>
          </a:p>
          <a:p>
            <a:pPr lvl="1"/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Zářivé hlubiny</a:t>
            </a:r>
          </a:p>
          <a:p>
            <a:pPr marL="0" indent="0">
              <a:buNone/>
            </a:pPr>
            <a:r>
              <a:rPr lang="cs-CZ" sz="2800" dirty="0" smtClean="0"/>
              <a:t>2) </a:t>
            </a:r>
            <a:r>
              <a:rPr lang="cs-CZ" sz="2800" u="sng" dirty="0" smtClean="0"/>
              <a:t>povídkové knihy</a:t>
            </a:r>
          </a:p>
          <a:p>
            <a:pPr lvl="1"/>
            <a:r>
              <a:rPr lang="cs-CZ" sz="2400" dirty="0" smtClean="0"/>
              <a:t>téma: nemožnost poznání pravdy, lidské vztahy, svoboda člověka, pesimismus</a:t>
            </a:r>
          </a:p>
          <a:p>
            <a:pPr lvl="1"/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Boží muka</a:t>
            </a:r>
          </a:p>
          <a:p>
            <a:pPr lvl="1"/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Trapné povídky</a:t>
            </a:r>
          </a:p>
          <a:p>
            <a:pPr lvl="1"/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Povídky z jedné kapsy</a:t>
            </a:r>
            <a:r>
              <a:rPr lang="cs-CZ" sz="2400" dirty="0" smtClean="0"/>
              <a:t>;</a:t>
            </a: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 Povídky z druhé kapsy</a:t>
            </a:r>
          </a:p>
          <a:p>
            <a:pPr lvl="2"/>
            <a:r>
              <a:rPr lang="cs-CZ" sz="2400" dirty="0" smtClean="0"/>
              <a:t>detektivní téma, pohled na případ z různých úhlů</a:t>
            </a:r>
          </a:p>
        </p:txBody>
      </p:sp>
    </p:spTree>
    <p:extLst>
      <p:ext uri="{BB962C8B-B14F-4D97-AF65-F5344CB8AC3E}">
        <p14:creationId xmlns:p14="http://schemas.microsoft.com/office/powerpoint/2010/main" val="84789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548680"/>
            <a:ext cx="8229600" cy="6119813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3) </a:t>
            </a:r>
            <a:r>
              <a:rPr lang="cs-CZ" sz="2800" u="sng" dirty="0" smtClean="0"/>
              <a:t>publicistika</a:t>
            </a:r>
            <a:r>
              <a:rPr lang="cs-CZ" sz="2800" dirty="0" smtClean="0"/>
              <a:t> – Národní listy, </a:t>
            </a:r>
            <a:r>
              <a:rPr lang="cs-CZ" sz="2800" b="1" dirty="0" smtClean="0"/>
              <a:t>Lidové noviny</a:t>
            </a:r>
            <a:endParaRPr lang="cs-CZ" sz="2800" b="1" dirty="0"/>
          </a:p>
          <a:p>
            <a:pPr lvl="1"/>
            <a:r>
              <a:rPr lang="cs-CZ" dirty="0" smtClean="0"/>
              <a:t>fejetony, cestopisy, sloupky </a:t>
            </a:r>
            <a:r>
              <a:rPr lang="cs-CZ" dirty="0"/>
              <a:t>– čtivé, oblíbené </a:t>
            </a:r>
            <a:endParaRPr lang="cs-CZ" dirty="0" smtClean="0"/>
          </a:p>
          <a:p>
            <a:pPr lvl="1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Zahradníkův rok </a:t>
            </a:r>
            <a:r>
              <a:rPr lang="cs-CZ" dirty="0" smtClean="0"/>
              <a:t>– fejetony</a:t>
            </a:r>
          </a:p>
          <a:p>
            <a:pPr lvl="1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Anglické listy</a:t>
            </a:r>
            <a:r>
              <a:rPr lang="cs-CZ" dirty="0" smtClean="0"/>
              <a:t>;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Italské listy</a:t>
            </a:r>
            <a:r>
              <a:rPr lang="cs-CZ" dirty="0" smtClean="0"/>
              <a:t>;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Výlet do Španěl</a:t>
            </a:r>
          </a:p>
          <a:p>
            <a:pPr marL="0" indent="0">
              <a:buNone/>
            </a:pPr>
            <a:r>
              <a:rPr lang="cs-CZ" sz="2800" dirty="0" smtClean="0"/>
              <a:t>4) </a:t>
            </a:r>
            <a:r>
              <a:rPr lang="cs-CZ" sz="2800" u="sng" dirty="0" smtClean="0"/>
              <a:t>utopie</a:t>
            </a:r>
            <a:r>
              <a:rPr lang="cs-CZ" sz="2800" dirty="0" smtClean="0"/>
              <a:t> – romány, dramata</a:t>
            </a:r>
          </a:p>
          <a:p>
            <a:pPr lvl="1"/>
            <a:r>
              <a:rPr lang="cs-CZ" dirty="0" smtClean="0"/>
              <a:t>varuje před </a:t>
            </a:r>
            <a:r>
              <a:rPr lang="cs-CZ" u="sng" dirty="0" smtClean="0"/>
              <a:t>přetechnizováním společnosti</a:t>
            </a:r>
            <a:r>
              <a:rPr lang="cs-CZ" dirty="0" smtClean="0"/>
              <a:t>, před špatnými lidmi</a:t>
            </a:r>
          </a:p>
          <a:p>
            <a:pPr lvl="1"/>
            <a:r>
              <a:rPr lang="cs-CZ" dirty="0" smtClean="0"/>
              <a:t>vliv na rozvoj sci-fi</a:t>
            </a:r>
          </a:p>
          <a:p>
            <a:pPr lvl="1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Ze života hmyzu </a:t>
            </a:r>
            <a:r>
              <a:rPr lang="cs-CZ" dirty="0" smtClean="0"/>
              <a:t>– satirické drama, alegorie</a:t>
            </a:r>
          </a:p>
          <a:p>
            <a:pPr lvl="2"/>
            <a:r>
              <a:rPr lang="cs-CZ" sz="2400" dirty="0" smtClean="0"/>
              <a:t>psané s Josefem</a:t>
            </a:r>
          </a:p>
          <a:p>
            <a:pPr lvl="2"/>
            <a:r>
              <a:rPr lang="cs-CZ" sz="2400" b="1" dirty="0" smtClean="0"/>
              <a:t>tulák</a:t>
            </a:r>
            <a:r>
              <a:rPr lang="cs-CZ" sz="2400" dirty="0" smtClean="0"/>
              <a:t> pozoruje říši hmyzu</a:t>
            </a:r>
          </a:p>
          <a:p>
            <a:pPr lvl="2"/>
            <a:r>
              <a:rPr lang="cs-CZ" sz="2400" dirty="0" smtClean="0"/>
              <a:t>hmyz znázorňuje lidské vlastnosti (mravenci touhu po válce, motýli marnivost, ...)</a:t>
            </a:r>
          </a:p>
          <a:p>
            <a:pPr lvl="2"/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266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764704"/>
            <a:ext cx="8229600" cy="5407025"/>
          </a:xfrm>
        </p:spPr>
        <p:txBody>
          <a:bodyPr>
            <a:normAutofit lnSpcReduction="10000"/>
          </a:bodyPr>
          <a:lstStyle/>
          <a:p>
            <a:pPr lvl="1"/>
            <a:r>
              <a:rPr lang="cs-CZ" b="1" i="1" dirty="0">
                <a:solidFill>
                  <a:schemeClr val="accent2">
                    <a:lumMod val="75000"/>
                  </a:schemeClr>
                </a:solidFill>
              </a:rPr>
              <a:t>RUR</a:t>
            </a:r>
            <a:r>
              <a:rPr lang="cs-CZ" dirty="0"/>
              <a:t> – vědecko-fantastické drama</a:t>
            </a:r>
          </a:p>
          <a:p>
            <a:pPr lvl="2"/>
            <a:r>
              <a:rPr lang="cs-CZ" sz="2400" dirty="0" err="1"/>
              <a:t>Rossum</a:t>
            </a:r>
            <a:r>
              <a:rPr lang="cs-CZ" sz="2400" dirty="0" err="1">
                <a:cs typeface="Times New Roman"/>
              </a:rPr>
              <a:t>ʹs</a:t>
            </a:r>
            <a:r>
              <a:rPr lang="cs-CZ" sz="2400" dirty="0">
                <a:cs typeface="Times New Roman"/>
              </a:rPr>
              <a:t> Universal </a:t>
            </a:r>
            <a:r>
              <a:rPr lang="cs-CZ" sz="2400" dirty="0" err="1">
                <a:cs typeface="Times New Roman"/>
              </a:rPr>
              <a:t>Robots</a:t>
            </a:r>
            <a:r>
              <a:rPr lang="cs-CZ" sz="2400" dirty="0">
                <a:cs typeface="Times New Roman"/>
              </a:rPr>
              <a:t> – továrna na roboty, určené na lidskou práci, poté i do války</a:t>
            </a:r>
          </a:p>
          <a:p>
            <a:pPr lvl="2"/>
            <a:r>
              <a:rPr lang="cs-CZ" sz="2400" b="1" dirty="0">
                <a:cs typeface="Times New Roman"/>
              </a:rPr>
              <a:t>roboti</a:t>
            </a:r>
            <a:r>
              <a:rPr lang="cs-CZ" sz="2400" dirty="0">
                <a:cs typeface="Times New Roman"/>
              </a:rPr>
              <a:t> se vzbouří, zničí </a:t>
            </a:r>
            <a:r>
              <a:rPr lang="cs-CZ" sz="2400" dirty="0" smtClean="0">
                <a:cs typeface="Times New Roman"/>
              </a:rPr>
              <a:t>lidstvo</a:t>
            </a:r>
          </a:p>
          <a:p>
            <a:pPr lvl="2"/>
            <a:r>
              <a:rPr lang="cs-CZ" sz="2400" dirty="0" smtClean="0">
                <a:cs typeface="Times New Roman"/>
              </a:rPr>
              <a:t>nechají žít vynálezce </a:t>
            </a:r>
            <a:r>
              <a:rPr lang="cs-CZ" sz="2400" b="1" dirty="0" err="1" smtClean="0">
                <a:cs typeface="Times New Roman"/>
              </a:rPr>
              <a:t>Alquista</a:t>
            </a:r>
            <a:r>
              <a:rPr lang="cs-CZ" sz="2400" dirty="0" smtClean="0">
                <a:cs typeface="Times New Roman"/>
              </a:rPr>
              <a:t> – ten zná tajemství jejich výroby</a:t>
            </a:r>
          </a:p>
          <a:p>
            <a:pPr lvl="2"/>
            <a:r>
              <a:rPr lang="cs-CZ" sz="2400" dirty="0" smtClean="0">
                <a:cs typeface="Times New Roman"/>
              </a:rPr>
              <a:t>v závěru naděje – mezi roboty Helenou a Priamem se rozvíjí city</a:t>
            </a:r>
          </a:p>
          <a:p>
            <a:pPr lvl="2"/>
            <a:r>
              <a:rPr lang="cs-CZ" sz="2400" dirty="0" smtClean="0">
                <a:cs typeface="Times New Roman"/>
              </a:rPr>
              <a:t>robot – slovo od bratra Josefa</a:t>
            </a:r>
            <a:endParaRPr lang="cs-CZ" sz="2400" dirty="0"/>
          </a:p>
          <a:p>
            <a:pPr lvl="1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Továrna na absolutno </a:t>
            </a:r>
            <a:r>
              <a:rPr lang="cs-CZ" dirty="0" smtClean="0"/>
              <a:t>– román</a:t>
            </a:r>
          </a:p>
          <a:p>
            <a:pPr lvl="2"/>
            <a:r>
              <a:rPr lang="cs-CZ" sz="2400" dirty="0" smtClean="0"/>
              <a:t>přístroj, který štěpí uhlí a zároveň uvolňuje „</a:t>
            </a:r>
            <a:r>
              <a:rPr lang="cs-CZ" sz="2400" dirty="0" err="1" smtClean="0"/>
              <a:t>abolutno</a:t>
            </a:r>
            <a:r>
              <a:rPr lang="cs-CZ" sz="2400" dirty="0" smtClean="0"/>
              <a:t>“, přináší blahobyt, ale i fanatismus a touhu po válce</a:t>
            </a:r>
          </a:p>
          <a:p>
            <a:pPr lvl="2"/>
            <a:r>
              <a:rPr lang="cs-CZ" sz="2400" dirty="0" smtClean="0"/>
              <a:t>přístroj je zničen – naděje, optimismus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43003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476672"/>
            <a:ext cx="8229600" cy="6381328"/>
          </a:xfrm>
        </p:spPr>
        <p:txBody>
          <a:bodyPr>
            <a:normAutofit/>
          </a:bodyPr>
          <a:lstStyle/>
          <a:p>
            <a:pPr lvl="1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Krakatit</a:t>
            </a:r>
            <a:r>
              <a:rPr lang="cs-CZ" dirty="0" smtClean="0"/>
              <a:t> – román</a:t>
            </a:r>
          </a:p>
          <a:p>
            <a:pPr lvl="2"/>
            <a:r>
              <a:rPr lang="cs-CZ" sz="2400" dirty="0" smtClean="0"/>
              <a:t>téma: zneužití vědy a techniky, zodpovědnost vědce za své vynálezy</a:t>
            </a:r>
          </a:p>
          <a:p>
            <a:pPr lvl="2"/>
            <a:r>
              <a:rPr lang="cs-CZ" sz="2400" b="1" dirty="0"/>
              <a:t>I</a:t>
            </a:r>
            <a:r>
              <a:rPr lang="cs-CZ" sz="2400" b="1" dirty="0" smtClean="0"/>
              <a:t>ng. Prokop </a:t>
            </a:r>
            <a:r>
              <a:rPr lang="cs-CZ" sz="2400" dirty="0" smtClean="0"/>
              <a:t>vynalezne třaskavinu </a:t>
            </a:r>
            <a:r>
              <a:rPr lang="cs-CZ" sz="2400" b="1" dirty="0" smtClean="0"/>
              <a:t>Krakatit</a:t>
            </a:r>
            <a:r>
              <a:rPr lang="cs-CZ" sz="2400" dirty="0" smtClean="0"/>
              <a:t>, po výbuchu laboratoře prozradí návod Tomešovi</a:t>
            </a:r>
          </a:p>
          <a:p>
            <a:pPr lvl="2"/>
            <a:r>
              <a:rPr lang="cs-CZ" sz="2400" b="1" dirty="0" smtClean="0"/>
              <a:t>Tomeš</a:t>
            </a:r>
            <a:r>
              <a:rPr lang="cs-CZ" sz="2400" dirty="0" smtClean="0"/>
              <a:t> chce vynález zpeněžit, Prokop ho hledá, aby mu v tom zabránil</a:t>
            </a:r>
          </a:p>
          <a:p>
            <a:pPr lvl="2"/>
            <a:r>
              <a:rPr lang="cs-CZ" sz="2400" dirty="0" smtClean="0"/>
              <a:t>v závěru dochází ke zničení látky, Prokop zapomíná vzorec na její výrobu</a:t>
            </a:r>
          </a:p>
          <a:p>
            <a:pPr lvl="1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Věc </a:t>
            </a:r>
            <a:r>
              <a:rPr lang="cs-CZ" b="1" i="1" dirty="0" err="1" smtClean="0">
                <a:solidFill>
                  <a:schemeClr val="accent2">
                    <a:lumMod val="75000"/>
                  </a:schemeClr>
                </a:solidFill>
              </a:rPr>
              <a:t>Makropulos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/>
              <a:t>– drama</a:t>
            </a:r>
          </a:p>
          <a:p>
            <a:pPr lvl="2"/>
            <a:r>
              <a:rPr lang="cs-CZ" sz="2400" dirty="0" smtClean="0"/>
              <a:t>téma </a:t>
            </a:r>
            <a:r>
              <a:rPr lang="cs-CZ" sz="2400" b="1" dirty="0" smtClean="0"/>
              <a:t>nesmrtelnosti</a:t>
            </a:r>
          </a:p>
          <a:p>
            <a:pPr lvl="2"/>
            <a:r>
              <a:rPr lang="cs-CZ" sz="2400" dirty="0" smtClean="0"/>
              <a:t>herečka Emílie Marta vypila elixír dlouhého života, po 300 letech odmítne prodloužit život znovu, protože </a:t>
            </a:r>
            <a:r>
              <a:rPr lang="cs-CZ" sz="2400" dirty="0" err="1" smtClean="0"/>
              <a:t>živto</a:t>
            </a:r>
            <a:r>
              <a:rPr lang="cs-CZ" sz="2400" dirty="0" smtClean="0"/>
              <a:t> bez konce nemá smysl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29760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332656"/>
            <a:ext cx="8229600" cy="64087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5) </a:t>
            </a:r>
            <a:r>
              <a:rPr lang="cs-CZ" sz="2800" u="sng" dirty="0" smtClean="0"/>
              <a:t>varování před fašismem, válkou</a:t>
            </a:r>
          </a:p>
          <a:p>
            <a:pPr lvl="1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Válka s mloky </a:t>
            </a:r>
            <a:r>
              <a:rPr lang="cs-CZ" dirty="0" smtClean="0"/>
              <a:t>(1936) – utopický román</a:t>
            </a:r>
            <a:endParaRPr lang="cs-CZ" sz="2400" dirty="0" smtClean="0"/>
          </a:p>
          <a:p>
            <a:pPr lvl="2"/>
            <a:r>
              <a:rPr lang="cs-CZ" sz="2400" dirty="0" smtClean="0"/>
              <a:t>zvláštní druh </a:t>
            </a:r>
            <a:r>
              <a:rPr lang="cs-CZ" sz="2400" b="1" dirty="0" smtClean="0"/>
              <a:t>mloků</a:t>
            </a:r>
            <a:r>
              <a:rPr lang="cs-CZ" sz="2400" dirty="0" smtClean="0"/>
              <a:t> – inteligentní, schopní konat lidskou práci</a:t>
            </a:r>
          </a:p>
          <a:p>
            <a:pPr lvl="2"/>
            <a:r>
              <a:rPr lang="cs-CZ" sz="2400" dirty="0" smtClean="0"/>
              <a:t>přemnoží se a </a:t>
            </a:r>
            <a:r>
              <a:rPr lang="cs-CZ" sz="2400" b="1" dirty="0" smtClean="0"/>
              <a:t>vzbouří se</a:t>
            </a:r>
            <a:r>
              <a:rPr lang="cs-CZ" sz="2400" dirty="0" smtClean="0"/>
              <a:t>, založí vlastní stát</a:t>
            </a:r>
          </a:p>
          <a:p>
            <a:pPr lvl="2"/>
            <a:r>
              <a:rPr lang="cs-CZ" sz="2400" dirty="0" smtClean="0"/>
              <a:t>ničí pevniny, aby měli dostatek mělčin, objevují se i ve Vltavě – </a:t>
            </a:r>
            <a:r>
              <a:rPr lang="cs-CZ" sz="2400" b="1" dirty="0" smtClean="0"/>
              <a:t>ohrožení lidstva</a:t>
            </a:r>
            <a:r>
              <a:rPr lang="cs-CZ" sz="2400" dirty="0" smtClean="0"/>
              <a:t>, katastrofický závěr</a:t>
            </a:r>
          </a:p>
          <a:p>
            <a:pPr lvl="2"/>
            <a:r>
              <a:rPr lang="cs-CZ" sz="2400" u="sng" dirty="0" smtClean="0"/>
              <a:t>varování před fanatismem</a:t>
            </a:r>
            <a:r>
              <a:rPr lang="cs-CZ" sz="2400" dirty="0" smtClean="0"/>
              <a:t>, který snadno zmanipuluje lidstvo, </a:t>
            </a:r>
            <a:r>
              <a:rPr lang="cs-CZ" sz="2400" u="sng" dirty="0" smtClean="0"/>
              <a:t>kritika fašistického Německa</a:t>
            </a:r>
          </a:p>
          <a:p>
            <a:pPr lvl="1"/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Bílá nemoc </a:t>
            </a:r>
            <a:r>
              <a:rPr lang="cs-CZ" sz="2400" dirty="0" smtClean="0"/>
              <a:t>– protiválečné drama</a:t>
            </a:r>
          </a:p>
          <a:p>
            <a:pPr lvl="2"/>
            <a:r>
              <a:rPr lang="cs-CZ" sz="2400" b="1" dirty="0" smtClean="0"/>
              <a:t>dr. </a:t>
            </a:r>
            <a:r>
              <a:rPr lang="cs-CZ" sz="2400" b="1" dirty="0" err="1" smtClean="0"/>
              <a:t>Galén</a:t>
            </a:r>
            <a:r>
              <a:rPr lang="cs-CZ" sz="2400" b="1" dirty="0" smtClean="0"/>
              <a:t> </a:t>
            </a:r>
            <a:r>
              <a:rPr lang="cs-CZ" sz="2400" dirty="0" smtClean="0"/>
              <a:t>objeví lék na neléčitelnou chorobu</a:t>
            </a:r>
          </a:p>
          <a:p>
            <a:pPr lvl="2"/>
            <a:r>
              <a:rPr lang="cs-CZ" sz="2400" dirty="0" smtClean="0"/>
              <a:t>chce ho vydat pod podmínkou ukončení zbrojení a zachování míru (onemocní maršál, který chystá válku)</a:t>
            </a:r>
          </a:p>
          <a:p>
            <a:pPr lvl="2"/>
            <a:r>
              <a:rPr lang="cs-CZ" sz="2400" dirty="0" smtClean="0"/>
              <a:t>dr. </a:t>
            </a:r>
            <a:r>
              <a:rPr lang="cs-CZ" sz="2400" dirty="0" err="1" smtClean="0"/>
              <a:t>Galén</a:t>
            </a:r>
            <a:r>
              <a:rPr lang="cs-CZ" sz="2400" dirty="0" smtClean="0"/>
              <a:t> je ušlapán zfanatizovaným davem, lék je zničen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0767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404664"/>
            <a:ext cx="8229600" cy="6264696"/>
          </a:xfrm>
        </p:spPr>
        <p:txBody>
          <a:bodyPr/>
          <a:lstStyle/>
          <a:p>
            <a:pPr lvl="1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Matka</a:t>
            </a:r>
            <a:r>
              <a:rPr lang="cs-CZ" dirty="0" smtClean="0"/>
              <a:t> – protiválečné drama</a:t>
            </a:r>
          </a:p>
          <a:p>
            <a:pPr lvl="2"/>
            <a:r>
              <a:rPr lang="cs-CZ" sz="2400" b="1" dirty="0" smtClean="0"/>
              <a:t>matka Dolores </a:t>
            </a:r>
            <a:r>
              <a:rPr lang="cs-CZ" sz="2400" dirty="0" smtClean="0"/>
              <a:t>ztratila muže a čtyři syny (Ondřej, Jiří, Petr a Kornel), kteří zemřeli pro svoje ideály, čest, pomoc ostatním</a:t>
            </a:r>
          </a:p>
          <a:p>
            <a:pPr lvl="2"/>
            <a:r>
              <a:rPr lang="cs-CZ" sz="2400" dirty="0" smtClean="0"/>
              <a:t>matka s nimi mluví, nechápe je, cítí bolest a snaží se chránit nejmladšího syna </a:t>
            </a:r>
            <a:r>
              <a:rPr lang="cs-CZ" sz="2400" b="1" dirty="0" err="1" smtClean="0"/>
              <a:t>Toniho</a:t>
            </a:r>
            <a:endParaRPr lang="cs-CZ" sz="2400" b="1" dirty="0" smtClean="0"/>
          </a:p>
          <a:p>
            <a:pPr lvl="2"/>
            <a:r>
              <a:rPr lang="cs-CZ" sz="2400" dirty="0" smtClean="0"/>
              <a:t>sama ho však pošle do války, když slyší o zabíjení malých dětí</a:t>
            </a:r>
          </a:p>
          <a:p>
            <a:pPr lvl="2"/>
            <a:r>
              <a:rPr lang="cs-CZ" sz="2400" dirty="0" smtClean="0"/>
              <a:t>mužský </a:t>
            </a:r>
            <a:r>
              <a:rPr lang="cs-CZ" sz="2400" dirty="0" smtClean="0">
                <a:cs typeface="Times New Roman"/>
              </a:rPr>
              <a:t>×</a:t>
            </a:r>
            <a:r>
              <a:rPr lang="cs-CZ" sz="2400" dirty="0" smtClean="0"/>
              <a:t> ženský pohled na svět</a:t>
            </a:r>
          </a:p>
          <a:p>
            <a:pPr lvl="2"/>
            <a:endParaRPr lang="cs-CZ" sz="2400" dirty="0" smtClean="0"/>
          </a:p>
          <a:p>
            <a:pPr marL="0" indent="0">
              <a:buNone/>
            </a:pPr>
            <a:r>
              <a:rPr lang="cs-CZ" sz="2800" dirty="0" smtClean="0"/>
              <a:t>6) téma </a:t>
            </a:r>
            <a:r>
              <a:rPr lang="cs-CZ" sz="2800" u="sng" dirty="0" smtClean="0"/>
              <a:t>poznání pravdy </a:t>
            </a:r>
            <a:r>
              <a:rPr lang="cs-CZ" sz="2800" dirty="0" smtClean="0"/>
              <a:t>– tzv. </a:t>
            </a:r>
            <a:r>
              <a:rPr lang="cs-CZ" sz="2800" b="1" dirty="0" smtClean="0"/>
              <a:t>noetická trilogie</a:t>
            </a:r>
          </a:p>
          <a:p>
            <a:pPr lvl="1"/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Hordubal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Povětroň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Obyčejný život</a:t>
            </a:r>
          </a:p>
          <a:p>
            <a:pPr lvl="1"/>
            <a:r>
              <a:rPr lang="cs-CZ" dirty="0" smtClean="0"/>
              <a:t>filozofická díla – hledání pravdy, událost z různých úhlů pohledu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4692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620688"/>
            <a:ext cx="8229600" cy="6048672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7) </a:t>
            </a:r>
            <a:r>
              <a:rPr lang="cs-CZ" sz="2800" u="sng" dirty="0" smtClean="0"/>
              <a:t>další </a:t>
            </a:r>
            <a:r>
              <a:rPr lang="cs-CZ" sz="2800" u="sng" dirty="0"/>
              <a:t>díla </a:t>
            </a:r>
          </a:p>
          <a:p>
            <a:pPr lvl="1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Hovory s TGM</a:t>
            </a:r>
          </a:p>
          <a:p>
            <a:pPr lvl="2"/>
            <a:r>
              <a:rPr lang="cs-CZ" sz="2400" dirty="0" smtClean="0"/>
              <a:t>fiktivní hovory s Masarykem, vyjádření jeho názorů (demokracie, humanita)</a:t>
            </a:r>
          </a:p>
          <a:p>
            <a:pPr lvl="1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Dášeňka čili Život štěněte</a:t>
            </a:r>
          </a:p>
          <a:p>
            <a:pPr lvl="1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Devatero pohádek a ještě jedna od Josefa Čapka jako přívažek</a:t>
            </a:r>
          </a:p>
          <a:p>
            <a:pPr lvl="1"/>
            <a:r>
              <a:rPr lang="cs-CZ" dirty="0" smtClean="0"/>
              <a:t>překlady z francouzštiny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238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altLang="cs-CZ" sz="2400" dirty="0"/>
              <a:t>Andree, Lukáš a kol. </a:t>
            </a:r>
            <a:r>
              <a:rPr lang="cs-CZ" altLang="cs-CZ" sz="2400" i="1" dirty="0"/>
              <a:t>Literatura pro 3. ročník středních škol. Učebnice. Zkrácená verze.</a:t>
            </a:r>
            <a:r>
              <a:rPr lang="cs-CZ" altLang="cs-CZ" sz="2400" dirty="0"/>
              <a:t> </a:t>
            </a:r>
            <a:r>
              <a:rPr lang="cs-CZ" altLang="cs-CZ" sz="2400" dirty="0" err="1"/>
              <a:t>Didaktis</a:t>
            </a:r>
            <a:r>
              <a:rPr lang="cs-CZ" altLang="cs-CZ" sz="2400" dirty="0"/>
              <a:t>: Brno, 2012.</a:t>
            </a:r>
          </a:p>
          <a:p>
            <a:r>
              <a:rPr lang="cs-CZ" altLang="cs-CZ" sz="2400" dirty="0"/>
              <a:t>Hánová, Eva a kol. </a:t>
            </a:r>
            <a:r>
              <a:rPr lang="cs-CZ" altLang="cs-CZ" sz="2400" i="1" dirty="0"/>
              <a:t>Odmaturuj z literatury.</a:t>
            </a:r>
            <a:r>
              <a:rPr lang="cs-CZ" altLang="cs-CZ" sz="2400" dirty="0"/>
              <a:t> </a:t>
            </a:r>
            <a:r>
              <a:rPr lang="cs-CZ" altLang="cs-CZ" sz="2400" dirty="0" err="1"/>
              <a:t>Didaktis</a:t>
            </a:r>
            <a:r>
              <a:rPr lang="cs-CZ" altLang="cs-CZ" sz="2400" dirty="0"/>
              <a:t>: Brno, 2002.</a:t>
            </a:r>
          </a:p>
          <a:p>
            <a:endParaRPr lang="cs-CZ" sz="2400" dirty="0" smtClean="0"/>
          </a:p>
          <a:p>
            <a:r>
              <a:rPr lang="cs-CZ" sz="2400" dirty="0" smtClean="0"/>
              <a:t>Karel Čapek. Autor fotografie neznámý, Public </a:t>
            </a:r>
            <a:r>
              <a:rPr lang="cs-CZ" sz="2400" dirty="0" err="1" smtClean="0"/>
              <a:t>Domain</a:t>
            </a:r>
            <a:r>
              <a:rPr lang="cs-CZ" sz="2400" dirty="0" smtClean="0"/>
              <a:t>, </a:t>
            </a: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commons.wikimedia.org/wiki/</a:t>
            </a:r>
            <a:r>
              <a:rPr lang="cs-CZ" sz="2400" dirty="0" err="1" smtClean="0">
                <a:hlinkClick r:id="rId2"/>
              </a:rPr>
              <a:t>File:Karel-capek.jpg?uselang</a:t>
            </a:r>
            <a:r>
              <a:rPr lang="cs-CZ" sz="2400" dirty="0" smtClean="0">
                <a:hlinkClick r:id="rId2"/>
              </a:rPr>
              <a:t>=</a:t>
            </a:r>
            <a:r>
              <a:rPr lang="cs-CZ" sz="2400" dirty="0" err="1" smtClean="0">
                <a:hlinkClick r:id="rId2"/>
              </a:rPr>
              <a:t>cs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63987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282</TotalTime>
  <Words>698</Words>
  <Application>Microsoft Office PowerPoint</Application>
  <PresentationFormat>Předvádění na obrazovce (4:3)</PresentationFormat>
  <Paragraphs>109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Lití písma</vt:lpstr>
      <vt:lpstr>Prezentace aplikace PowerPoint</vt:lpstr>
      <vt:lpstr>Karel Čapek</vt:lpstr>
      <vt:lpstr>Karel Čapek (1890–1938)</vt:lpstr>
      <vt:lpstr>Karel Čapek</vt:lpstr>
      <vt:lpstr>Karel Čapek - dílo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44</cp:revision>
  <dcterms:created xsi:type="dcterms:W3CDTF">2014-02-18T17:01:03Z</dcterms:created>
  <dcterms:modified xsi:type="dcterms:W3CDTF">2014-10-30T17:42:27Z</dcterms:modified>
</cp:coreProperties>
</file>