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E1E7AE5-4AD2-4A43-9968-00F34A40C3F6}" type="datetimeFigureOut">
              <a:rPr lang="cs-CZ" smtClean="0"/>
              <a:t>30.10.2014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E78D422-C0AE-4D00-9645-E429F7E8F3D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Vnitřní energie, Teplo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Autor: Jan Pecka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1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492896"/>
            <a:ext cx="8229600" cy="1143000"/>
          </a:xfrm>
        </p:spPr>
        <p:txBody>
          <a:bodyPr/>
          <a:lstStyle/>
          <a:p>
            <a:r>
              <a:rPr lang="cs-CZ" dirty="0" smtClean="0"/>
              <a:t>Vnitřní energie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971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Skládá se z: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/>
              <a:t>z pohybové energie částic (Brownův pohyb)</a:t>
            </a:r>
            <a:endParaRPr lang="cs-CZ" dirty="0"/>
          </a:p>
          <a:p>
            <a:pPr lvl="0"/>
            <a:r>
              <a:rPr lang="cs-CZ" b="1" dirty="0"/>
              <a:t>z polohové energie částic (vzájemné silové působení mezi částicemi)</a:t>
            </a:r>
            <a:endParaRPr lang="cs-CZ" dirty="0"/>
          </a:p>
          <a:p>
            <a:pPr lvl="0"/>
            <a:r>
              <a:rPr lang="cs-CZ" b="1" dirty="0"/>
              <a:t>z jaderné energie (vazebná energie jader)</a:t>
            </a:r>
            <a:endParaRPr lang="cs-CZ" dirty="0"/>
          </a:p>
          <a:p>
            <a:pPr lvl="0"/>
            <a:r>
              <a:rPr lang="cs-CZ" b="1" dirty="0"/>
              <a:t>z chemické energie (vazebná energie molekul)</a:t>
            </a:r>
            <a:endParaRPr lang="cs-CZ" dirty="0"/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187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Brownův pohyb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22547" y="1554163"/>
            <a:ext cx="4451306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265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73087"/>
            <a:ext cx="8640960" cy="4803395"/>
          </a:xfrm>
        </p:spPr>
      </p:pic>
      <p:sp>
        <p:nvSpPr>
          <p:cNvPr id="5" name="Obdélník 4"/>
          <p:cNvSpPr/>
          <p:nvPr/>
        </p:nvSpPr>
        <p:spPr>
          <a:xfrm>
            <a:off x="7164288" y="2636912"/>
            <a:ext cx="151216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79096" y="3501008"/>
            <a:ext cx="151216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94028" y="4293096"/>
            <a:ext cx="151216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MSI\AppData\Local\Microsoft\Windows\Temporary Internet Files\Content.IE5\7DAXQY1M\MC9002119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084" y="116632"/>
            <a:ext cx="1834286" cy="162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SI\AppData\Local\Microsoft\Windows\Temporary Internet Files\Content.IE5\EHCKN9RH\MC9004369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30120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SI\AppData\Local\Microsoft\Windows\Temporary Internet Files\Content.IE5\EPOKEP2S\MC9002871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6632"/>
            <a:ext cx="1739774" cy="192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20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/>
              <a:t>změny vnitřní energie:</a:t>
            </a:r>
            <a:endParaRPr lang="cs-CZ" b="1" u="sng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solidFill>
                  <a:schemeClr val="tx1"/>
                </a:solidFill>
              </a:rPr>
              <a:t>Změny pohybové a polohové energie částic se projevují v tepelných jevech.</a:t>
            </a:r>
            <a:endParaRPr lang="cs-CZ" sz="3000" dirty="0" smtClean="0">
              <a:solidFill>
                <a:schemeClr val="tx1"/>
              </a:solidFill>
            </a:endParaRPr>
          </a:p>
          <a:p>
            <a:pPr marL="0" indent="0">
              <a:buFont typeface="Wingdings 2"/>
              <a:buNone/>
            </a:pPr>
            <a:r>
              <a:rPr lang="cs-CZ" sz="3000" b="1" dirty="0" smtClean="0"/>
              <a:t> </a:t>
            </a:r>
          </a:p>
          <a:p>
            <a:pPr marL="0" indent="0">
              <a:buFont typeface="Wingdings 2"/>
              <a:buNone/>
            </a:pPr>
            <a:endParaRPr lang="cs-CZ" sz="3000" b="1" dirty="0" smtClean="0"/>
          </a:p>
          <a:p>
            <a:pPr marL="0" indent="0">
              <a:buFont typeface="Wingdings 2"/>
              <a:buNone/>
            </a:pPr>
            <a:endParaRPr lang="cs-CZ" sz="3000" b="1" dirty="0" smtClean="0"/>
          </a:p>
          <a:p>
            <a:pPr marL="0" indent="0">
              <a:buFont typeface="Wingdings 2"/>
              <a:buNone/>
            </a:pPr>
            <a:endParaRPr lang="cs-CZ" sz="3000" b="1" dirty="0" smtClean="0"/>
          </a:p>
          <a:p>
            <a:pPr marL="0" indent="0">
              <a:buFont typeface="Wingdings 2"/>
              <a:buNone/>
            </a:pPr>
            <a:endParaRPr lang="cs-CZ" sz="3000" b="1" dirty="0" smtClean="0"/>
          </a:p>
          <a:p>
            <a:pPr marL="0" indent="0">
              <a:buFont typeface="Wingdings 2"/>
              <a:buNone/>
            </a:pPr>
            <a:endParaRPr lang="cs-CZ" sz="3000" dirty="0" smtClean="0"/>
          </a:p>
          <a:p>
            <a:pPr marL="0" indent="0">
              <a:buFont typeface="Wingdings 2"/>
              <a:buNone/>
            </a:pPr>
            <a:r>
              <a:rPr lang="cs-CZ" sz="3000" b="1" dirty="0" smtClean="0"/>
              <a:t> 	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29000"/>
            <a:ext cx="2736850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3"/>
          <p:cNvSpPr txBox="1">
            <a:spLocks/>
          </p:cNvSpPr>
          <p:nvPr/>
        </p:nvSpPr>
        <p:spPr>
          <a:xfrm>
            <a:off x="4526880" y="1600199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Zvýšení vnitřní energie tělesa se projeví zvýšením jeho teploty a naopak.</a:t>
            </a:r>
          </a:p>
          <a:p>
            <a:pPr marL="2286000" marR="0" lvl="5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29000"/>
            <a:ext cx="2079625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92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vnitřní energii tělesa můžeme změnit: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b="1" dirty="0"/>
              <a:t>a) konáním práce</a:t>
            </a:r>
            <a:endParaRPr lang="cs-CZ" dirty="0"/>
          </a:p>
          <a:p>
            <a:pPr marL="0" lvl="0" indent="0">
              <a:buNone/>
            </a:pPr>
            <a:r>
              <a:rPr lang="cs-CZ" b="1" dirty="0" smtClean="0"/>
              <a:t>b</a:t>
            </a:r>
            <a:r>
              <a:rPr lang="cs-CZ" b="1" dirty="0"/>
              <a:t>) přeměnou jiného druhu energie</a:t>
            </a:r>
            <a:endParaRPr lang="cs-CZ" dirty="0"/>
          </a:p>
          <a:p>
            <a:pPr marL="0" lvl="0" indent="0">
              <a:buNone/>
            </a:pPr>
            <a:r>
              <a:rPr lang="cs-CZ" b="1" dirty="0" smtClean="0"/>
              <a:t>c</a:t>
            </a:r>
            <a:r>
              <a:rPr lang="cs-CZ" b="1" dirty="0"/>
              <a:t>) tepelnou </a:t>
            </a:r>
            <a:r>
              <a:rPr lang="cs-CZ" b="1" dirty="0" smtClean="0"/>
              <a:t>výměnou</a:t>
            </a:r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			        			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537" y="3284984"/>
            <a:ext cx="7145337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756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84984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Teplo</a:t>
            </a:r>
            <a:endParaRPr lang="cs-CZ" dirty="0"/>
          </a:p>
        </p:txBody>
      </p:sp>
      <p:pic>
        <p:nvPicPr>
          <p:cNvPr id="4" name="Picture 2" descr="C:\Users\MSI\AppData\Local\Microsoft\Windows\Temporary Internet Files\Content.IE5\7DAXQY1M\MC900078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695156"/>
            <a:ext cx="1849473" cy="198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88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852936"/>
            <a:ext cx="8686800" cy="3227189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teplejší těleso – teplo odevzdává</a:t>
            </a:r>
          </a:p>
          <a:p>
            <a:r>
              <a:rPr lang="cs-CZ" b="1" dirty="0">
                <a:solidFill>
                  <a:schemeClr val="tx1"/>
                </a:solidFill>
              </a:rPr>
              <a:t>chladnější těleso – teplo přijímá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136724" y="1052736"/>
            <a:ext cx="8229600" cy="1654175"/>
          </a:xfrm>
          <a:prstGeom prst="rect">
            <a:avLst/>
          </a:prstGeom>
          <a:solidFill>
            <a:sysClr val="window" lastClr="FFFFFF"/>
          </a:solidFill>
          <a:ln w="28575">
            <a:solidFill>
              <a:sysClr val="windowText" lastClr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altLang="cs-CZ" sz="3600" b="1" i="0" u="sng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Teplo</a:t>
            </a:r>
            <a:r>
              <a:rPr kumimoji="0" lang="cs-CZ" altLang="cs-CZ" sz="36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cs-CZ" altLang="cs-CZ" sz="3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= energie, kterou při tepelné výměně předá teplejší těleso chladnějšímu</a:t>
            </a:r>
          </a:p>
        </p:txBody>
      </p:sp>
      <p:sp>
        <p:nvSpPr>
          <p:cNvPr id="5" name="Vývojový diagram: postup 4"/>
          <p:cNvSpPr/>
          <p:nvPr/>
        </p:nvSpPr>
        <p:spPr>
          <a:xfrm>
            <a:off x="755576" y="2996951"/>
            <a:ext cx="1296144" cy="511421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33" y="3508373"/>
            <a:ext cx="1826443" cy="530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419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Teplo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fyzikální veličina</a:t>
            </a:r>
          </a:p>
          <a:p>
            <a:r>
              <a:rPr lang="cs-CZ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značka: Q</a:t>
            </a:r>
          </a:p>
          <a:p>
            <a:r>
              <a:rPr lang="cs-CZ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základní jednotka: J (joule)</a:t>
            </a:r>
          </a:p>
          <a:p>
            <a:r>
              <a:rPr lang="cs-CZ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neexistuje přístroj k přímému změření tepla přijatého nebo odevzdaného při tepelné výměně – můžeme ho ale vypočítat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96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Směšovací </a:t>
            </a:r>
            <a:r>
              <a:rPr lang="cs-CZ" dirty="0" smtClean="0"/>
              <a:t>kalorimetr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Pro přesné určení tepla se užívá směšovací kalorimetr (nedochází k velkým ztrátám tepla do okolí)</a:t>
            </a:r>
          </a:p>
          <a:p>
            <a:r>
              <a:rPr lang="cs-CZ" dirty="0">
                <a:solidFill>
                  <a:schemeClr val="tx1"/>
                </a:solidFill>
              </a:rPr>
              <a:t>v kalorimetru se měří teplota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545460" cy="573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3663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MS Office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5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771018"/>
              </p:ext>
            </p:extLst>
          </p:nvPr>
        </p:nvGraphicFramePr>
        <p:xfrm>
          <a:off x="304800" y="1554163"/>
          <a:ext cx="8686800" cy="202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43400"/>
                <a:gridCol w="4343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Jan Pecka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Šablona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Není</a:t>
                      </a:r>
                      <a:r>
                        <a:rPr lang="cs-CZ" baseline="0" dirty="0" smtClean="0"/>
                        <a:t> použita žádná šablona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Ročník, předmět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8., Fyzika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výkladu</a:t>
                      </a:r>
                      <a:r>
                        <a:rPr lang="cs-CZ" baseline="0" dirty="0" smtClean="0"/>
                        <a:t> učiva, žáci si ujasní základní pojmy, rozdíl mezi teplem a teplotou.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181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91</TotalTime>
  <Words>177</Words>
  <Application>Microsoft Office PowerPoint</Application>
  <PresentationFormat>Předvádění na obrazovce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Vnitřní energie, Teplo</vt:lpstr>
      <vt:lpstr>Vnitřní energie</vt:lpstr>
      <vt:lpstr>Skládá se z:</vt:lpstr>
      <vt:lpstr>Brownův pohyb</vt:lpstr>
      <vt:lpstr>Atom</vt:lpstr>
      <vt:lpstr>změny vnitřní energie:</vt:lpstr>
      <vt:lpstr>vnitřní energii tělesa můžeme změnit:</vt:lpstr>
      <vt:lpstr>Teplo</vt:lpstr>
      <vt:lpstr>Prezentace aplikace PowerPoint</vt:lpstr>
      <vt:lpstr>Teplo</vt:lpstr>
      <vt:lpstr>Směšovací kalorimetr</vt:lpstr>
      <vt:lpstr>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</dc:title>
  <dc:creator>MSI</dc:creator>
  <cp:lastModifiedBy>MSI</cp:lastModifiedBy>
  <cp:revision>7</cp:revision>
  <dcterms:created xsi:type="dcterms:W3CDTF">2014-10-30T16:33:41Z</dcterms:created>
  <dcterms:modified xsi:type="dcterms:W3CDTF">2014-10-30T18:05:25Z</dcterms:modified>
</cp:coreProperties>
</file>