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4" r:id="rId1"/>
  </p:sldMasterIdLst>
  <p:sldIdLst>
    <p:sldId id="257" r:id="rId2"/>
    <p:sldId id="269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2DAD2124-6C0C-4A04-BBCB-0DB1B441FD5E}" type="datetimeFigureOut">
              <a:rPr lang="cs-CZ" smtClean="0"/>
              <a:t>30. 10. 2014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nice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nice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á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á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á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7DD42035-869E-449C-A015-D06DD13620C5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2DAD2124-6C0C-4A04-BBCB-0DB1B441FD5E}" type="datetimeFigureOut">
              <a:rPr lang="cs-CZ" smtClean="0"/>
              <a:t>30. 10. 2014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7DD42035-869E-449C-A015-D06DD13620C5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2DAD2124-6C0C-4A04-BBCB-0DB1B441FD5E}" type="datetimeFigureOut">
              <a:rPr lang="cs-CZ" smtClean="0"/>
              <a:t>30. 10. 2014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nice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nice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á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á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á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nice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7DD42035-869E-449C-A015-D06DD13620C5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AD2124-6C0C-4A04-BBCB-0DB1B441FD5E}" type="datetimeFigureOut">
              <a:rPr lang="cs-CZ" smtClean="0"/>
              <a:t>30. 10. 2014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D42035-869E-449C-A015-D06DD13620C5}" type="slidenum">
              <a:rPr lang="cs-CZ" smtClean="0"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AD2124-6C0C-4A04-BBCB-0DB1B441FD5E}" type="datetimeFigureOut">
              <a:rPr lang="cs-CZ" smtClean="0"/>
              <a:t>30. 10. 2014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D42035-869E-449C-A015-D06DD13620C5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2DAD2124-6C0C-4A04-BBCB-0DB1B441FD5E}" type="datetimeFigureOut">
              <a:rPr lang="cs-CZ" smtClean="0"/>
              <a:t>30. 10. 2014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DD42035-869E-449C-A015-D06DD13620C5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AD2124-6C0C-4A04-BBCB-0DB1B441FD5E}" type="datetimeFigureOut">
              <a:rPr lang="cs-CZ" smtClean="0"/>
              <a:t>30. 10. 2014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D42035-869E-449C-A015-D06DD13620C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2DAD2124-6C0C-4A04-BBCB-0DB1B441FD5E}" type="datetimeFigureOut">
              <a:rPr lang="cs-CZ" smtClean="0"/>
              <a:t>30. 10. 2014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7DD42035-869E-449C-A015-D06DD13620C5}" type="slidenum">
              <a:rPr lang="cs-CZ" smtClean="0"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nice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2DAD2124-6C0C-4A04-BBCB-0DB1B441FD5E}" type="datetimeFigureOut">
              <a:rPr lang="cs-CZ" smtClean="0"/>
              <a:t>30. 10. 2014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DD42035-869E-449C-A015-D06DD13620C5}" type="slidenum">
              <a:rPr lang="cs-CZ" smtClean="0"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AD2124-6C0C-4A04-BBCB-0DB1B441FD5E}" type="datetimeFigureOut">
              <a:rPr lang="cs-CZ" smtClean="0"/>
              <a:t>30. 10. 2014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D42035-869E-449C-A015-D06DD13620C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AD2124-6C0C-4A04-BBCB-0DB1B441FD5E}" type="datetimeFigureOut">
              <a:rPr lang="cs-CZ" smtClean="0"/>
              <a:t>30. 10. 2014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D42035-869E-449C-A015-D06DD13620C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2DAD2124-6C0C-4A04-BBCB-0DB1B441FD5E}" type="datetimeFigureOut">
              <a:rPr lang="cs-CZ" smtClean="0"/>
              <a:t>30. 10. 2014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7DD42035-869E-449C-A015-D06DD13620C5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5" r:id="rId1"/>
    <p:sldLayoutId id="2147483806" r:id="rId2"/>
    <p:sldLayoutId id="2147483807" r:id="rId3"/>
    <p:sldLayoutId id="2147483808" r:id="rId4"/>
    <p:sldLayoutId id="2147483809" r:id="rId5"/>
    <p:sldLayoutId id="2147483810" r:id="rId6"/>
    <p:sldLayoutId id="2147483811" r:id="rId7"/>
    <p:sldLayoutId id="2147483812" r:id="rId8"/>
    <p:sldLayoutId id="2147483813" r:id="rId9"/>
    <p:sldLayoutId id="2147483814" r:id="rId10"/>
    <p:sldLayoutId id="2147483815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95536" y="1961456"/>
            <a:ext cx="8229600" cy="4896544"/>
          </a:xfrm>
        </p:spPr>
        <p:txBody>
          <a:bodyPr>
            <a:normAutofit fontScale="77500" lnSpcReduction="20000"/>
          </a:bodyPr>
          <a:lstStyle/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cs-CZ" altLang="cs-CZ" sz="2000" b="1" i="1" dirty="0" smtClean="0"/>
              <a:t>Datum: 1. 10. 2013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cs-CZ" altLang="cs-CZ" sz="2000" b="1" i="1" dirty="0" smtClean="0"/>
              <a:t>Projekt:</a:t>
            </a:r>
            <a:r>
              <a:rPr lang="cs-CZ" altLang="cs-CZ" sz="2000" b="1" dirty="0" smtClean="0"/>
              <a:t> </a:t>
            </a:r>
            <a:r>
              <a:rPr lang="cs-CZ" altLang="cs-CZ" sz="2000" dirty="0" smtClean="0"/>
              <a:t>Kvalitní výuka</a:t>
            </a:r>
            <a:endParaRPr lang="cs-CZ" altLang="cs-CZ" sz="2000" b="1" i="1" dirty="0" smtClean="0"/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cs-CZ" altLang="cs-CZ" sz="2000" b="1" i="1" dirty="0" smtClean="0"/>
              <a:t>Registrační číslo:</a:t>
            </a:r>
            <a:r>
              <a:rPr lang="cs-CZ" altLang="cs-CZ" sz="2000" b="1" dirty="0" smtClean="0"/>
              <a:t> </a:t>
            </a:r>
            <a:r>
              <a:rPr lang="cs-CZ" altLang="cs-CZ" sz="2000" dirty="0" smtClean="0"/>
              <a:t>CZ.1.07/1.5.00/34.0731</a:t>
            </a:r>
            <a:endParaRPr lang="cs-CZ" altLang="cs-CZ" sz="2000" b="1" i="1" dirty="0" smtClean="0"/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cs-CZ" altLang="cs-CZ" sz="2000" b="1" i="1" dirty="0" smtClean="0"/>
              <a:t>Číslo DUM:</a:t>
            </a:r>
            <a:r>
              <a:rPr lang="cs-CZ" altLang="cs-CZ" sz="2000" b="1" dirty="0" smtClean="0"/>
              <a:t> </a:t>
            </a:r>
            <a:r>
              <a:rPr lang="cs-CZ" altLang="cs-CZ" sz="2000" dirty="0" smtClean="0"/>
              <a:t>VY_32_INOVACE_109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cs-CZ" altLang="cs-CZ" sz="2000" b="1" i="1" dirty="0" smtClean="0"/>
              <a:t>Licence</a:t>
            </a:r>
            <a:r>
              <a:rPr lang="cs-CZ" altLang="cs-CZ" sz="2000" dirty="0"/>
              <a:t>: CC BY-NC-SA 3.0</a:t>
            </a:r>
          </a:p>
          <a:p>
            <a:pPr>
              <a:lnSpc>
                <a:spcPct val="120000"/>
              </a:lnSpc>
              <a:spcBef>
                <a:spcPts val="0"/>
              </a:spcBef>
              <a:buNone/>
            </a:pPr>
            <a:r>
              <a:rPr lang="cs-CZ" altLang="cs-CZ" sz="2000" b="1" dirty="0"/>
              <a:t>	</a:t>
            </a:r>
            <a:endParaRPr lang="cs-CZ" altLang="cs-CZ" sz="2000" b="1" i="1" dirty="0"/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cs-CZ" altLang="cs-CZ" sz="2000" b="1" i="1" dirty="0"/>
              <a:t>Jméno autora:</a:t>
            </a:r>
            <a:r>
              <a:rPr lang="cs-CZ" altLang="cs-CZ" sz="2000" b="1" dirty="0"/>
              <a:t> </a:t>
            </a:r>
            <a:r>
              <a:rPr lang="cs-CZ" altLang="cs-CZ" sz="2000" dirty="0"/>
              <a:t>Mgr. Jana Hávová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cs-CZ" altLang="cs-CZ" sz="2000" b="1" i="1" dirty="0"/>
              <a:t>Škola</a:t>
            </a:r>
            <a:r>
              <a:rPr lang="cs-CZ" altLang="cs-CZ" sz="2000" i="1" dirty="0"/>
              <a:t>: </a:t>
            </a:r>
            <a:r>
              <a:rPr lang="cs-CZ" altLang="cs-CZ" sz="2000" dirty="0"/>
              <a:t>Střední uměleckoprůmyslová škola Jihlava-</a:t>
            </a:r>
            <a:r>
              <a:rPr lang="cs-CZ" altLang="cs-CZ" sz="2000" dirty="0" err="1"/>
              <a:t>Helenín</a:t>
            </a:r>
            <a:endParaRPr lang="cs-CZ" altLang="cs-CZ" sz="2000" dirty="0"/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cs-CZ" altLang="cs-CZ" sz="2000" b="1" i="1" dirty="0" smtClean="0"/>
              <a:t>Název </a:t>
            </a:r>
            <a:r>
              <a:rPr lang="cs-CZ" altLang="cs-CZ" sz="2000" b="1" i="1" dirty="0" smtClean="0"/>
              <a:t>práce:</a:t>
            </a:r>
            <a:r>
              <a:rPr lang="cs-CZ" altLang="cs-CZ" sz="2000" b="1" dirty="0" smtClean="0"/>
              <a:t> Die </a:t>
            </a:r>
            <a:r>
              <a:rPr lang="cs-CZ" altLang="cs-CZ" sz="2000" b="1" dirty="0" err="1" smtClean="0"/>
              <a:t>Modalverben</a:t>
            </a:r>
            <a:r>
              <a:rPr lang="cs-CZ" altLang="cs-CZ" sz="2000" b="1" dirty="0" smtClean="0"/>
              <a:t> </a:t>
            </a:r>
            <a:r>
              <a:rPr lang="cs-CZ" altLang="cs-CZ" sz="2000" b="1" dirty="0" err="1" smtClean="0"/>
              <a:t>und</a:t>
            </a:r>
            <a:r>
              <a:rPr lang="cs-CZ" altLang="cs-CZ" sz="2000" b="1" dirty="0" smtClean="0"/>
              <a:t> </a:t>
            </a:r>
            <a:r>
              <a:rPr lang="cs-CZ" altLang="cs-CZ" sz="2000" b="1" dirty="0" err="1" smtClean="0"/>
              <a:t>ihre</a:t>
            </a:r>
            <a:r>
              <a:rPr lang="cs-CZ" altLang="cs-CZ" sz="2000" b="1" dirty="0" smtClean="0"/>
              <a:t> </a:t>
            </a:r>
            <a:r>
              <a:rPr lang="cs-CZ" altLang="cs-CZ" sz="2000" b="1" dirty="0" err="1" smtClean="0"/>
              <a:t>Bedeutung</a:t>
            </a:r>
            <a:endParaRPr lang="cs-CZ" altLang="cs-CZ" sz="2000" b="1" i="1" dirty="0" smtClean="0"/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cs-CZ" altLang="cs-CZ" sz="2000" b="1" i="1" dirty="0" smtClean="0"/>
              <a:t>Předmět</a:t>
            </a:r>
            <a:r>
              <a:rPr lang="cs-CZ" altLang="cs-CZ" sz="2000" i="1" dirty="0" smtClean="0"/>
              <a:t>:</a:t>
            </a:r>
            <a:r>
              <a:rPr lang="cs-CZ" altLang="cs-CZ" sz="2000" dirty="0" smtClean="0"/>
              <a:t> německý jazyk – 2. cizí jazyk</a:t>
            </a:r>
            <a:endParaRPr lang="cs-CZ" altLang="cs-CZ" sz="2000" b="1" i="1" dirty="0" smtClean="0"/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cs-CZ" altLang="cs-CZ" sz="2000" b="1" i="1" dirty="0" smtClean="0"/>
              <a:t>Ročník:</a:t>
            </a:r>
            <a:r>
              <a:rPr lang="cs-CZ" altLang="cs-CZ" sz="2000" b="1" dirty="0" smtClean="0"/>
              <a:t> </a:t>
            </a:r>
            <a:r>
              <a:rPr lang="cs-CZ" altLang="cs-CZ" sz="2000" dirty="0" smtClean="0"/>
              <a:t>2. </a:t>
            </a:r>
            <a:endParaRPr lang="cs-CZ" altLang="cs-CZ" sz="2000" b="1" i="1" dirty="0" smtClean="0"/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cs-CZ" altLang="cs-CZ" sz="2000" b="1" i="1" dirty="0" smtClean="0"/>
              <a:t>Časová dotace</a:t>
            </a:r>
            <a:r>
              <a:rPr lang="cs-CZ" altLang="cs-CZ" sz="2000" i="1" dirty="0" smtClean="0"/>
              <a:t>:</a:t>
            </a:r>
            <a:r>
              <a:rPr lang="cs-CZ" altLang="cs-CZ" sz="2000" dirty="0" smtClean="0"/>
              <a:t> 30 minut</a:t>
            </a:r>
            <a:endParaRPr lang="cs-CZ" altLang="cs-CZ" sz="2000" b="1" i="1" dirty="0" smtClean="0"/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cs-CZ" altLang="cs-CZ" sz="2000" b="1" i="1" dirty="0" smtClean="0"/>
              <a:t>Vzdělávací cíl</a:t>
            </a:r>
            <a:r>
              <a:rPr lang="cs-CZ" altLang="cs-CZ" sz="2000" i="1" dirty="0" smtClean="0"/>
              <a:t>:</a:t>
            </a:r>
            <a:r>
              <a:rPr lang="cs-CZ" altLang="cs-CZ" sz="2000" dirty="0" smtClean="0"/>
              <a:t> Žák se seznámí se způsobovými slovesy a jejich významem. Dokáže vyjmenovat příklady činnosti, které umí/ chtěl by / musí / smí / chce / má udělat.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cs-CZ" altLang="cs-CZ" sz="2000" b="1" i="1" dirty="0" smtClean="0"/>
              <a:t>Pomůcky</a:t>
            </a:r>
            <a:r>
              <a:rPr lang="cs-CZ" altLang="cs-CZ" sz="2000" i="1" dirty="0" smtClean="0"/>
              <a:t>:</a:t>
            </a:r>
            <a:r>
              <a:rPr lang="cs-CZ" altLang="cs-CZ" sz="2000" dirty="0" smtClean="0"/>
              <a:t> ICT technika, projektor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cs-CZ" altLang="cs-CZ" sz="2000" b="1" i="1" dirty="0" smtClean="0"/>
              <a:t>Poznámka: </a:t>
            </a:r>
            <a:r>
              <a:rPr lang="cs-CZ" altLang="cs-CZ" sz="2000" dirty="0" smtClean="0"/>
              <a:t>Na tento materiál navazuje materiál VY_32_INOVACE_110, který je věnován časování způsobových sloves a jejich postavení ve větě.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cs-CZ" altLang="cs-CZ" sz="2000" b="1" i="1" dirty="0" smtClean="0"/>
              <a:t>Inovace: </a:t>
            </a:r>
            <a:r>
              <a:rPr lang="cs-CZ" altLang="cs-CZ" sz="2000" dirty="0" smtClean="0"/>
              <a:t>Zapojení audiovizuální techniky do výuky. </a:t>
            </a:r>
          </a:p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404664"/>
            <a:ext cx="6096000" cy="1495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851237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4800" dirty="0">
                <a:solidFill>
                  <a:schemeClr val="accent3"/>
                </a:solidFill>
              </a:rPr>
              <a:t>Die </a:t>
            </a:r>
            <a:r>
              <a:rPr lang="cs-CZ" sz="4800" dirty="0" err="1">
                <a:solidFill>
                  <a:schemeClr val="accent3"/>
                </a:solidFill>
              </a:rPr>
              <a:t>Modalverben</a:t>
            </a:r>
            <a:endParaRPr lang="cs-CZ" sz="48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sz="3200" dirty="0" err="1"/>
              <a:t>und</a:t>
            </a:r>
            <a:r>
              <a:rPr lang="cs-CZ" sz="3200" dirty="0"/>
              <a:t> </a:t>
            </a:r>
            <a:r>
              <a:rPr lang="cs-CZ" sz="3200" dirty="0" err="1"/>
              <a:t>ihre</a:t>
            </a:r>
            <a:r>
              <a:rPr lang="cs-CZ" sz="3200" dirty="0"/>
              <a:t> </a:t>
            </a:r>
            <a:r>
              <a:rPr lang="cs-CZ" sz="3200" dirty="0" err="1"/>
              <a:t>Bedeutung</a:t>
            </a:r>
            <a:endParaRPr lang="cs-CZ" sz="3200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893552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Was</a:t>
            </a:r>
            <a:r>
              <a:rPr lang="cs-CZ" dirty="0" smtClean="0"/>
              <a:t> </a:t>
            </a:r>
            <a:r>
              <a:rPr lang="cs-CZ" dirty="0" err="1" smtClean="0"/>
              <a:t>sind</a:t>
            </a:r>
            <a:r>
              <a:rPr lang="cs-CZ" dirty="0" smtClean="0"/>
              <a:t> </a:t>
            </a:r>
            <a:r>
              <a:rPr lang="cs-CZ" dirty="0" err="1" smtClean="0"/>
              <a:t>die</a:t>
            </a:r>
            <a:r>
              <a:rPr lang="cs-CZ" dirty="0" smtClean="0"/>
              <a:t> </a:t>
            </a:r>
            <a:r>
              <a:rPr lang="cs-CZ" dirty="0" err="1" smtClean="0"/>
              <a:t>Modalverben</a:t>
            </a:r>
            <a:r>
              <a:rPr lang="cs-CZ" dirty="0" smtClean="0"/>
              <a:t>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dirty="0" err="1" smtClean="0"/>
              <a:t>die</a:t>
            </a:r>
            <a:r>
              <a:rPr lang="cs-CZ" dirty="0" smtClean="0"/>
              <a:t> </a:t>
            </a:r>
            <a:r>
              <a:rPr lang="cs-CZ" dirty="0" err="1" smtClean="0"/>
              <a:t>Modalverben</a:t>
            </a:r>
            <a:r>
              <a:rPr lang="cs-CZ" dirty="0" smtClean="0"/>
              <a:t> = způsobová slovesa</a:t>
            </a:r>
          </a:p>
          <a:p>
            <a:endParaRPr lang="cs-CZ" dirty="0" smtClean="0"/>
          </a:p>
          <a:p>
            <a:r>
              <a:rPr lang="cs-CZ" dirty="0" err="1"/>
              <a:t>Kennen</a:t>
            </a:r>
            <a:r>
              <a:rPr lang="cs-CZ" dirty="0"/>
              <a:t> </a:t>
            </a:r>
            <a:r>
              <a:rPr lang="cs-CZ" dirty="0" err="1"/>
              <a:t>Sie</a:t>
            </a:r>
            <a:r>
              <a:rPr lang="cs-CZ" dirty="0"/>
              <a:t> </a:t>
            </a:r>
            <a:r>
              <a:rPr lang="cs-CZ" dirty="0" err="1"/>
              <a:t>einige</a:t>
            </a:r>
            <a:r>
              <a:rPr lang="cs-CZ" dirty="0"/>
              <a:t> </a:t>
            </a:r>
            <a:r>
              <a:rPr lang="cs-CZ" dirty="0" err="1"/>
              <a:t>Modalverben</a:t>
            </a:r>
            <a:r>
              <a:rPr lang="cs-CZ" dirty="0"/>
              <a:t> </a:t>
            </a:r>
            <a:r>
              <a:rPr lang="cs-CZ" dirty="0" err="1"/>
              <a:t>im</a:t>
            </a:r>
            <a:r>
              <a:rPr lang="cs-CZ" dirty="0"/>
              <a:t> </a:t>
            </a:r>
            <a:r>
              <a:rPr lang="cs-CZ" dirty="0" err="1"/>
              <a:t>Tschechischen</a:t>
            </a:r>
            <a:r>
              <a:rPr lang="cs-CZ" dirty="0"/>
              <a:t>?</a:t>
            </a:r>
          </a:p>
          <a:p>
            <a:r>
              <a:rPr lang="cs-CZ" dirty="0"/>
              <a:t>z. B. moci, umět, smět, chtít, </a:t>
            </a:r>
            <a:r>
              <a:rPr lang="cs-CZ" dirty="0" smtClean="0"/>
              <a:t>mít</a:t>
            </a:r>
          </a:p>
          <a:p>
            <a:endParaRPr lang="cs-CZ" dirty="0"/>
          </a:p>
          <a:p>
            <a:r>
              <a:rPr lang="cs-CZ" dirty="0" err="1" smtClean="0"/>
              <a:t>die</a:t>
            </a:r>
            <a:r>
              <a:rPr lang="cs-CZ" dirty="0" smtClean="0"/>
              <a:t> </a:t>
            </a:r>
            <a:r>
              <a:rPr lang="cs-CZ" dirty="0" err="1" smtClean="0"/>
              <a:t>Modalverben</a:t>
            </a:r>
            <a:r>
              <a:rPr lang="cs-CZ" dirty="0" smtClean="0"/>
              <a:t> </a:t>
            </a:r>
            <a:r>
              <a:rPr lang="cs-CZ" dirty="0" err="1" smtClean="0"/>
              <a:t>bezeichnen</a:t>
            </a:r>
            <a:r>
              <a:rPr lang="cs-CZ" dirty="0" smtClean="0"/>
              <a:t> </a:t>
            </a:r>
            <a:r>
              <a:rPr lang="cs-CZ" b="1" dirty="0" err="1" smtClean="0"/>
              <a:t>Wunsch</a:t>
            </a:r>
            <a:r>
              <a:rPr lang="cs-CZ" dirty="0" smtClean="0"/>
              <a:t>, </a:t>
            </a:r>
            <a:r>
              <a:rPr lang="cs-CZ" b="1" dirty="0" err="1" smtClean="0"/>
              <a:t>Notwendigkeit</a:t>
            </a:r>
            <a:r>
              <a:rPr lang="cs-CZ" dirty="0" smtClean="0"/>
              <a:t> oder </a:t>
            </a:r>
            <a:r>
              <a:rPr lang="cs-CZ" b="1" dirty="0" err="1" smtClean="0"/>
              <a:t>Möglichkeit</a:t>
            </a:r>
            <a:endParaRPr lang="cs-CZ" b="1" dirty="0"/>
          </a:p>
          <a:p>
            <a:pPr lvl="1"/>
            <a:r>
              <a:rPr lang="cs-CZ" sz="2400" dirty="0" smtClean="0"/>
              <a:t>vyjadřují </a:t>
            </a:r>
            <a:r>
              <a:rPr lang="cs-CZ" sz="2400" b="1" dirty="0" smtClean="0"/>
              <a:t>přání, nutnost </a:t>
            </a:r>
            <a:r>
              <a:rPr lang="cs-CZ" sz="2400" dirty="0" smtClean="0"/>
              <a:t>nebo</a:t>
            </a:r>
            <a:r>
              <a:rPr lang="cs-CZ" sz="2400" b="1" dirty="0" smtClean="0"/>
              <a:t> možnost</a:t>
            </a:r>
            <a:r>
              <a:rPr lang="cs-CZ" sz="2400" dirty="0" smtClean="0"/>
              <a:t> nějakého děje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58541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Modalverben</a:t>
            </a:r>
            <a:r>
              <a:rPr lang="cs-CZ" dirty="0" smtClean="0"/>
              <a:t> </a:t>
            </a:r>
            <a:r>
              <a:rPr lang="cs-CZ" dirty="0" err="1" smtClean="0"/>
              <a:t>im</a:t>
            </a:r>
            <a:r>
              <a:rPr lang="cs-CZ" dirty="0" smtClean="0"/>
              <a:t> </a:t>
            </a:r>
            <a:r>
              <a:rPr lang="cs-CZ" dirty="0" err="1" smtClean="0"/>
              <a:t>Deutschen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err="1"/>
              <a:t>Im</a:t>
            </a:r>
            <a:r>
              <a:rPr lang="cs-CZ" dirty="0"/>
              <a:t> </a:t>
            </a:r>
            <a:r>
              <a:rPr lang="cs-CZ" dirty="0" err="1"/>
              <a:t>Deutschen</a:t>
            </a:r>
            <a:r>
              <a:rPr lang="cs-CZ" dirty="0"/>
              <a:t> </a:t>
            </a:r>
            <a:r>
              <a:rPr lang="cs-CZ" dirty="0" err="1"/>
              <a:t>gibt</a:t>
            </a:r>
            <a:r>
              <a:rPr lang="cs-CZ" dirty="0"/>
              <a:t> es </a:t>
            </a:r>
            <a:r>
              <a:rPr lang="cs-CZ" dirty="0" err="1"/>
              <a:t>sechs</a:t>
            </a:r>
            <a:r>
              <a:rPr lang="cs-CZ" dirty="0"/>
              <a:t> </a:t>
            </a:r>
            <a:r>
              <a:rPr lang="cs-CZ" dirty="0" err="1" smtClean="0"/>
              <a:t>Modalverben</a:t>
            </a:r>
            <a:r>
              <a:rPr lang="cs-CZ" dirty="0" smtClean="0"/>
              <a:t>:</a:t>
            </a:r>
          </a:p>
          <a:p>
            <a:endParaRPr lang="cs-CZ" dirty="0" smtClean="0"/>
          </a:p>
          <a:p>
            <a:r>
              <a:rPr lang="cs-CZ" dirty="0" err="1" smtClean="0"/>
              <a:t>können</a:t>
            </a:r>
            <a:endParaRPr lang="cs-CZ" dirty="0" smtClean="0"/>
          </a:p>
          <a:p>
            <a:r>
              <a:rPr lang="cs-CZ" dirty="0" err="1" smtClean="0"/>
              <a:t>möchten</a:t>
            </a:r>
            <a:endParaRPr lang="cs-CZ" dirty="0" smtClean="0"/>
          </a:p>
          <a:p>
            <a:r>
              <a:rPr lang="cs-CZ" dirty="0" err="1" smtClean="0"/>
              <a:t>müssen</a:t>
            </a:r>
            <a:endParaRPr lang="cs-CZ" dirty="0" smtClean="0"/>
          </a:p>
          <a:p>
            <a:r>
              <a:rPr lang="cs-CZ" dirty="0" err="1" smtClean="0"/>
              <a:t>dürfen</a:t>
            </a:r>
            <a:endParaRPr lang="cs-CZ" dirty="0" smtClean="0"/>
          </a:p>
          <a:p>
            <a:r>
              <a:rPr lang="cs-CZ" dirty="0" err="1" smtClean="0"/>
              <a:t>wollen</a:t>
            </a:r>
            <a:endParaRPr lang="cs-CZ" dirty="0" smtClean="0"/>
          </a:p>
          <a:p>
            <a:r>
              <a:rPr lang="cs-CZ" dirty="0" err="1" smtClean="0"/>
              <a:t>sollen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973618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706090"/>
          </a:xfrm>
        </p:spPr>
        <p:txBody>
          <a:bodyPr/>
          <a:lstStyle/>
          <a:p>
            <a:r>
              <a:rPr lang="cs-CZ" dirty="0" smtClean="0"/>
              <a:t>Die </a:t>
            </a:r>
            <a:r>
              <a:rPr lang="cs-CZ" dirty="0" err="1" smtClean="0"/>
              <a:t>Bedeutung</a:t>
            </a:r>
            <a:r>
              <a:rPr lang="cs-CZ" dirty="0" smtClean="0"/>
              <a:t> der </a:t>
            </a:r>
            <a:r>
              <a:rPr lang="cs-CZ" dirty="0" err="1" smtClean="0"/>
              <a:t>Modalverben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268760"/>
            <a:ext cx="7715200" cy="5205192"/>
          </a:xfrm>
        </p:spPr>
        <p:txBody>
          <a:bodyPr>
            <a:normAutofit lnSpcReduction="10000"/>
          </a:bodyPr>
          <a:lstStyle/>
          <a:p>
            <a:r>
              <a:rPr lang="cs-CZ" b="1" dirty="0" err="1" smtClean="0">
                <a:solidFill>
                  <a:schemeClr val="accent1">
                    <a:lumMod val="75000"/>
                  </a:schemeClr>
                </a:solidFill>
              </a:rPr>
              <a:t>können</a:t>
            </a:r>
            <a:endParaRPr lang="cs-CZ" b="1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lvl="1"/>
            <a:r>
              <a:rPr lang="cs-CZ" sz="2400" dirty="0" err="1" smtClean="0"/>
              <a:t>Möglichkeit</a:t>
            </a:r>
            <a:endParaRPr lang="cs-CZ" sz="2400" dirty="0" smtClean="0"/>
          </a:p>
          <a:p>
            <a:pPr lvl="1"/>
            <a:r>
              <a:rPr lang="cs-CZ" sz="2400" dirty="0" smtClean="0"/>
              <a:t>možnost</a:t>
            </a:r>
          </a:p>
          <a:p>
            <a:pPr lvl="1"/>
            <a:endParaRPr lang="cs-CZ" sz="2400" dirty="0"/>
          </a:p>
          <a:p>
            <a:pPr lvl="1"/>
            <a:r>
              <a:rPr lang="cs-CZ" sz="2400" i="1" dirty="0" smtClean="0"/>
              <a:t>Peter </a:t>
            </a:r>
            <a:r>
              <a:rPr lang="cs-CZ" sz="2400" i="1" dirty="0" err="1" smtClean="0"/>
              <a:t>und</a:t>
            </a:r>
            <a:r>
              <a:rPr lang="cs-CZ" sz="2400" i="1" dirty="0" smtClean="0"/>
              <a:t> Anne </a:t>
            </a:r>
            <a:r>
              <a:rPr lang="cs-CZ" sz="2400" i="1" dirty="0" err="1" smtClean="0"/>
              <a:t>können</a:t>
            </a:r>
            <a:r>
              <a:rPr lang="cs-CZ" sz="2400" i="1" dirty="0" smtClean="0"/>
              <a:t> </a:t>
            </a:r>
            <a:r>
              <a:rPr lang="cs-CZ" sz="2400" i="1" dirty="0" err="1" smtClean="0"/>
              <a:t>schön</a:t>
            </a:r>
            <a:r>
              <a:rPr lang="cs-CZ" sz="2400" i="1" dirty="0" smtClean="0"/>
              <a:t> </a:t>
            </a:r>
            <a:r>
              <a:rPr lang="cs-CZ" sz="2400" i="1" dirty="0" err="1" smtClean="0"/>
              <a:t>malen</a:t>
            </a:r>
            <a:r>
              <a:rPr lang="cs-CZ" sz="2400" i="1" dirty="0" smtClean="0"/>
              <a:t>.</a:t>
            </a:r>
          </a:p>
          <a:p>
            <a:pPr lvl="1"/>
            <a:r>
              <a:rPr lang="cs-CZ" sz="2400" i="1" dirty="0" err="1" smtClean="0"/>
              <a:t>Anke</a:t>
            </a:r>
            <a:r>
              <a:rPr lang="cs-CZ" sz="2400" i="1" dirty="0" smtClean="0"/>
              <a:t> </a:t>
            </a:r>
            <a:r>
              <a:rPr lang="cs-CZ" sz="2400" i="1" dirty="0" err="1" smtClean="0"/>
              <a:t>und</a:t>
            </a:r>
            <a:r>
              <a:rPr lang="cs-CZ" sz="2400" i="1" dirty="0" smtClean="0"/>
              <a:t> Maria </a:t>
            </a:r>
            <a:r>
              <a:rPr lang="cs-CZ" sz="2400" i="1" dirty="0" err="1" smtClean="0"/>
              <a:t>können</a:t>
            </a:r>
            <a:r>
              <a:rPr lang="cs-CZ" sz="2400" i="1" dirty="0" smtClean="0"/>
              <a:t> </a:t>
            </a:r>
            <a:r>
              <a:rPr lang="cs-CZ" sz="2400" i="1" dirty="0" err="1" smtClean="0"/>
              <a:t>schlafen</a:t>
            </a:r>
            <a:r>
              <a:rPr lang="cs-CZ" sz="2400" i="1" dirty="0" smtClean="0"/>
              <a:t> oder </a:t>
            </a:r>
            <a:r>
              <a:rPr lang="cs-CZ" sz="2400" i="1" dirty="0" err="1" smtClean="0"/>
              <a:t>fernsehen</a:t>
            </a:r>
            <a:r>
              <a:rPr lang="cs-CZ" sz="2400" i="1" dirty="0" smtClean="0"/>
              <a:t>.</a:t>
            </a:r>
          </a:p>
          <a:p>
            <a:pPr lvl="1"/>
            <a:endParaRPr lang="cs-CZ" sz="2400" dirty="0" smtClean="0"/>
          </a:p>
          <a:p>
            <a:pPr lvl="1"/>
            <a:r>
              <a:rPr lang="cs-CZ" sz="2400" dirty="0" err="1" smtClean="0"/>
              <a:t>auf</a:t>
            </a:r>
            <a:r>
              <a:rPr lang="cs-CZ" sz="2400" dirty="0" smtClean="0"/>
              <a:t> </a:t>
            </a:r>
            <a:r>
              <a:rPr lang="cs-CZ" sz="2400" dirty="0" err="1" smtClean="0"/>
              <a:t>Tschechisch</a:t>
            </a:r>
            <a:r>
              <a:rPr lang="cs-CZ" sz="2400" dirty="0" smtClean="0"/>
              <a:t>: </a:t>
            </a:r>
            <a:r>
              <a:rPr lang="cs-CZ" sz="2400" b="1" dirty="0" smtClean="0">
                <a:solidFill>
                  <a:schemeClr val="accent1">
                    <a:lumMod val="75000"/>
                  </a:schemeClr>
                </a:solidFill>
              </a:rPr>
              <a:t>umět, moci</a:t>
            </a:r>
          </a:p>
          <a:p>
            <a:pPr lvl="1"/>
            <a:endParaRPr lang="cs-CZ" sz="2400" dirty="0" smtClean="0"/>
          </a:p>
          <a:p>
            <a:pPr lvl="1"/>
            <a:r>
              <a:rPr lang="cs-CZ" sz="2400" i="1" dirty="0" smtClean="0"/>
              <a:t>Peter a Anne umí hezky malovat.</a:t>
            </a:r>
          </a:p>
          <a:p>
            <a:pPr lvl="1"/>
            <a:r>
              <a:rPr lang="cs-CZ" sz="2400" i="1" dirty="0" err="1" smtClean="0"/>
              <a:t>Anke</a:t>
            </a:r>
            <a:r>
              <a:rPr lang="cs-CZ" sz="2400" i="1" dirty="0" smtClean="0"/>
              <a:t> a Maria mohou spát nebo se dívat na televizi.</a:t>
            </a:r>
            <a:endParaRPr lang="cs-CZ" sz="2400" i="1" dirty="0"/>
          </a:p>
        </p:txBody>
      </p:sp>
    </p:spTree>
    <p:extLst>
      <p:ext uri="{BB962C8B-B14F-4D97-AF65-F5344CB8AC3E}">
        <p14:creationId xmlns:p14="http://schemas.microsoft.com/office/powerpoint/2010/main" val="18167270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706090"/>
          </a:xfrm>
        </p:spPr>
        <p:txBody>
          <a:bodyPr/>
          <a:lstStyle/>
          <a:p>
            <a:r>
              <a:rPr lang="cs-CZ" dirty="0"/>
              <a:t>Die </a:t>
            </a:r>
            <a:r>
              <a:rPr lang="cs-CZ" dirty="0" err="1"/>
              <a:t>Bedeutung</a:t>
            </a:r>
            <a:r>
              <a:rPr lang="cs-CZ" dirty="0"/>
              <a:t> der </a:t>
            </a:r>
            <a:r>
              <a:rPr lang="cs-CZ" dirty="0" err="1"/>
              <a:t>Modalverben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268760"/>
            <a:ext cx="7467600" cy="5205192"/>
          </a:xfrm>
        </p:spPr>
        <p:txBody>
          <a:bodyPr>
            <a:normAutofit/>
          </a:bodyPr>
          <a:lstStyle/>
          <a:p>
            <a:r>
              <a:rPr lang="cs-CZ" b="1" dirty="0" err="1" smtClean="0">
                <a:solidFill>
                  <a:schemeClr val="accent1">
                    <a:lumMod val="75000"/>
                  </a:schemeClr>
                </a:solidFill>
              </a:rPr>
              <a:t>möchten</a:t>
            </a:r>
            <a:endParaRPr lang="cs-CZ" b="1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lvl="1"/>
            <a:r>
              <a:rPr lang="cs-CZ" sz="2400" dirty="0" err="1" smtClean="0"/>
              <a:t>Wunsch</a:t>
            </a:r>
            <a:endParaRPr lang="cs-CZ" sz="2400" dirty="0" smtClean="0"/>
          </a:p>
          <a:p>
            <a:pPr lvl="1"/>
            <a:r>
              <a:rPr lang="cs-CZ" sz="2400" dirty="0" smtClean="0"/>
              <a:t>přání</a:t>
            </a:r>
          </a:p>
          <a:p>
            <a:pPr lvl="1"/>
            <a:endParaRPr lang="cs-CZ" sz="2400" dirty="0"/>
          </a:p>
          <a:p>
            <a:pPr lvl="1"/>
            <a:r>
              <a:rPr lang="cs-CZ" sz="2400" i="1" dirty="0" err="1" smtClean="0"/>
              <a:t>Wir</a:t>
            </a:r>
            <a:r>
              <a:rPr lang="cs-CZ" sz="2400" i="1" dirty="0" smtClean="0"/>
              <a:t> </a:t>
            </a:r>
            <a:r>
              <a:rPr lang="cs-CZ" sz="2400" i="1" dirty="0" err="1" smtClean="0"/>
              <a:t>möchten</a:t>
            </a:r>
            <a:r>
              <a:rPr lang="cs-CZ" sz="2400" i="1" dirty="0" smtClean="0"/>
              <a:t> </a:t>
            </a:r>
            <a:r>
              <a:rPr lang="cs-CZ" sz="2400" i="1" dirty="0" err="1" smtClean="0"/>
              <a:t>ins</a:t>
            </a:r>
            <a:r>
              <a:rPr lang="cs-CZ" sz="2400" i="1" dirty="0" smtClean="0"/>
              <a:t> Kino </a:t>
            </a:r>
            <a:r>
              <a:rPr lang="cs-CZ" sz="2400" i="1" dirty="0" err="1" smtClean="0"/>
              <a:t>gehen</a:t>
            </a:r>
            <a:r>
              <a:rPr lang="cs-CZ" sz="2400" i="1" dirty="0" smtClean="0"/>
              <a:t>.</a:t>
            </a:r>
          </a:p>
          <a:p>
            <a:pPr lvl="1"/>
            <a:r>
              <a:rPr lang="cs-CZ" sz="2400" i="1" dirty="0" err="1" smtClean="0"/>
              <a:t>Ich</a:t>
            </a:r>
            <a:r>
              <a:rPr lang="cs-CZ" sz="2400" i="1" dirty="0" smtClean="0"/>
              <a:t> </a:t>
            </a:r>
            <a:r>
              <a:rPr lang="cs-CZ" sz="2400" i="1" dirty="0" err="1" smtClean="0"/>
              <a:t>möchte</a:t>
            </a:r>
            <a:r>
              <a:rPr lang="cs-CZ" sz="2400" i="1" dirty="0" smtClean="0"/>
              <a:t> </a:t>
            </a:r>
            <a:r>
              <a:rPr lang="cs-CZ" sz="2400" i="1" dirty="0" err="1" smtClean="0"/>
              <a:t>ein</a:t>
            </a:r>
            <a:r>
              <a:rPr lang="cs-CZ" sz="2400" i="1" dirty="0" smtClean="0"/>
              <a:t> Auto </a:t>
            </a:r>
            <a:r>
              <a:rPr lang="cs-CZ" sz="2400" i="1" dirty="0" err="1" smtClean="0"/>
              <a:t>haben</a:t>
            </a:r>
            <a:r>
              <a:rPr lang="cs-CZ" sz="2400" i="1" dirty="0" smtClean="0"/>
              <a:t>.</a:t>
            </a:r>
          </a:p>
          <a:p>
            <a:pPr lvl="1"/>
            <a:endParaRPr lang="cs-CZ" sz="2400" dirty="0"/>
          </a:p>
          <a:p>
            <a:pPr lvl="1"/>
            <a:r>
              <a:rPr lang="cs-CZ" sz="2400" dirty="0" err="1" smtClean="0"/>
              <a:t>auf</a:t>
            </a:r>
            <a:r>
              <a:rPr lang="cs-CZ" sz="2400" dirty="0" smtClean="0"/>
              <a:t> </a:t>
            </a:r>
            <a:r>
              <a:rPr lang="cs-CZ" sz="2400" dirty="0" err="1" smtClean="0"/>
              <a:t>Tschechisch</a:t>
            </a:r>
            <a:r>
              <a:rPr lang="cs-CZ" sz="2400" dirty="0" smtClean="0"/>
              <a:t>: </a:t>
            </a:r>
            <a:r>
              <a:rPr lang="cs-CZ" sz="2400" b="1" dirty="0" smtClean="0">
                <a:solidFill>
                  <a:schemeClr val="accent1">
                    <a:lumMod val="75000"/>
                  </a:schemeClr>
                </a:solidFill>
              </a:rPr>
              <a:t>chtít (chtěl bych, rád bych)</a:t>
            </a:r>
          </a:p>
          <a:p>
            <a:pPr lvl="1"/>
            <a:endParaRPr lang="cs-CZ" sz="2400" dirty="0"/>
          </a:p>
          <a:p>
            <a:pPr lvl="1"/>
            <a:r>
              <a:rPr lang="cs-CZ" sz="2400" i="1" dirty="0" smtClean="0"/>
              <a:t>Chtěli bychom jít do kina.</a:t>
            </a:r>
          </a:p>
          <a:p>
            <a:pPr lvl="1"/>
            <a:r>
              <a:rPr lang="cs-CZ" sz="2400" i="1" dirty="0" smtClean="0"/>
              <a:t>Chtěl bych mít auto. / Rád bych měl auto.</a:t>
            </a:r>
            <a:endParaRPr lang="cs-CZ" sz="2400" i="1" dirty="0"/>
          </a:p>
        </p:txBody>
      </p:sp>
    </p:spTree>
    <p:extLst>
      <p:ext uri="{BB962C8B-B14F-4D97-AF65-F5344CB8AC3E}">
        <p14:creationId xmlns:p14="http://schemas.microsoft.com/office/powerpoint/2010/main" val="15338157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706090"/>
          </a:xfrm>
        </p:spPr>
        <p:txBody>
          <a:bodyPr/>
          <a:lstStyle/>
          <a:p>
            <a:r>
              <a:rPr lang="cs-CZ" dirty="0"/>
              <a:t>Die </a:t>
            </a:r>
            <a:r>
              <a:rPr lang="cs-CZ" dirty="0" err="1"/>
              <a:t>Bedeutung</a:t>
            </a:r>
            <a:r>
              <a:rPr lang="cs-CZ" dirty="0"/>
              <a:t> der </a:t>
            </a:r>
            <a:r>
              <a:rPr lang="cs-CZ" dirty="0" err="1"/>
              <a:t>Modalverben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268760"/>
            <a:ext cx="7467600" cy="5205192"/>
          </a:xfrm>
        </p:spPr>
        <p:txBody>
          <a:bodyPr/>
          <a:lstStyle/>
          <a:p>
            <a:r>
              <a:rPr lang="cs-CZ" b="1" dirty="0" err="1" smtClean="0">
                <a:solidFill>
                  <a:schemeClr val="accent1">
                    <a:lumMod val="75000"/>
                  </a:schemeClr>
                </a:solidFill>
              </a:rPr>
              <a:t>müssen</a:t>
            </a:r>
            <a:endParaRPr lang="cs-CZ" b="1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lvl="1"/>
            <a:r>
              <a:rPr lang="cs-CZ" sz="2400" dirty="0" err="1" smtClean="0"/>
              <a:t>Notwendigkeit</a:t>
            </a:r>
            <a:endParaRPr lang="cs-CZ" sz="2400" dirty="0" smtClean="0"/>
          </a:p>
          <a:p>
            <a:pPr lvl="1"/>
            <a:r>
              <a:rPr lang="cs-CZ" sz="2400" dirty="0" smtClean="0"/>
              <a:t>nutnost</a:t>
            </a:r>
          </a:p>
          <a:p>
            <a:pPr lvl="1"/>
            <a:endParaRPr lang="cs-CZ" sz="2400" dirty="0"/>
          </a:p>
          <a:p>
            <a:pPr lvl="1"/>
            <a:r>
              <a:rPr lang="cs-CZ" sz="2400" i="1" dirty="0" err="1" smtClean="0"/>
              <a:t>Wir</a:t>
            </a:r>
            <a:r>
              <a:rPr lang="cs-CZ" sz="2400" i="1" dirty="0" smtClean="0"/>
              <a:t> </a:t>
            </a:r>
            <a:r>
              <a:rPr lang="cs-CZ" sz="2400" i="1" dirty="0" err="1" smtClean="0"/>
              <a:t>müssen</a:t>
            </a:r>
            <a:r>
              <a:rPr lang="cs-CZ" sz="2400" i="1" dirty="0" smtClean="0"/>
              <a:t> </a:t>
            </a:r>
            <a:r>
              <a:rPr lang="cs-CZ" sz="2400" i="1" dirty="0" err="1" smtClean="0"/>
              <a:t>viel</a:t>
            </a:r>
            <a:r>
              <a:rPr lang="cs-CZ" sz="2400" i="1" dirty="0" smtClean="0"/>
              <a:t> </a:t>
            </a:r>
            <a:r>
              <a:rPr lang="cs-CZ" sz="2400" i="1" dirty="0" err="1" smtClean="0"/>
              <a:t>lernen</a:t>
            </a:r>
            <a:r>
              <a:rPr lang="cs-CZ" sz="2400" i="1" dirty="0" smtClean="0"/>
              <a:t>.</a:t>
            </a:r>
          </a:p>
          <a:p>
            <a:pPr lvl="1"/>
            <a:r>
              <a:rPr lang="cs-CZ" sz="2400" i="1" dirty="0" err="1" smtClean="0"/>
              <a:t>Katharina</a:t>
            </a:r>
            <a:r>
              <a:rPr lang="cs-CZ" sz="2400" i="1" dirty="0" smtClean="0"/>
              <a:t> </a:t>
            </a:r>
            <a:r>
              <a:rPr lang="cs-CZ" sz="2400" i="1" dirty="0" err="1" smtClean="0"/>
              <a:t>muss</a:t>
            </a:r>
            <a:r>
              <a:rPr lang="cs-CZ" sz="2400" i="1" dirty="0"/>
              <a:t> </a:t>
            </a:r>
            <a:r>
              <a:rPr lang="cs-CZ" sz="2400" i="1" dirty="0" err="1" smtClean="0"/>
              <a:t>zum</a:t>
            </a:r>
            <a:r>
              <a:rPr lang="cs-CZ" sz="2400" i="1" dirty="0" smtClean="0"/>
              <a:t> </a:t>
            </a:r>
            <a:r>
              <a:rPr lang="cs-CZ" sz="2400" i="1" dirty="0" err="1" smtClean="0"/>
              <a:t>Arzt</a:t>
            </a:r>
            <a:r>
              <a:rPr lang="cs-CZ" sz="2400" i="1" dirty="0" smtClean="0"/>
              <a:t> </a:t>
            </a:r>
            <a:r>
              <a:rPr lang="cs-CZ" sz="2400" i="1" dirty="0" err="1" smtClean="0"/>
              <a:t>gehen</a:t>
            </a:r>
            <a:r>
              <a:rPr lang="cs-CZ" sz="2400" i="1" dirty="0" smtClean="0"/>
              <a:t>.</a:t>
            </a:r>
          </a:p>
          <a:p>
            <a:pPr lvl="1"/>
            <a:endParaRPr lang="cs-CZ" sz="2400" dirty="0"/>
          </a:p>
          <a:p>
            <a:pPr lvl="1"/>
            <a:r>
              <a:rPr lang="cs-CZ" sz="2400" dirty="0" err="1" smtClean="0"/>
              <a:t>auf</a:t>
            </a:r>
            <a:r>
              <a:rPr lang="cs-CZ" sz="2400" dirty="0" smtClean="0"/>
              <a:t> </a:t>
            </a:r>
            <a:r>
              <a:rPr lang="cs-CZ" sz="2400" dirty="0" err="1" smtClean="0"/>
              <a:t>Tschechisch</a:t>
            </a:r>
            <a:r>
              <a:rPr lang="cs-CZ" sz="2400" dirty="0" smtClean="0"/>
              <a:t>: </a:t>
            </a:r>
            <a:r>
              <a:rPr lang="cs-CZ" sz="2400" b="1" dirty="0" smtClean="0">
                <a:solidFill>
                  <a:schemeClr val="accent1">
                    <a:lumMod val="75000"/>
                  </a:schemeClr>
                </a:solidFill>
              </a:rPr>
              <a:t>muset</a:t>
            </a:r>
          </a:p>
          <a:p>
            <a:pPr lvl="1"/>
            <a:endParaRPr lang="cs-CZ" sz="2400" dirty="0"/>
          </a:p>
          <a:p>
            <a:pPr lvl="1"/>
            <a:r>
              <a:rPr lang="cs-CZ" sz="2400" i="1" dirty="0" smtClean="0"/>
              <a:t>Musíme se hodně učit.</a:t>
            </a:r>
          </a:p>
          <a:p>
            <a:pPr lvl="1"/>
            <a:r>
              <a:rPr lang="cs-CZ" sz="2400" i="1" dirty="0" smtClean="0"/>
              <a:t>Katka musí jít k lékaři.</a:t>
            </a:r>
            <a:endParaRPr lang="cs-CZ" sz="2400" i="1" dirty="0"/>
          </a:p>
        </p:txBody>
      </p:sp>
    </p:spTree>
    <p:extLst>
      <p:ext uri="{BB962C8B-B14F-4D97-AF65-F5344CB8AC3E}">
        <p14:creationId xmlns:p14="http://schemas.microsoft.com/office/powerpoint/2010/main" val="21045366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706090"/>
          </a:xfrm>
        </p:spPr>
        <p:txBody>
          <a:bodyPr/>
          <a:lstStyle/>
          <a:p>
            <a:r>
              <a:rPr lang="cs-CZ" dirty="0"/>
              <a:t>Die </a:t>
            </a:r>
            <a:r>
              <a:rPr lang="cs-CZ" dirty="0" err="1"/>
              <a:t>Bedeutung</a:t>
            </a:r>
            <a:r>
              <a:rPr lang="cs-CZ" dirty="0"/>
              <a:t> der </a:t>
            </a:r>
            <a:r>
              <a:rPr lang="cs-CZ" dirty="0" err="1"/>
              <a:t>Modalverben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268760"/>
            <a:ext cx="7467600" cy="5205192"/>
          </a:xfrm>
        </p:spPr>
        <p:txBody>
          <a:bodyPr/>
          <a:lstStyle/>
          <a:p>
            <a:r>
              <a:rPr lang="cs-CZ" b="1" dirty="0" err="1" smtClean="0">
                <a:solidFill>
                  <a:schemeClr val="accent1">
                    <a:lumMod val="75000"/>
                  </a:schemeClr>
                </a:solidFill>
              </a:rPr>
              <a:t>dürfen</a:t>
            </a:r>
            <a:endParaRPr lang="cs-CZ" b="1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lvl="1"/>
            <a:r>
              <a:rPr lang="cs-CZ" sz="2400" dirty="0" err="1" smtClean="0"/>
              <a:t>Erlaubnis</a:t>
            </a:r>
            <a:r>
              <a:rPr lang="cs-CZ" sz="2400" dirty="0" smtClean="0"/>
              <a:t> </a:t>
            </a:r>
            <a:r>
              <a:rPr lang="cs-CZ" sz="2400" dirty="0" err="1" smtClean="0"/>
              <a:t>und</a:t>
            </a:r>
            <a:r>
              <a:rPr lang="cs-CZ" sz="2400" dirty="0" smtClean="0"/>
              <a:t> </a:t>
            </a:r>
            <a:r>
              <a:rPr lang="cs-CZ" sz="2400" dirty="0" err="1" smtClean="0"/>
              <a:t>Verbot</a:t>
            </a:r>
            <a:endParaRPr lang="cs-CZ" sz="2400" dirty="0" smtClean="0"/>
          </a:p>
          <a:p>
            <a:pPr lvl="1"/>
            <a:r>
              <a:rPr lang="cs-CZ" sz="2400" dirty="0" smtClean="0"/>
              <a:t>dovolení a zákaz</a:t>
            </a:r>
          </a:p>
          <a:p>
            <a:pPr lvl="1"/>
            <a:endParaRPr lang="cs-CZ" sz="2400" dirty="0"/>
          </a:p>
          <a:p>
            <a:pPr lvl="1"/>
            <a:r>
              <a:rPr lang="cs-CZ" sz="2400" i="1" dirty="0" err="1" smtClean="0"/>
              <a:t>Wir</a:t>
            </a:r>
            <a:r>
              <a:rPr lang="cs-CZ" sz="2400" i="1" dirty="0" smtClean="0"/>
              <a:t> </a:t>
            </a:r>
            <a:r>
              <a:rPr lang="cs-CZ" sz="2400" i="1" dirty="0" err="1" smtClean="0"/>
              <a:t>dürfen</a:t>
            </a:r>
            <a:r>
              <a:rPr lang="cs-CZ" sz="2400" i="1" dirty="0" smtClean="0"/>
              <a:t> in </a:t>
            </a:r>
            <a:r>
              <a:rPr lang="cs-CZ" sz="2400" i="1" dirty="0" err="1" smtClean="0"/>
              <a:t>die</a:t>
            </a:r>
            <a:r>
              <a:rPr lang="cs-CZ" sz="2400" i="1" dirty="0" smtClean="0"/>
              <a:t> </a:t>
            </a:r>
            <a:r>
              <a:rPr lang="cs-CZ" sz="2400" i="1" dirty="0" err="1" smtClean="0"/>
              <a:t>Disco</a:t>
            </a:r>
            <a:r>
              <a:rPr lang="cs-CZ" sz="2400" i="1" dirty="0" smtClean="0"/>
              <a:t> </a:t>
            </a:r>
            <a:r>
              <a:rPr lang="cs-CZ" sz="2400" i="1" dirty="0" err="1" smtClean="0"/>
              <a:t>gehen</a:t>
            </a:r>
            <a:r>
              <a:rPr lang="cs-CZ" sz="2400" i="1" dirty="0" smtClean="0"/>
              <a:t>.</a:t>
            </a:r>
          </a:p>
          <a:p>
            <a:pPr lvl="1"/>
            <a:r>
              <a:rPr lang="cs-CZ" sz="2400" i="1" dirty="0" smtClean="0"/>
              <a:t>Die </a:t>
            </a:r>
            <a:r>
              <a:rPr lang="cs-CZ" sz="2400" i="1" dirty="0" err="1" smtClean="0"/>
              <a:t>Kinder</a:t>
            </a:r>
            <a:r>
              <a:rPr lang="cs-CZ" sz="2400" i="1" dirty="0" smtClean="0"/>
              <a:t> </a:t>
            </a:r>
            <a:r>
              <a:rPr lang="cs-CZ" sz="2400" i="1" dirty="0" err="1" smtClean="0"/>
              <a:t>dürfen</a:t>
            </a:r>
            <a:r>
              <a:rPr lang="cs-CZ" sz="2400" i="1" dirty="0" smtClean="0"/>
              <a:t> </a:t>
            </a:r>
            <a:r>
              <a:rPr lang="cs-CZ" sz="2400" i="1" dirty="0" err="1" smtClean="0"/>
              <a:t>nicht</a:t>
            </a:r>
            <a:r>
              <a:rPr lang="cs-CZ" sz="2400" i="1" dirty="0" smtClean="0"/>
              <a:t> </a:t>
            </a:r>
            <a:r>
              <a:rPr lang="cs-CZ" sz="2400" i="1" dirty="0" err="1" smtClean="0"/>
              <a:t>rauchen</a:t>
            </a:r>
            <a:r>
              <a:rPr lang="cs-CZ" sz="2400" i="1" dirty="0" smtClean="0"/>
              <a:t>.</a:t>
            </a:r>
          </a:p>
          <a:p>
            <a:pPr lvl="1"/>
            <a:endParaRPr lang="cs-CZ" sz="2400" dirty="0"/>
          </a:p>
          <a:p>
            <a:pPr lvl="1"/>
            <a:r>
              <a:rPr lang="cs-CZ" sz="2400" dirty="0" err="1" smtClean="0"/>
              <a:t>auf</a:t>
            </a:r>
            <a:r>
              <a:rPr lang="cs-CZ" sz="2400" dirty="0" smtClean="0"/>
              <a:t> </a:t>
            </a:r>
            <a:r>
              <a:rPr lang="cs-CZ" sz="2400" dirty="0" err="1" smtClean="0"/>
              <a:t>Tschechisch</a:t>
            </a:r>
            <a:r>
              <a:rPr lang="cs-CZ" sz="2400" dirty="0" smtClean="0"/>
              <a:t>: </a:t>
            </a:r>
            <a:r>
              <a:rPr lang="cs-CZ" sz="2400" b="1" dirty="0" smtClean="0">
                <a:solidFill>
                  <a:schemeClr val="accent1">
                    <a:lumMod val="75000"/>
                  </a:schemeClr>
                </a:solidFill>
              </a:rPr>
              <a:t>smět</a:t>
            </a:r>
          </a:p>
          <a:p>
            <a:pPr lvl="1"/>
            <a:endParaRPr lang="cs-CZ" sz="2400" dirty="0"/>
          </a:p>
          <a:p>
            <a:pPr lvl="1"/>
            <a:r>
              <a:rPr lang="cs-CZ" sz="2400" i="1" dirty="0" smtClean="0"/>
              <a:t>Smíme jít na diskotéku.</a:t>
            </a:r>
          </a:p>
          <a:p>
            <a:pPr lvl="1"/>
            <a:r>
              <a:rPr lang="cs-CZ" sz="2400" i="1" dirty="0" smtClean="0"/>
              <a:t>Děti nesmí kouřit.</a:t>
            </a:r>
          </a:p>
          <a:p>
            <a:pPr lvl="1"/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9182210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778098"/>
          </a:xfrm>
        </p:spPr>
        <p:txBody>
          <a:bodyPr/>
          <a:lstStyle/>
          <a:p>
            <a:r>
              <a:rPr lang="cs-CZ" dirty="0"/>
              <a:t>Die </a:t>
            </a:r>
            <a:r>
              <a:rPr lang="cs-CZ" dirty="0" err="1"/>
              <a:t>Bedeutung</a:t>
            </a:r>
            <a:r>
              <a:rPr lang="cs-CZ" dirty="0"/>
              <a:t> der </a:t>
            </a:r>
            <a:r>
              <a:rPr lang="cs-CZ" dirty="0" err="1"/>
              <a:t>Modalverben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268760"/>
            <a:ext cx="7467600" cy="5205192"/>
          </a:xfrm>
        </p:spPr>
        <p:txBody>
          <a:bodyPr/>
          <a:lstStyle/>
          <a:p>
            <a:r>
              <a:rPr lang="cs-CZ" b="1" dirty="0" err="1" smtClean="0">
                <a:solidFill>
                  <a:schemeClr val="accent1">
                    <a:lumMod val="75000"/>
                  </a:schemeClr>
                </a:solidFill>
              </a:rPr>
              <a:t>wollen</a:t>
            </a:r>
            <a:endParaRPr lang="cs-CZ" b="1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lvl="1"/>
            <a:r>
              <a:rPr lang="cs-CZ" sz="2400" dirty="0" err="1" smtClean="0"/>
              <a:t>starker</a:t>
            </a:r>
            <a:r>
              <a:rPr lang="cs-CZ" sz="2400" dirty="0" smtClean="0"/>
              <a:t> </a:t>
            </a:r>
            <a:r>
              <a:rPr lang="cs-CZ" sz="2400" dirty="0" err="1" smtClean="0"/>
              <a:t>Wunsch</a:t>
            </a:r>
            <a:r>
              <a:rPr lang="cs-CZ" sz="2400" dirty="0" smtClean="0"/>
              <a:t>, </a:t>
            </a:r>
            <a:r>
              <a:rPr lang="cs-CZ" sz="2400" dirty="0" err="1" smtClean="0"/>
              <a:t>Wille</a:t>
            </a:r>
            <a:endParaRPr lang="cs-CZ" sz="2400" dirty="0" smtClean="0"/>
          </a:p>
          <a:p>
            <a:pPr lvl="1"/>
            <a:r>
              <a:rPr lang="cs-CZ" sz="2400" dirty="0" smtClean="0"/>
              <a:t>silné přání, vůle</a:t>
            </a:r>
          </a:p>
          <a:p>
            <a:pPr lvl="1"/>
            <a:endParaRPr lang="cs-CZ" sz="2400" dirty="0"/>
          </a:p>
          <a:p>
            <a:pPr lvl="1"/>
            <a:r>
              <a:rPr lang="cs-CZ" sz="2400" i="1" dirty="0" err="1" smtClean="0"/>
              <a:t>Wir</a:t>
            </a:r>
            <a:r>
              <a:rPr lang="cs-CZ" sz="2400" i="1" dirty="0" smtClean="0"/>
              <a:t> </a:t>
            </a:r>
            <a:r>
              <a:rPr lang="cs-CZ" sz="2400" i="1" dirty="0" err="1" smtClean="0"/>
              <a:t>wollen</a:t>
            </a:r>
            <a:r>
              <a:rPr lang="cs-CZ" sz="2400" i="1" dirty="0" smtClean="0"/>
              <a:t> </a:t>
            </a:r>
            <a:r>
              <a:rPr lang="cs-CZ" sz="2400" i="1" dirty="0" err="1" smtClean="0"/>
              <a:t>schlafen</a:t>
            </a:r>
            <a:r>
              <a:rPr lang="cs-CZ" sz="2400" i="1" dirty="0" smtClean="0"/>
              <a:t>.</a:t>
            </a:r>
          </a:p>
          <a:p>
            <a:pPr lvl="1"/>
            <a:r>
              <a:rPr lang="cs-CZ" sz="2400" i="1" dirty="0" smtClean="0"/>
              <a:t>Andrea </a:t>
            </a:r>
            <a:r>
              <a:rPr lang="cs-CZ" sz="2400" i="1" dirty="0" err="1" smtClean="0"/>
              <a:t>will</a:t>
            </a:r>
            <a:r>
              <a:rPr lang="cs-CZ" sz="2400" i="1" dirty="0" smtClean="0"/>
              <a:t> </a:t>
            </a:r>
            <a:r>
              <a:rPr lang="cs-CZ" sz="2400" i="1" dirty="0" err="1" smtClean="0"/>
              <a:t>Medizin</a:t>
            </a:r>
            <a:r>
              <a:rPr lang="cs-CZ" sz="2400" i="1" dirty="0" smtClean="0"/>
              <a:t> </a:t>
            </a:r>
            <a:r>
              <a:rPr lang="cs-CZ" sz="2400" i="1" dirty="0" err="1" smtClean="0"/>
              <a:t>studieren</a:t>
            </a:r>
            <a:r>
              <a:rPr lang="cs-CZ" sz="2400" i="1" dirty="0" smtClean="0"/>
              <a:t>.</a:t>
            </a:r>
          </a:p>
          <a:p>
            <a:pPr lvl="1"/>
            <a:endParaRPr lang="cs-CZ" sz="2400" dirty="0"/>
          </a:p>
          <a:p>
            <a:pPr lvl="1"/>
            <a:r>
              <a:rPr lang="cs-CZ" sz="2400" dirty="0" err="1" smtClean="0"/>
              <a:t>auf</a:t>
            </a:r>
            <a:r>
              <a:rPr lang="cs-CZ" sz="2400" dirty="0" smtClean="0"/>
              <a:t> </a:t>
            </a:r>
            <a:r>
              <a:rPr lang="cs-CZ" sz="2400" dirty="0" err="1" smtClean="0"/>
              <a:t>Tschechisch</a:t>
            </a:r>
            <a:r>
              <a:rPr lang="cs-CZ" sz="2400" dirty="0" smtClean="0"/>
              <a:t>: </a:t>
            </a:r>
            <a:r>
              <a:rPr lang="cs-CZ" sz="2400" b="1" dirty="0" smtClean="0">
                <a:solidFill>
                  <a:schemeClr val="accent1">
                    <a:lumMod val="75000"/>
                  </a:schemeClr>
                </a:solidFill>
              </a:rPr>
              <a:t>chtít</a:t>
            </a:r>
          </a:p>
          <a:p>
            <a:pPr lvl="1"/>
            <a:endParaRPr lang="cs-CZ" sz="2400" dirty="0"/>
          </a:p>
          <a:p>
            <a:pPr lvl="1"/>
            <a:r>
              <a:rPr lang="cs-CZ" sz="2400" i="1" dirty="0" smtClean="0"/>
              <a:t>Chceme spát.</a:t>
            </a:r>
          </a:p>
          <a:p>
            <a:pPr lvl="1"/>
            <a:r>
              <a:rPr lang="cs-CZ" sz="2400" i="1" dirty="0" smtClean="0"/>
              <a:t>Andrea chce studovat medicínu.</a:t>
            </a:r>
            <a:endParaRPr lang="cs-CZ" sz="2400" i="1" dirty="0"/>
          </a:p>
        </p:txBody>
      </p:sp>
    </p:spTree>
    <p:extLst>
      <p:ext uri="{BB962C8B-B14F-4D97-AF65-F5344CB8AC3E}">
        <p14:creationId xmlns:p14="http://schemas.microsoft.com/office/powerpoint/2010/main" val="25448285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706090"/>
          </a:xfrm>
        </p:spPr>
        <p:txBody>
          <a:bodyPr/>
          <a:lstStyle/>
          <a:p>
            <a:r>
              <a:rPr lang="cs-CZ" dirty="0"/>
              <a:t>Die </a:t>
            </a:r>
            <a:r>
              <a:rPr lang="cs-CZ" dirty="0" err="1"/>
              <a:t>Bedeutung</a:t>
            </a:r>
            <a:r>
              <a:rPr lang="cs-CZ" dirty="0"/>
              <a:t> der </a:t>
            </a:r>
            <a:r>
              <a:rPr lang="cs-CZ" dirty="0" err="1"/>
              <a:t>Modalverben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268760"/>
            <a:ext cx="7467600" cy="5205192"/>
          </a:xfrm>
        </p:spPr>
        <p:txBody>
          <a:bodyPr/>
          <a:lstStyle/>
          <a:p>
            <a:r>
              <a:rPr lang="cs-CZ" b="1" dirty="0" err="1" smtClean="0">
                <a:solidFill>
                  <a:schemeClr val="accent1">
                    <a:lumMod val="75000"/>
                  </a:schemeClr>
                </a:solidFill>
              </a:rPr>
              <a:t>sollen</a:t>
            </a:r>
            <a:endParaRPr lang="cs-CZ" b="1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lvl="1"/>
            <a:r>
              <a:rPr lang="cs-CZ" sz="2400" dirty="0" err="1" smtClean="0"/>
              <a:t>Pflicht</a:t>
            </a:r>
            <a:r>
              <a:rPr lang="cs-CZ" sz="2400" dirty="0" smtClean="0"/>
              <a:t>, </a:t>
            </a:r>
            <a:r>
              <a:rPr lang="cs-CZ" sz="2400" dirty="0" err="1" smtClean="0"/>
              <a:t>Angebot</a:t>
            </a:r>
            <a:r>
              <a:rPr lang="cs-CZ" sz="2400" dirty="0" smtClean="0"/>
              <a:t>, </a:t>
            </a:r>
            <a:r>
              <a:rPr lang="cs-CZ" sz="2400" dirty="0" err="1" smtClean="0"/>
              <a:t>Vorschlag</a:t>
            </a:r>
            <a:endParaRPr lang="cs-CZ" sz="2400" dirty="0" smtClean="0"/>
          </a:p>
          <a:p>
            <a:pPr lvl="1"/>
            <a:r>
              <a:rPr lang="cs-CZ" sz="2400" dirty="0" smtClean="0"/>
              <a:t>povinnost, nabídka, návrh</a:t>
            </a:r>
          </a:p>
          <a:p>
            <a:pPr lvl="1"/>
            <a:endParaRPr lang="cs-CZ" sz="2400" dirty="0" smtClean="0"/>
          </a:p>
          <a:p>
            <a:pPr lvl="1"/>
            <a:r>
              <a:rPr lang="cs-CZ" sz="2400" i="1" dirty="0" smtClean="0"/>
              <a:t>Tereza soll </a:t>
            </a:r>
            <a:r>
              <a:rPr lang="cs-CZ" sz="2400" i="1" dirty="0" err="1" smtClean="0"/>
              <a:t>Brot</a:t>
            </a:r>
            <a:r>
              <a:rPr lang="cs-CZ" sz="2400" i="1" dirty="0" smtClean="0"/>
              <a:t> </a:t>
            </a:r>
            <a:r>
              <a:rPr lang="cs-CZ" sz="2400" i="1" dirty="0" err="1" smtClean="0"/>
              <a:t>kaufen</a:t>
            </a:r>
            <a:r>
              <a:rPr lang="cs-CZ" sz="2400" i="1" dirty="0" smtClean="0"/>
              <a:t>.</a:t>
            </a:r>
          </a:p>
          <a:p>
            <a:pPr lvl="1"/>
            <a:r>
              <a:rPr lang="cs-CZ" sz="2400" i="1" dirty="0" err="1" smtClean="0"/>
              <a:t>Wir</a:t>
            </a:r>
            <a:r>
              <a:rPr lang="cs-CZ" sz="2400" i="1" dirty="0" smtClean="0"/>
              <a:t> </a:t>
            </a:r>
            <a:r>
              <a:rPr lang="cs-CZ" sz="2400" i="1" dirty="0" err="1" smtClean="0"/>
              <a:t>sollen</a:t>
            </a:r>
            <a:r>
              <a:rPr lang="cs-CZ" sz="2400" i="1" dirty="0" smtClean="0"/>
              <a:t> </a:t>
            </a:r>
            <a:r>
              <a:rPr lang="cs-CZ" sz="2400" i="1" dirty="0" err="1" smtClean="0"/>
              <a:t>schon</a:t>
            </a:r>
            <a:r>
              <a:rPr lang="cs-CZ" sz="2400" i="1" dirty="0" smtClean="0"/>
              <a:t> nach </a:t>
            </a:r>
            <a:r>
              <a:rPr lang="cs-CZ" sz="2400" i="1" dirty="0" err="1"/>
              <a:t>H</a:t>
            </a:r>
            <a:r>
              <a:rPr lang="cs-CZ" sz="2400" i="1" dirty="0" err="1" smtClean="0"/>
              <a:t>ause</a:t>
            </a:r>
            <a:r>
              <a:rPr lang="cs-CZ" sz="2400" i="1" dirty="0" smtClean="0"/>
              <a:t> </a:t>
            </a:r>
            <a:r>
              <a:rPr lang="cs-CZ" sz="2400" i="1" dirty="0" err="1" smtClean="0"/>
              <a:t>gehen</a:t>
            </a:r>
            <a:r>
              <a:rPr lang="cs-CZ" sz="2400" i="1" dirty="0" smtClean="0"/>
              <a:t>.</a:t>
            </a:r>
            <a:endParaRPr lang="cs-CZ" sz="2400" i="1" dirty="0"/>
          </a:p>
          <a:p>
            <a:pPr lvl="1"/>
            <a:endParaRPr lang="cs-CZ" sz="2400" dirty="0"/>
          </a:p>
          <a:p>
            <a:pPr lvl="1"/>
            <a:r>
              <a:rPr lang="cs-CZ" sz="2400" dirty="0" err="1" smtClean="0"/>
              <a:t>auf</a:t>
            </a:r>
            <a:r>
              <a:rPr lang="cs-CZ" sz="2400" dirty="0" smtClean="0"/>
              <a:t> </a:t>
            </a:r>
            <a:r>
              <a:rPr lang="cs-CZ" sz="2400" dirty="0" err="1" smtClean="0"/>
              <a:t>Tschechisch</a:t>
            </a:r>
            <a:r>
              <a:rPr lang="cs-CZ" sz="2400" dirty="0" smtClean="0"/>
              <a:t>: </a:t>
            </a:r>
            <a:r>
              <a:rPr lang="cs-CZ" sz="2400" b="1" dirty="0" smtClean="0">
                <a:solidFill>
                  <a:schemeClr val="accent1">
                    <a:lumMod val="75000"/>
                  </a:schemeClr>
                </a:solidFill>
              </a:rPr>
              <a:t>mít (povinnost)</a:t>
            </a:r>
          </a:p>
          <a:p>
            <a:pPr lvl="1"/>
            <a:endParaRPr lang="cs-CZ" sz="2400" dirty="0"/>
          </a:p>
          <a:p>
            <a:pPr lvl="1"/>
            <a:r>
              <a:rPr lang="cs-CZ" sz="2400" i="1" dirty="0" smtClean="0"/>
              <a:t>Tereza má koupit chléb.</a:t>
            </a:r>
          </a:p>
          <a:p>
            <a:pPr lvl="1"/>
            <a:r>
              <a:rPr lang="cs-CZ" sz="2400" i="1" dirty="0" smtClean="0"/>
              <a:t>Už máme jít domů.</a:t>
            </a:r>
            <a:endParaRPr lang="cs-CZ" sz="2400" i="1" dirty="0"/>
          </a:p>
        </p:txBody>
      </p:sp>
    </p:spTree>
    <p:extLst>
      <p:ext uri="{BB962C8B-B14F-4D97-AF65-F5344CB8AC3E}">
        <p14:creationId xmlns:p14="http://schemas.microsoft.com/office/powerpoint/2010/main" val="17627601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778098"/>
          </a:xfrm>
        </p:spPr>
        <p:txBody>
          <a:bodyPr/>
          <a:lstStyle/>
          <a:p>
            <a:r>
              <a:rPr lang="cs-CZ" dirty="0" err="1" smtClean="0"/>
              <a:t>Übung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340768"/>
            <a:ext cx="7467600" cy="5133184"/>
          </a:xfrm>
        </p:spPr>
        <p:txBody>
          <a:bodyPr/>
          <a:lstStyle/>
          <a:p>
            <a:r>
              <a:rPr lang="cs-CZ" b="1" dirty="0" err="1" smtClean="0"/>
              <a:t>Ergänzen</a:t>
            </a:r>
            <a:r>
              <a:rPr lang="cs-CZ" b="1" dirty="0" smtClean="0"/>
              <a:t> </a:t>
            </a:r>
            <a:r>
              <a:rPr lang="cs-CZ" b="1" dirty="0" err="1" smtClean="0"/>
              <a:t>Sie</a:t>
            </a:r>
            <a:r>
              <a:rPr lang="cs-CZ" b="1" dirty="0" smtClean="0"/>
              <a:t> </a:t>
            </a:r>
            <a:r>
              <a:rPr lang="cs-CZ" b="1" dirty="0" err="1" smtClean="0"/>
              <a:t>die</a:t>
            </a:r>
            <a:r>
              <a:rPr lang="cs-CZ" b="1" dirty="0" smtClean="0"/>
              <a:t> </a:t>
            </a:r>
            <a:r>
              <a:rPr lang="cs-CZ" b="1" dirty="0" err="1" smtClean="0"/>
              <a:t>Sätze</a:t>
            </a:r>
            <a:r>
              <a:rPr lang="cs-CZ" b="1" dirty="0" smtClean="0"/>
              <a:t>:</a:t>
            </a:r>
          </a:p>
          <a:p>
            <a:endParaRPr lang="cs-CZ" dirty="0"/>
          </a:p>
          <a:p>
            <a:r>
              <a:rPr lang="cs-CZ" dirty="0" err="1" smtClean="0"/>
              <a:t>können</a:t>
            </a:r>
            <a:r>
              <a:rPr lang="cs-CZ" dirty="0" smtClean="0"/>
              <a:t>:	</a:t>
            </a:r>
            <a:r>
              <a:rPr lang="cs-CZ" dirty="0" err="1" smtClean="0"/>
              <a:t>Wir</a:t>
            </a:r>
            <a:r>
              <a:rPr lang="cs-CZ" dirty="0" smtClean="0"/>
              <a:t> </a:t>
            </a:r>
            <a:r>
              <a:rPr lang="cs-CZ" dirty="0" err="1" smtClean="0"/>
              <a:t>können</a:t>
            </a:r>
            <a:r>
              <a:rPr lang="cs-CZ" dirty="0" smtClean="0"/>
              <a:t> .....</a:t>
            </a:r>
          </a:p>
          <a:p>
            <a:r>
              <a:rPr lang="cs-CZ" dirty="0" err="1" smtClean="0"/>
              <a:t>möchten</a:t>
            </a:r>
            <a:r>
              <a:rPr lang="cs-CZ" dirty="0" smtClean="0"/>
              <a:t>:	</a:t>
            </a:r>
            <a:r>
              <a:rPr lang="cs-CZ" dirty="0" err="1" smtClean="0"/>
              <a:t>Ich</a:t>
            </a:r>
            <a:r>
              <a:rPr lang="cs-CZ" dirty="0" smtClean="0"/>
              <a:t> </a:t>
            </a:r>
            <a:r>
              <a:rPr lang="cs-CZ" dirty="0" err="1" smtClean="0"/>
              <a:t>möchte</a:t>
            </a:r>
            <a:r>
              <a:rPr lang="cs-CZ" dirty="0" smtClean="0"/>
              <a:t> </a:t>
            </a:r>
            <a:r>
              <a:rPr lang="cs-CZ" dirty="0" err="1" smtClean="0"/>
              <a:t>heute</a:t>
            </a:r>
            <a:r>
              <a:rPr lang="cs-CZ" dirty="0" smtClean="0"/>
              <a:t> ....</a:t>
            </a:r>
          </a:p>
          <a:p>
            <a:r>
              <a:rPr lang="cs-CZ" dirty="0" err="1" smtClean="0"/>
              <a:t>müssen</a:t>
            </a:r>
            <a:r>
              <a:rPr lang="cs-CZ" dirty="0" smtClean="0"/>
              <a:t>:	</a:t>
            </a:r>
            <a:r>
              <a:rPr lang="cs-CZ" dirty="0" err="1" smtClean="0"/>
              <a:t>Ich</a:t>
            </a:r>
            <a:r>
              <a:rPr lang="cs-CZ" dirty="0" smtClean="0"/>
              <a:t> </a:t>
            </a:r>
            <a:r>
              <a:rPr lang="cs-CZ" dirty="0" err="1" smtClean="0"/>
              <a:t>muss</a:t>
            </a:r>
            <a:r>
              <a:rPr lang="cs-CZ" dirty="0" smtClean="0"/>
              <a:t> </a:t>
            </a:r>
            <a:r>
              <a:rPr lang="cs-CZ" dirty="0" err="1" smtClean="0"/>
              <a:t>heute</a:t>
            </a:r>
            <a:r>
              <a:rPr lang="cs-CZ" dirty="0" smtClean="0"/>
              <a:t> ....</a:t>
            </a:r>
          </a:p>
          <a:p>
            <a:r>
              <a:rPr lang="cs-CZ" dirty="0" err="1" smtClean="0"/>
              <a:t>dürfen</a:t>
            </a:r>
            <a:r>
              <a:rPr lang="cs-CZ" dirty="0" smtClean="0"/>
              <a:t>:	</a:t>
            </a:r>
            <a:r>
              <a:rPr lang="cs-CZ" dirty="0" err="1" smtClean="0"/>
              <a:t>Wir</a:t>
            </a:r>
            <a:r>
              <a:rPr lang="cs-CZ" dirty="0" smtClean="0"/>
              <a:t> </a:t>
            </a:r>
            <a:r>
              <a:rPr lang="cs-CZ" dirty="0" err="1" smtClean="0"/>
              <a:t>dürfen</a:t>
            </a:r>
            <a:r>
              <a:rPr lang="cs-CZ" dirty="0" smtClean="0"/>
              <a:t> </a:t>
            </a:r>
            <a:r>
              <a:rPr lang="cs-CZ" dirty="0" err="1" smtClean="0"/>
              <a:t>nicht</a:t>
            </a:r>
            <a:r>
              <a:rPr lang="cs-CZ" dirty="0" smtClean="0"/>
              <a:t> ....</a:t>
            </a:r>
          </a:p>
          <a:p>
            <a:r>
              <a:rPr lang="cs-CZ" dirty="0" err="1" smtClean="0"/>
              <a:t>wollen</a:t>
            </a:r>
            <a:r>
              <a:rPr lang="cs-CZ" dirty="0" smtClean="0"/>
              <a:t>:	</a:t>
            </a:r>
            <a:r>
              <a:rPr lang="cs-CZ" dirty="0" err="1" smtClean="0"/>
              <a:t>Ich</a:t>
            </a:r>
            <a:r>
              <a:rPr lang="cs-CZ" dirty="0" smtClean="0"/>
              <a:t> </a:t>
            </a:r>
            <a:r>
              <a:rPr lang="cs-CZ" dirty="0" err="1" smtClean="0"/>
              <a:t>will</a:t>
            </a:r>
            <a:r>
              <a:rPr lang="cs-CZ" dirty="0" smtClean="0"/>
              <a:t> ...</a:t>
            </a:r>
          </a:p>
          <a:p>
            <a:r>
              <a:rPr lang="cs-CZ" dirty="0" err="1" smtClean="0"/>
              <a:t>sollen</a:t>
            </a:r>
            <a:r>
              <a:rPr lang="cs-CZ" dirty="0" smtClean="0"/>
              <a:t>:	</a:t>
            </a:r>
            <a:r>
              <a:rPr lang="cs-CZ" dirty="0" err="1" smtClean="0"/>
              <a:t>Ich</a:t>
            </a:r>
            <a:r>
              <a:rPr lang="cs-CZ" dirty="0" smtClean="0"/>
              <a:t> soll ...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35579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Übung</a:t>
            </a:r>
            <a:r>
              <a:rPr lang="cs-CZ" dirty="0" smtClean="0"/>
              <a:t> – </a:t>
            </a:r>
            <a:r>
              <a:rPr lang="cs-CZ" dirty="0" err="1" smtClean="0"/>
              <a:t>Vorschlag</a:t>
            </a:r>
            <a:r>
              <a:rPr lang="cs-CZ" dirty="0" smtClean="0"/>
              <a:t> </a:t>
            </a:r>
            <a:r>
              <a:rPr lang="cs-CZ" dirty="0" err="1" smtClean="0"/>
              <a:t>einer</a:t>
            </a:r>
            <a:r>
              <a:rPr lang="cs-CZ" dirty="0" smtClean="0"/>
              <a:t> </a:t>
            </a:r>
            <a:r>
              <a:rPr lang="cs-CZ" dirty="0" err="1" smtClean="0"/>
              <a:t>Lösung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dirty="0" err="1" smtClean="0"/>
              <a:t>Wir</a:t>
            </a:r>
            <a:r>
              <a:rPr lang="cs-CZ" dirty="0" smtClean="0"/>
              <a:t> </a:t>
            </a:r>
            <a:r>
              <a:rPr lang="cs-CZ" dirty="0" err="1"/>
              <a:t>können</a:t>
            </a:r>
            <a:r>
              <a:rPr lang="cs-CZ" dirty="0"/>
              <a:t> </a:t>
            </a:r>
            <a:r>
              <a:rPr lang="cs-CZ" dirty="0" err="1" smtClean="0"/>
              <a:t>lesen</a:t>
            </a:r>
            <a:r>
              <a:rPr lang="cs-CZ" dirty="0" smtClean="0"/>
              <a:t> / </a:t>
            </a:r>
            <a:r>
              <a:rPr lang="cs-CZ" dirty="0" err="1" smtClean="0"/>
              <a:t>kochen</a:t>
            </a:r>
            <a:r>
              <a:rPr lang="cs-CZ" dirty="0" smtClean="0"/>
              <a:t>.</a:t>
            </a:r>
            <a:endParaRPr lang="cs-CZ" dirty="0"/>
          </a:p>
          <a:p>
            <a:r>
              <a:rPr lang="cs-CZ" dirty="0" err="1" smtClean="0"/>
              <a:t>Ich</a:t>
            </a:r>
            <a:r>
              <a:rPr lang="cs-CZ" dirty="0" smtClean="0"/>
              <a:t> </a:t>
            </a:r>
            <a:r>
              <a:rPr lang="cs-CZ" dirty="0" err="1"/>
              <a:t>möchte</a:t>
            </a:r>
            <a:r>
              <a:rPr lang="cs-CZ" dirty="0"/>
              <a:t> </a:t>
            </a:r>
            <a:r>
              <a:rPr lang="cs-CZ" dirty="0" err="1"/>
              <a:t>heute</a:t>
            </a:r>
            <a:r>
              <a:rPr lang="cs-CZ" dirty="0"/>
              <a:t> </a:t>
            </a:r>
            <a:r>
              <a:rPr lang="cs-CZ" dirty="0" err="1" smtClean="0"/>
              <a:t>ins</a:t>
            </a:r>
            <a:r>
              <a:rPr lang="cs-CZ" dirty="0" smtClean="0"/>
              <a:t> Kino </a:t>
            </a:r>
            <a:r>
              <a:rPr lang="cs-CZ" dirty="0" err="1" smtClean="0"/>
              <a:t>gehen</a:t>
            </a:r>
            <a:r>
              <a:rPr lang="cs-CZ" dirty="0" smtClean="0"/>
              <a:t> / </a:t>
            </a:r>
            <a:r>
              <a:rPr lang="cs-CZ" dirty="0" err="1"/>
              <a:t>t</a:t>
            </a:r>
            <a:r>
              <a:rPr lang="cs-CZ" dirty="0" err="1" smtClean="0"/>
              <a:t>anzen</a:t>
            </a:r>
            <a:r>
              <a:rPr lang="cs-CZ" dirty="0" smtClean="0"/>
              <a:t>.</a:t>
            </a:r>
            <a:endParaRPr lang="cs-CZ" dirty="0"/>
          </a:p>
          <a:p>
            <a:r>
              <a:rPr lang="cs-CZ" dirty="0" err="1" smtClean="0"/>
              <a:t>Ich</a:t>
            </a:r>
            <a:r>
              <a:rPr lang="cs-CZ" dirty="0" smtClean="0"/>
              <a:t> </a:t>
            </a:r>
            <a:r>
              <a:rPr lang="cs-CZ" dirty="0" err="1"/>
              <a:t>muss</a:t>
            </a:r>
            <a:r>
              <a:rPr lang="cs-CZ" dirty="0"/>
              <a:t> </a:t>
            </a:r>
            <a:r>
              <a:rPr lang="cs-CZ" dirty="0" err="1"/>
              <a:t>heute</a:t>
            </a:r>
            <a:r>
              <a:rPr lang="cs-CZ" dirty="0"/>
              <a:t> </a:t>
            </a:r>
            <a:r>
              <a:rPr lang="cs-CZ" dirty="0" err="1" smtClean="0"/>
              <a:t>Mathe</a:t>
            </a:r>
            <a:r>
              <a:rPr lang="cs-CZ" dirty="0" smtClean="0"/>
              <a:t> </a:t>
            </a:r>
            <a:r>
              <a:rPr lang="cs-CZ" dirty="0" err="1" smtClean="0"/>
              <a:t>lernen</a:t>
            </a:r>
            <a:r>
              <a:rPr lang="cs-CZ" dirty="0" smtClean="0"/>
              <a:t> / </a:t>
            </a:r>
            <a:r>
              <a:rPr lang="cs-CZ" dirty="0" err="1" smtClean="0"/>
              <a:t>zu</a:t>
            </a:r>
            <a:r>
              <a:rPr lang="cs-CZ" dirty="0" smtClean="0"/>
              <a:t> </a:t>
            </a:r>
            <a:r>
              <a:rPr lang="cs-CZ" dirty="0" err="1" smtClean="0"/>
              <a:t>Hause</a:t>
            </a:r>
            <a:r>
              <a:rPr lang="cs-CZ" dirty="0" smtClean="0"/>
              <a:t> </a:t>
            </a:r>
            <a:r>
              <a:rPr lang="cs-CZ" dirty="0" err="1" smtClean="0"/>
              <a:t>arbeiten</a:t>
            </a:r>
            <a:r>
              <a:rPr lang="cs-CZ" dirty="0" smtClean="0"/>
              <a:t>.</a:t>
            </a:r>
            <a:endParaRPr lang="cs-CZ" dirty="0"/>
          </a:p>
          <a:p>
            <a:r>
              <a:rPr lang="cs-CZ" dirty="0" err="1" smtClean="0"/>
              <a:t>Wir</a:t>
            </a:r>
            <a:r>
              <a:rPr lang="cs-CZ" dirty="0" smtClean="0"/>
              <a:t> </a:t>
            </a:r>
            <a:r>
              <a:rPr lang="cs-CZ" dirty="0" err="1"/>
              <a:t>dürfen</a:t>
            </a:r>
            <a:r>
              <a:rPr lang="cs-CZ" dirty="0"/>
              <a:t> </a:t>
            </a:r>
            <a:r>
              <a:rPr lang="cs-CZ" dirty="0" err="1"/>
              <a:t>nicht</a:t>
            </a:r>
            <a:r>
              <a:rPr lang="cs-CZ" dirty="0"/>
              <a:t> </a:t>
            </a:r>
            <a:r>
              <a:rPr lang="cs-CZ" dirty="0" smtClean="0"/>
              <a:t>Alkohol </a:t>
            </a:r>
            <a:r>
              <a:rPr lang="cs-CZ" dirty="0" err="1" smtClean="0"/>
              <a:t>trinken</a:t>
            </a:r>
            <a:r>
              <a:rPr lang="cs-CZ" dirty="0" smtClean="0"/>
              <a:t> / Auto </a:t>
            </a:r>
            <a:r>
              <a:rPr lang="cs-CZ" dirty="0" err="1" smtClean="0"/>
              <a:t>fahren</a:t>
            </a:r>
            <a:r>
              <a:rPr lang="cs-CZ" dirty="0" smtClean="0"/>
              <a:t>.</a:t>
            </a:r>
            <a:endParaRPr lang="cs-CZ" dirty="0"/>
          </a:p>
          <a:p>
            <a:r>
              <a:rPr lang="cs-CZ" dirty="0" err="1" smtClean="0"/>
              <a:t>Ich</a:t>
            </a:r>
            <a:r>
              <a:rPr lang="cs-CZ" dirty="0" smtClean="0"/>
              <a:t> </a:t>
            </a:r>
            <a:r>
              <a:rPr lang="cs-CZ" dirty="0" err="1"/>
              <a:t>will</a:t>
            </a:r>
            <a:r>
              <a:rPr lang="cs-CZ" dirty="0"/>
              <a:t> </a:t>
            </a:r>
            <a:r>
              <a:rPr lang="cs-CZ" dirty="0" err="1" smtClean="0"/>
              <a:t>zum</a:t>
            </a:r>
            <a:r>
              <a:rPr lang="cs-CZ" dirty="0" smtClean="0"/>
              <a:t> </a:t>
            </a:r>
            <a:r>
              <a:rPr lang="cs-CZ" dirty="0" err="1" smtClean="0"/>
              <a:t>Konzert</a:t>
            </a:r>
            <a:r>
              <a:rPr lang="cs-CZ" dirty="0" smtClean="0"/>
              <a:t> </a:t>
            </a:r>
            <a:r>
              <a:rPr lang="cs-CZ" dirty="0" err="1" smtClean="0"/>
              <a:t>gehen</a:t>
            </a:r>
            <a:r>
              <a:rPr lang="cs-CZ" dirty="0" smtClean="0"/>
              <a:t> / </a:t>
            </a:r>
            <a:r>
              <a:rPr lang="cs-CZ" dirty="0" err="1" smtClean="0"/>
              <a:t>Schauspieler</a:t>
            </a:r>
            <a:r>
              <a:rPr lang="cs-CZ" dirty="0" smtClean="0"/>
              <a:t> </a:t>
            </a:r>
            <a:r>
              <a:rPr lang="cs-CZ" dirty="0" err="1" smtClean="0"/>
              <a:t>sein</a:t>
            </a:r>
            <a:r>
              <a:rPr lang="cs-CZ" dirty="0" smtClean="0"/>
              <a:t>.</a:t>
            </a:r>
            <a:endParaRPr lang="cs-CZ" dirty="0"/>
          </a:p>
          <a:p>
            <a:r>
              <a:rPr lang="cs-CZ" dirty="0" err="1" smtClean="0"/>
              <a:t>Ich</a:t>
            </a:r>
            <a:r>
              <a:rPr lang="cs-CZ" dirty="0" smtClean="0"/>
              <a:t> soll </a:t>
            </a:r>
            <a:r>
              <a:rPr lang="cs-CZ" dirty="0" err="1" smtClean="0"/>
              <a:t>mehr</a:t>
            </a:r>
            <a:r>
              <a:rPr lang="cs-CZ" dirty="0" smtClean="0"/>
              <a:t> Sport </a:t>
            </a:r>
            <a:r>
              <a:rPr lang="cs-CZ" dirty="0" err="1" smtClean="0"/>
              <a:t>treiben</a:t>
            </a:r>
            <a:r>
              <a:rPr lang="cs-CZ" dirty="0" smtClean="0"/>
              <a:t> / </a:t>
            </a:r>
            <a:r>
              <a:rPr lang="cs-CZ" dirty="0" err="1" smtClean="0"/>
              <a:t>mehr</a:t>
            </a:r>
            <a:r>
              <a:rPr lang="cs-CZ" dirty="0" smtClean="0"/>
              <a:t> </a:t>
            </a:r>
            <a:r>
              <a:rPr lang="cs-CZ" dirty="0" err="1" smtClean="0"/>
              <a:t>trinken</a:t>
            </a:r>
            <a:r>
              <a:rPr lang="cs-CZ" dirty="0" smtClean="0"/>
              <a:t>.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180832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cs-CZ" dirty="0" smtClean="0"/>
              <a:t>Literatur: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altLang="cs-CZ" dirty="0"/>
              <a:t>Berglová, Eva – Formánková, Eva – Mašek, Miroslav. </a:t>
            </a:r>
            <a:r>
              <a:rPr lang="cs-CZ" altLang="cs-CZ" i="1" dirty="0"/>
              <a:t>Moderní gramatika němčiny.</a:t>
            </a:r>
            <a:r>
              <a:rPr lang="cs-CZ" altLang="cs-CZ" dirty="0"/>
              <a:t> Fraus: Plzeň, 2002.</a:t>
            </a:r>
          </a:p>
          <a:p>
            <a:r>
              <a:rPr lang="cs-CZ" altLang="cs-CZ" dirty="0" err="1"/>
              <a:t>Dallapiazza</a:t>
            </a:r>
            <a:r>
              <a:rPr lang="cs-CZ" altLang="cs-CZ" dirty="0"/>
              <a:t>, Rosa-Maria – von Jan, Eduard – </a:t>
            </a:r>
            <a:r>
              <a:rPr lang="cs-CZ" altLang="cs-CZ" dirty="0" err="1"/>
              <a:t>Schönherr</a:t>
            </a:r>
            <a:r>
              <a:rPr lang="cs-CZ" altLang="cs-CZ" dirty="0"/>
              <a:t>, Til. </a:t>
            </a:r>
            <a:r>
              <a:rPr lang="cs-CZ" altLang="cs-CZ" i="1" dirty="0" err="1"/>
              <a:t>Tangram</a:t>
            </a:r>
            <a:r>
              <a:rPr lang="cs-CZ" altLang="cs-CZ" i="1" dirty="0"/>
              <a:t> </a:t>
            </a:r>
            <a:r>
              <a:rPr lang="cs-CZ" altLang="cs-CZ" i="1" dirty="0" err="1"/>
              <a:t>aktuell</a:t>
            </a:r>
            <a:r>
              <a:rPr lang="cs-CZ" altLang="cs-CZ" i="1" dirty="0"/>
              <a:t> 1, </a:t>
            </a:r>
            <a:r>
              <a:rPr lang="cs-CZ" altLang="cs-CZ" i="1" dirty="0" err="1"/>
              <a:t>Lektion</a:t>
            </a:r>
            <a:r>
              <a:rPr lang="cs-CZ" altLang="cs-CZ" i="1" dirty="0"/>
              <a:t> 5–8, </a:t>
            </a:r>
            <a:r>
              <a:rPr lang="cs-CZ" altLang="cs-CZ" i="1" dirty="0" err="1"/>
              <a:t>Kursbuch</a:t>
            </a:r>
            <a:r>
              <a:rPr lang="cs-CZ" altLang="cs-CZ" i="1" dirty="0"/>
              <a:t> + </a:t>
            </a:r>
            <a:r>
              <a:rPr lang="cs-CZ" altLang="cs-CZ" i="1" dirty="0" err="1"/>
              <a:t>Arbeitsbuch</a:t>
            </a:r>
            <a:r>
              <a:rPr lang="cs-CZ" altLang="cs-CZ" i="1" dirty="0"/>
              <a:t>.</a:t>
            </a:r>
            <a:r>
              <a:rPr lang="cs-CZ" altLang="cs-CZ" dirty="0"/>
              <a:t> Max </a:t>
            </a:r>
            <a:r>
              <a:rPr lang="cs-CZ" altLang="cs-CZ" dirty="0" err="1"/>
              <a:t>Hueber</a:t>
            </a:r>
            <a:r>
              <a:rPr lang="cs-CZ" altLang="cs-CZ" dirty="0"/>
              <a:t> </a:t>
            </a:r>
            <a:r>
              <a:rPr lang="cs-CZ" altLang="cs-CZ" dirty="0" err="1"/>
              <a:t>Verlag</a:t>
            </a:r>
            <a:r>
              <a:rPr lang="cs-CZ" altLang="cs-CZ" dirty="0"/>
              <a:t>: </a:t>
            </a:r>
            <a:r>
              <a:rPr lang="cs-CZ" altLang="cs-CZ" dirty="0" err="1"/>
              <a:t>Ismaning</a:t>
            </a:r>
            <a:r>
              <a:rPr lang="cs-CZ" altLang="cs-CZ" dirty="0"/>
              <a:t>, 2010.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319215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119</TotalTime>
  <Words>453</Words>
  <Application>Microsoft Office PowerPoint</Application>
  <PresentationFormat>Předvádění na obrazovce (4:3)</PresentationFormat>
  <Paragraphs>128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Arkýř</vt:lpstr>
      <vt:lpstr>Prezentace aplikace PowerPoint</vt:lpstr>
      <vt:lpstr>Die Modalverben</vt:lpstr>
      <vt:lpstr>Was sind die Modalverben?</vt:lpstr>
      <vt:lpstr>Modalverben im Deutschen</vt:lpstr>
      <vt:lpstr>Die Bedeutung der Modalverben</vt:lpstr>
      <vt:lpstr>Die Bedeutung der Modalverben</vt:lpstr>
      <vt:lpstr>Die Bedeutung der Modalverben</vt:lpstr>
      <vt:lpstr>Die Bedeutung der Modalverben</vt:lpstr>
      <vt:lpstr>Die Bedeutung der Modalverben</vt:lpstr>
      <vt:lpstr>Die Bedeutung der Modalverben</vt:lpstr>
      <vt:lpstr>Übung</vt:lpstr>
      <vt:lpstr>Übung – Vorschlag einer Lösung</vt:lpstr>
      <vt:lpstr>Literatur: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Modalverben</dc:title>
  <dc:creator>Jana</dc:creator>
  <cp:lastModifiedBy>Jana</cp:lastModifiedBy>
  <cp:revision>17</cp:revision>
  <dcterms:created xsi:type="dcterms:W3CDTF">2013-10-02T14:30:17Z</dcterms:created>
  <dcterms:modified xsi:type="dcterms:W3CDTF">2014-10-30T18:07:14Z</dcterms:modified>
</cp:coreProperties>
</file>