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5" r:id="rId3"/>
    <p:sldId id="258" r:id="rId4"/>
    <p:sldId id="262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CEABCA7-7A2E-4459-B507-47D9451F6C02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1A284CD-9D35-4FF8-8571-24C8596DE50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060848"/>
            <a:ext cx="8686800" cy="479715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Datum</a:t>
            </a:r>
            <a:r>
              <a:rPr lang="cs-CZ" altLang="cs-CZ" sz="1900" dirty="0"/>
              <a:t>: </a:t>
            </a:r>
            <a:r>
              <a:rPr lang="cs-CZ" altLang="cs-CZ" sz="1900" dirty="0" smtClean="0"/>
              <a:t>8. </a:t>
            </a:r>
            <a:r>
              <a:rPr lang="cs-CZ" altLang="cs-CZ" sz="1900" dirty="0"/>
              <a:t>10. 2013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Projekt:</a:t>
            </a:r>
            <a:r>
              <a:rPr lang="cs-CZ" altLang="cs-CZ" sz="1900" b="1" dirty="0"/>
              <a:t> </a:t>
            </a:r>
            <a:r>
              <a:rPr lang="cs-CZ" altLang="cs-CZ" sz="1900" dirty="0"/>
              <a:t>Kvalitní výuka</a:t>
            </a:r>
            <a:endParaRPr lang="cs-CZ" altLang="cs-CZ" sz="19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Registrační číslo:</a:t>
            </a:r>
            <a:r>
              <a:rPr lang="cs-CZ" altLang="cs-CZ" sz="1900" b="1" dirty="0"/>
              <a:t> </a:t>
            </a:r>
            <a:r>
              <a:rPr lang="cs-CZ" altLang="cs-CZ" sz="1900" dirty="0"/>
              <a:t>CZ.1.07/1.5.00/34.0731</a:t>
            </a:r>
            <a:endParaRPr lang="cs-CZ" altLang="cs-CZ" sz="19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Číslo DUM:</a:t>
            </a:r>
            <a:r>
              <a:rPr lang="cs-CZ" altLang="cs-CZ" sz="1900" b="1" dirty="0"/>
              <a:t> </a:t>
            </a:r>
            <a:r>
              <a:rPr lang="cs-CZ" altLang="cs-CZ" sz="1900" dirty="0" smtClean="0"/>
              <a:t>VY_32_INOVACE_111</a:t>
            </a:r>
            <a:endParaRPr lang="cs-CZ" altLang="cs-CZ" sz="19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2000" b="1" i="1" dirty="0" smtClean="0"/>
              <a:t>Licence</a:t>
            </a:r>
            <a:r>
              <a:rPr lang="cs-CZ" altLang="cs-CZ" sz="2000" dirty="0"/>
              <a:t>: CC BY-NC-SA 3.0</a:t>
            </a:r>
          </a:p>
          <a:p>
            <a:pPr>
              <a:lnSpc>
                <a:spcPct val="110000"/>
              </a:lnSpc>
              <a:spcBef>
                <a:spcPts val="0"/>
              </a:spcBef>
              <a:buNone/>
            </a:pPr>
            <a:r>
              <a:rPr lang="cs-CZ" altLang="cs-CZ" sz="2000" b="1" dirty="0"/>
              <a:t>	</a:t>
            </a:r>
            <a:endParaRPr lang="cs-CZ" altLang="cs-CZ" sz="20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2000" b="1" i="1" dirty="0"/>
              <a:t>Jméno autora:</a:t>
            </a:r>
            <a:r>
              <a:rPr lang="cs-CZ" altLang="cs-CZ" sz="2000" b="1" dirty="0"/>
              <a:t> </a:t>
            </a:r>
            <a:r>
              <a:rPr lang="cs-CZ" altLang="cs-CZ" sz="2000" dirty="0"/>
              <a:t>Mgr. Jana Hávová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2000" b="1" i="1" dirty="0"/>
              <a:t>Škola</a:t>
            </a:r>
            <a:r>
              <a:rPr lang="cs-CZ" altLang="cs-CZ" sz="2000" i="1" dirty="0"/>
              <a:t>: </a:t>
            </a:r>
            <a:r>
              <a:rPr lang="cs-CZ" altLang="cs-CZ" sz="2000" dirty="0"/>
              <a:t>Střední uměleckoprůmyslová škola Jihlava-</a:t>
            </a:r>
            <a:r>
              <a:rPr lang="cs-CZ" altLang="cs-CZ" sz="2000" dirty="0" err="1"/>
              <a:t>Helenín</a:t>
            </a:r>
            <a:endParaRPr lang="cs-CZ" altLang="cs-CZ" sz="20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 smtClean="0"/>
              <a:t>Název </a:t>
            </a:r>
            <a:r>
              <a:rPr lang="cs-CZ" altLang="cs-CZ" sz="1900" b="1" i="1" dirty="0"/>
              <a:t>práce:</a:t>
            </a:r>
            <a:r>
              <a:rPr lang="cs-CZ" altLang="cs-CZ" sz="1900" b="1" dirty="0"/>
              <a:t> </a:t>
            </a:r>
            <a:r>
              <a:rPr lang="cs-CZ" altLang="cs-CZ" sz="1900" b="1" dirty="0" err="1" smtClean="0"/>
              <a:t>Das</a:t>
            </a:r>
            <a:r>
              <a:rPr lang="cs-CZ" altLang="cs-CZ" sz="1900" b="1" dirty="0" smtClean="0"/>
              <a:t> </a:t>
            </a:r>
            <a:r>
              <a:rPr lang="cs-CZ" altLang="cs-CZ" sz="1900" b="1" dirty="0" err="1" smtClean="0"/>
              <a:t>Präteritum</a:t>
            </a:r>
            <a:r>
              <a:rPr lang="cs-CZ" altLang="cs-CZ" sz="1900" b="1" dirty="0" smtClean="0"/>
              <a:t> von </a:t>
            </a:r>
            <a:r>
              <a:rPr lang="cs-CZ" altLang="cs-CZ" sz="1900" b="1" dirty="0" err="1" smtClean="0"/>
              <a:t>Hilfsverben</a:t>
            </a:r>
            <a:r>
              <a:rPr lang="cs-CZ" altLang="cs-CZ" sz="1900" b="1" dirty="0" smtClean="0"/>
              <a:t> </a:t>
            </a:r>
            <a:r>
              <a:rPr lang="cs-CZ" altLang="cs-CZ" sz="1900" b="1" dirty="0" err="1" smtClean="0"/>
              <a:t>haben</a:t>
            </a:r>
            <a:r>
              <a:rPr lang="cs-CZ" altLang="cs-CZ" sz="1900" b="1" dirty="0" smtClean="0"/>
              <a:t>, </a:t>
            </a:r>
            <a:r>
              <a:rPr lang="cs-CZ" altLang="cs-CZ" sz="1900" b="1" dirty="0" err="1" smtClean="0"/>
              <a:t>sein</a:t>
            </a:r>
            <a:r>
              <a:rPr lang="cs-CZ" altLang="cs-CZ" sz="1900" b="1" dirty="0" smtClean="0"/>
              <a:t>, </a:t>
            </a:r>
            <a:r>
              <a:rPr lang="cs-CZ" altLang="cs-CZ" sz="1900" b="1" dirty="0" err="1" smtClean="0"/>
              <a:t>werden</a:t>
            </a:r>
            <a:endParaRPr lang="cs-CZ" altLang="cs-CZ" sz="19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Předmět</a:t>
            </a:r>
            <a:r>
              <a:rPr lang="cs-CZ" altLang="cs-CZ" sz="1900" i="1" dirty="0"/>
              <a:t>:</a:t>
            </a:r>
            <a:r>
              <a:rPr lang="cs-CZ" altLang="cs-CZ" sz="1900" dirty="0"/>
              <a:t> </a:t>
            </a:r>
            <a:r>
              <a:rPr lang="cs-CZ" altLang="cs-CZ" sz="1900" dirty="0" smtClean="0"/>
              <a:t>německý jazyk – 2. cizí jazyk</a:t>
            </a:r>
            <a:endParaRPr lang="cs-CZ" altLang="cs-CZ" sz="19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Ročník:</a:t>
            </a:r>
            <a:r>
              <a:rPr lang="cs-CZ" altLang="cs-CZ" sz="1900" b="1" dirty="0"/>
              <a:t> </a:t>
            </a:r>
            <a:r>
              <a:rPr lang="cs-CZ" altLang="cs-CZ" sz="1900" dirty="0" smtClean="0"/>
              <a:t>2.</a:t>
            </a:r>
            <a:endParaRPr lang="cs-CZ" altLang="cs-CZ" sz="19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Časová dotace</a:t>
            </a:r>
            <a:r>
              <a:rPr lang="cs-CZ" altLang="cs-CZ" sz="1900" i="1" dirty="0"/>
              <a:t>:</a:t>
            </a:r>
            <a:r>
              <a:rPr lang="cs-CZ" altLang="cs-CZ" sz="1900" dirty="0"/>
              <a:t> </a:t>
            </a:r>
            <a:r>
              <a:rPr lang="cs-CZ" altLang="cs-CZ" sz="1900" dirty="0" smtClean="0"/>
              <a:t>15 </a:t>
            </a:r>
            <a:r>
              <a:rPr lang="cs-CZ" altLang="cs-CZ" sz="1900" dirty="0"/>
              <a:t>minut</a:t>
            </a:r>
            <a:endParaRPr lang="cs-CZ" altLang="cs-CZ" sz="19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Vzdělávací cíl</a:t>
            </a:r>
            <a:r>
              <a:rPr lang="cs-CZ" altLang="cs-CZ" sz="1900" i="1" dirty="0"/>
              <a:t>:</a:t>
            </a:r>
            <a:r>
              <a:rPr lang="cs-CZ" altLang="cs-CZ" sz="1900" dirty="0"/>
              <a:t> Žák se seznámí s </a:t>
            </a:r>
            <a:r>
              <a:rPr lang="cs-CZ" altLang="cs-CZ" sz="1900" dirty="0" smtClean="0"/>
              <a:t>časováním pomocných sloves </a:t>
            </a:r>
            <a:r>
              <a:rPr lang="cs-CZ" altLang="cs-CZ" sz="1900" dirty="0" err="1" smtClean="0"/>
              <a:t>haben</a:t>
            </a:r>
            <a:r>
              <a:rPr lang="cs-CZ" altLang="cs-CZ" sz="1900" dirty="0" smtClean="0"/>
              <a:t>, </a:t>
            </a:r>
            <a:r>
              <a:rPr lang="cs-CZ" altLang="cs-CZ" sz="1900" dirty="0" err="1" smtClean="0"/>
              <a:t>sein</a:t>
            </a:r>
            <a:r>
              <a:rPr lang="cs-CZ" altLang="cs-CZ" sz="1900" dirty="0" smtClean="0"/>
              <a:t> a </a:t>
            </a:r>
            <a:r>
              <a:rPr lang="cs-CZ" altLang="cs-CZ" sz="1900" dirty="0" err="1" smtClean="0"/>
              <a:t>werden</a:t>
            </a:r>
            <a:r>
              <a:rPr lang="cs-CZ" altLang="cs-CZ" sz="1900" dirty="0" smtClean="0"/>
              <a:t> v préteritu.</a:t>
            </a:r>
            <a:endParaRPr lang="cs-CZ" altLang="cs-CZ" sz="1900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Pomůcky</a:t>
            </a:r>
            <a:r>
              <a:rPr lang="cs-CZ" altLang="cs-CZ" sz="1900" i="1" dirty="0"/>
              <a:t>:</a:t>
            </a:r>
            <a:r>
              <a:rPr lang="cs-CZ" altLang="cs-CZ" sz="1900" dirty="0"/>
              <a:t> ICT technika, projektor</a:t>
            </a:r>
            <a:endParaRPr lang="cs-CZ" altLang="cs-CZ" sz="1900" b="1" i="1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altLang="cs-CZ" sz="1900" b="1" i="1" dirty="0"/>
              <a:t>Inovace: </a:t>
            </a:r>
            <a:r>
              <a:rPr lang="cs-CZ" altLang="cs-CZ" sz="1900" dirty="0"/>
              <a:t>Zapojení audiovizuální techniky do výuky. </a:t>
            </a:r>
            <a:endParaRPr lang="cs-CZ" sz="19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768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789040"/>
            <a:ext cx="8458200" cy="1455909"/>
          </a:xfrm>
        </p:spPr>
        <p:txBody>
          <a:bodyPr>
            <a:normAutofit/>
          </a:bodyPr>
          <a:lstStyle/>
          <a:p>
            <a:r>
              <a:rPr lang="cs-CZ" cap="none" dirty="0" err="1"/>
              <a:t>Das</a:t>
            </a:r>
            <a:r>
              <a:rPr lang="cs-CZ" cap="none" dirty="0"/>
              <a:t> </a:t>
            </a:r>
            <a:r>
              <a:rPr lang="cs-CZ" cap="none" dirty="0" err="1"/>
              <a:t>Präteritum</a:t>
            </a:r>
            <a:r>
              <a:rPr lang="cs-CZ" cap="none" dirty="0"/>
              <a:t> von </a:t>
            </a:r>
            <a:r>
              <a:rPr lang="cs-CZ" cap="none" dirty="0" err="1"/>
              <a:t>Hilfsverben</a:t>
            </a:r>
            <a:r>
              <a:rPr lang="cs-CZ" cap="none" dirty="0"/>
              <a:t> </a:t>
            </a:r>
            <a:br>
              <a:rPr lang="cs-CZ" cap="none" dirty="0"/>
            </a:br>
            <a:r>
              <a:rPr lang="cs-CZ" cap="none" dirty="0" err="1"/>
              <a:t>haben</a:t>
            </a:r>
            <a:r>
              <a:rPr lang="cs-CZ" cap="none" dirty="0"/>
              <a:t>, </a:t>
            </a:r>
            <a:r>
              <a:rPr lang="cs-CZ" cap="none" dirty="0" err="1"/>
              <a:t>sein</a:t>
            </a:r>
            <a:r>
              <a:rPr lang="cs-CZ" cap="none" dirty="0"/>
              <a:t>, </a:t>
            </a:r>
            <a:r>
              <a:rPr lang="cs-CZ" cap="none" dirty="0" err="1"/>
              <a:t>werden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517232"/>
            <a:ext cx="8458200" cy="291480"/>
          </a:xfrm>
        </p:spPr>
        <p:txBody>
          <a:bodyPr>
            <a:normAutofit fontScale="625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910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cap="none" dirty="0" err="1" smtClean="0">
                <a:solidFill>
                  <a:schemeClr val="accent1">
                    <a:lumMod val="75000"/>
                  </a:schemeClr>
                </a:solidFill>
              </a:rPr>
              <a:t>Das</a:t>
            </a:r>
            <a:r>
              <a:rPr lang="cs-CZ" b="1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b="1" cap="none" dirty="0" err="1" smtClean="0">
                <a:solidFill>
                  <a:schemeClr val="accent1">
                    <a:lumMod val="75000"/>
                  </a:schemeClr>
                </a:solidFill>
              </a:rPr>
              <a:t>Präteritum</a:t>
            </a:r>
            <a:r>
              <a:rPr lang="cs-CZ" b="1" cap="none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cap="none" dirty="0" smtClean="0"/>
              <a:t>(préteritum)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minulý</a:t>
            </a:r>
            <a:r>
              <a:rPr lang="cs-CZ" dirty="0" smtClean="0"/>
              <a:t> čas</a:t>
            </a:r>
          </a:p>
          <a:p>
            <a:endParaRPr lang="cs-CZ" dirty="0"/>
          </a:p>
          <a:p>
            <a:r>
              <a:rPr lang="cs-CZ" dirty="0" smtClean="0"/>
              <a:t>má </a:t>
            </a:r>
            <a:r>
              <a:rPr lang="cs-CZ" b="1" dirty="0" smtClean="0"/>
              <a:t>jednoduchou</a:t>
            </a:r>
            <a:r>
              <a:rPr lang="cs-CZ" dirty="0" smtClean="0"/>
              <a:t> formu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391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Die </a:t>
            </a:r>
            <a:r>
              <a:rPr lang="cs-CZ" cap="none" dirty="0" err="1" smtClean="0"/>
              <a:t>Hilfsverben</a:t>
            </a:r>
            <a:r>
              <a:rPr lang="cs-CZ" cap="none" dirty="0" smtClean="0"/>
              <a:t> </a:t>
            </a:r>
            <a:r>
              <a:rPr lang="cs-CZ" cap="none" dirty="0" err="1" smtClean="0"/>
              <a:t>im</a:t>
            </a:r>
            <a:r>
              <a:rPr lang="cs-CZ" cap="none" dirty="0" smtClean="0"/>
              <a:t> </a:t>
            </a:r>
            <a:r>
              <a:rPr lang="cs-CZ" cap="none" dirty="0" err="1" smtClean="0"/>
              <a:t>Präteritum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 vyjádření minulého času pomocných sloves </a:t>
            </a:r>
            <a:r>
              <a:rPr lang="cs-CZ" b="1" dirty="0" err="1"/>
              <a:t>haben</a:t>
            </a:r>
            <a:r>
              <a:rPr lang="cs-CZ" b="1" dirty="0"/>
              <a:t>, </a:t>
            </a:r>
            <a:r>
              <a:rPr lang="cs-CZ" b="1" dirty="0" err="1"/>
              <a:t>sein</a:t>
            </a:r>
            <a:r>
              <a:rPr lang="cs-CZ" b="1" dirty="0"/>
              <a:t>, </a:t>
            </a:r>
            <a:r>
              <a:rPr lang="cs-CZ" b="1" dirty="0" err="1"/>
              <a:t>werden</a:t>
            </a:r>
            <a:r>
              <a:rPr lang="cs-CZ" dirty="0"/>
              <a:t> se užívá právě préteritum (ne perfektum)</a:t>
            </a:r>
          </a:p>
          <a:p>
            <a:endParaRPr lang="cs-CZ" dirty="0" smtClean="0"/>
          </a:p>
          <a:p>
            <a:r>
              <a:rPr lang="cs-CZ" dirty="0" smtClean="0"/>
              <a:t>!!! </a:t>
            </a:r>
            <a:r>
              <a:rPr lang="cs-CZ" b="1" dirty="0" smtClean="0"/>
              <a:t>1. osoba = 3. osoba </a:t>
            </a:r>
            <a:r>
              <a:rPr lang="cs-CZ" dirty="0" smtClean="0"/>
              <a:t>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367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err="1" smtClean="0"/>
              <a:t>haben</a:t>
            </a:r>
            <a:r>
              <a:rPr lang="cs-CZ" cap="none" dirty="0" smtClean="0"/>
              <a:t> – </a:t>
            </a:r>
            <a:r>
              <a:rPr lang="cs-CZ" cap="none" dirty="0" err="1" smtClean="0"/>
              <a:t>Konjugation</a:t>
            </a:r>
            <a:r>
              <a:rPr lang="cs-CZ" cap="none" dirty="0" smtClean="0"/>
              <a:t> </a:t>
            </a:r>
            <a:r>
              <a:rPr lang="cs-CZ" cap="none" dirty="0" err="1" smtClean="0"/>
              <a:t>im</a:t>
            </a:r>
            <a:r>
              <a:rPr lang="cs-CZ" cap="none" dirty="0" smtClean="0"/>
              <a:t> </a:t>
            </a:r>
            <a:r>
              <a:rPr lang="cs-CZ" cap="none" dirty="0" err="1" smtClean="0"/>
              <a:t>Präteritum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solidFill>
                  <a:schemeClr val="tx1"/>
                </a:solidFill>
              </a:rPr>
              <a:t>ich</a:t>
            </a:r>
            <a:r>
              <a:rPr lang="cs-CZ" dirty="0" smtClean="0"/>
              <a:t>	</a:t>
            </a:r>
            <a:r>
              <a:rPr lang="cs-CZ" b="1" dirty="0" err="1" smtClean="0">
                <a:solidFill>
                  <a:schemeClr val="tx1"/>
                </a:solidFill>
              </a:rPr>
              <a:t>hatte</a:t>
            </a:r>
            <a:endParaRPr lang="cs-CZ" b="1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solidFill>
                  <a:schemeClr val="tx1"/>
                </a:solidFill>
              </a:rPr>
              <a:t>du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hattest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solidFill>
                  <a:schemeClr val="tx1"/>
                </a:solidFill>
              </a:rPr>
              <a:t>er</a:t>
            </a:r>
            <a:r>
              <a:rPr lang="cs-CZ" dirty="0" smtClean="0">
                <a:solidFill>
                  <a:schemeClr val="tx1"/>
                </a:solidFill>
              </a:rPr>
              <a:t>		</a:t>
            </a:r>
            <a:r>
              <a:rPr lang="cs-CZ" b="1" dirty="0" err="1" smtClean="0">
                <a:solidFill>
                  <a:schemeClr val="tx1"/>
                </a:solidFill>
              </a:rPr>
              <a:t>hatte</a:t>
            </a:r>
            <a:endParaRPr lang="cs-CZ" b="1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solidFill>
                  <a:schemeClr val="tx1"/>
                </a:solidFill>
              </a:rPr>
              <a:t>wir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b="1" dirty="0" err="1" smtClean="0">
                <a:solidFill>
                  <a:schemeClr val="tx1"/>
                </a:solidFill>
              </a:rPr>
              <a:t>hatten</a:t>
            </a:r>
            <a:endParaRPr lang="cs-CZ" b="1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solidFill>
                  <a:schemeClr val="tx1"/>
                </a:solidFill>
              </a:rPr>
              <a:t>ihr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hattet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solidFill>
                  <a:schemeClr val="tx1"/>
                </a:solidFill>
              </a:rPr>
              <a:t>sie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b="1" dirty="0" err="1" smtClean="0">
                <a:solidFill>
                  <a:schemeClr val="tx1"/>
                </a:solidFill>
              </a:rPr>
              <a:t>hatten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03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err="1" smtClean="0"/>
              <a:t>sein</a:t>
            </a:r>
            <a:r>
              <a:rPr lang="cs-CZ" cap="none" dirty="0"/>
              <a:t> </a:t>
            </a:r>
            <a:r>
              <a:rPr lang="cs-CZ" cap="none" dirty="0" smtClean="0"/>
              <a:t>– </a:t>
            </a:r>
            <a:r>
              <a:rPr lang="cs-CZ" cap="none" dirty="0" err="1" smtClean="0"/>
              <a:t>Konjugation</a:t>
            </a:r>
            <a:r>
              <a:rPr lang="cs-CZ" cap="none" dirty="0" smtClean="0"/>
              <a:t> </a:t>
            </a:r>
            <a:r>
              <a:rPr lang="cs-CZ" cap="none" dirty="0" err="1" smtClean="0"/>
              <a:t>im</a:t>
            </a:r>
            <a:r>
              <a:rPr lang="cs-CZ" cap="none" dirty="0" smtClean="0"/>
              <a:t> </a:t>
            </a:r>
            <a:r>
              <a:rPr lang="cs-CZ" cap="none" dirty="0" err="1" smtClean="0"/>
              <a:t>Präteritum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ich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b="1" dirty="0" err="1">
                <a:solidFill>
                  <a:schemeClr val="tx1"/>
                </a:solidFill>
              </a:rPr>
              <a:t>war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du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err="1">
                <a:solidFill>
                  <a:schemeClr val="tx1"/>
                </a:solidFill>
              </a:rPr>
              <a:t>warst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er</a:t>
            </a:r>
            <a:r>
              <a:rPr lang="cs-CZ" dirty="0">
                <a:solidFill>
                  <a:schemeClr val="tx1"/>
                </a:solidFill>
              </a:rPr>
              <a:t>		</a:t>
            </a:r>
            <a:r>
              <a:rPr lang="cs-CZ" b="1" dirty="0" err="1">
                <a:solidFill>
                  <a:schemeClr val="tx1"/>
                </a:solidFill>
              </a:rPr>
              <a:t>war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wir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b="1" dirty="0" err="1">
                <a:solidFill>
                  <a:schemeClr val="tx1"/>
                </a:solidFill>
              </a:rPr>
              <a:t>waren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ihr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err="1">
                <a:solidFill>
                  <a:schemeClr val="tx1"/>
                </a:solidFill>
              </a:rPr>
              <a:t>wart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sie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b="1" dirty="0" err="1">
                <a:solidFill>
                  <a:schemeClr val="tx1"/>
                </a:solidFill>
              </a:rPr>
              <a:t>waren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782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err="1" smtClean="0"/>
              <a:t>werden</a:t>
            </a:r>
            <a:r>
              <a:rPr lang="cs-CZ" cap="none" dirty="0" smtClean="0"/>
              <a:t> – </a:t>
            </a:r>
            <a:r>
              <a:rPr lang="cs-CZ" cap="none" dirty="0" err="1" smtClean="0"/>
              <a:t>Konjugation</a:t>
            </a:r>
            <a:r>
              <a:rPr lang="cs-CZ" cap="none" dirty="0" smtClean="0"/>
              <a:t> </a:t>
            </a:r>
            <a:r>
              <a:rPr lang="cs-CZ" cap="none" dirty="0" err="1" smtClean="0"/>
              <a:t>im</a:t>
            </a:r>
            <a:r>
              <a:rPr lang="cs-CZ" cap="none" dirty="0" smtClean="0"/>
              <a:t> </a:t>
            </a:r>
            <a:r>
              <a:rPr lang="cs-CZ" cap="none" dirty="0" err="1" smtClean="0"/>
              <a:t>Präteritum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ich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b="1" dirty="0" err="1" smtClean="0">
                <a:solidFill>
                  <a:schemeClr val="tx1"/>
                </a:solidFill>
              </a:rPr>
              <a:t>wurde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du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wurdest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er</a:t>
            </a:r>
            <a:r>
              <a:rPr lang="cs-CZ" dirty="0">
                <a:solidFill>
                  <a:schemeClr val="tx1"/>
                </a:solidFill>
              </a:rPr>
              <a:t>		</a:t>
            </a:r>
            <a:r>
              <a:rPr lang="cs-CZ" b="1" dirty="0" err="1" smtClean="0">
                <a:solidFill>
                  <a:schemeClr val="tx1"/>
                </a:solidFill>
              </a:rPr>
              <a:t>wurde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endParaRPr lang="cs-CZ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wir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b="1" dirty="0" err="1" smtClean="0">
                <a:solidFill>
                  <a:schemeClr val="tx1"/>
                </a:solidFill>
              </a:rPr>
              <a:t>wurden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ihr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err="1" smtClean="0">
                <a:solidFill>
                  <a:schemeClr val="tx1"/>
                </a:solidFill>
              </a:rPr>
              <a:t>wurdet</a:t>
            </a:r>
            <a:endParaRPr lang="cs-CZ" b="1" dirty="0">
              <a:solidFill>
                <a:schemeClr val="tx1"/>
              </a:solidFill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>
                <a:solidFill>
                  <a:schemeClr val="tx1"/>
                </a:solidFill>
              </a:rPr>
              <a:t>sie</a:t>
            </a: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b="1" dirty="0" err="1" smtClean="0">
                <a:solidFill>
                  <a:schemeClr val="tx1"/>
                </a:solidFill>
              </a:rPr>
              <a:t>wurden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42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cap="none" dirty="0" err="1"/>
              <a:t>Ergänzen</a:t>
            </a:r>
            <a:r>
              <a:rPr lang="cs-CZ" cap="none" dirty="0"/>
              <a:t> </a:t>
            </a:r>
            <a:r>
              <a:rPr lang="cs-CZ" cap="none" dirty="0" err="1"/>
              <a:t>Sie</a:t>
            </a:r>
            <a:r>
              <a:rPr lang="cs-CZ" cap="none" dirty="0"/>
              <a:t> </a:t>
            </a:r>
            <a:r>
              <a:rPr lang="cs-CZ" cap="none" dirty="0" err="1"/>
              <a:t>die</a:t>
            </a:r>
            <a:r>
              <a:rPr lang="cs-CZ" cap="none" dirty="0"/>
              <a:t> </a:t>
            </a:r>
            <a:r>
              <a:rPr lang="cs-CZ" cap="none" dirty="0" err="1"/>
              <a:t>Hilfsverben</a:t>
            </a:r>
            <a:r>
              <a:rPr lang="cs-CZ" cap="none" dirty="0"/>
              <a:t> </a:t>
            </a:r>
            <a:r>
              <a:rPr lang="cs-CZ" b="1" cap="none" dirty="0" err="1" smtClean="0">
                <a:solidFill>
                  <a:schemeClr val="accent1">
                    <a:lumMod val="75000"/>
                  </a:schemeClr>
                </a:solidFill>
              </a:rPr>
              <a:t>haben</a:t>
            </a:r>
            <a:r>
              <a:rPr lang="cs-CZ" b="1" cap="none" dirty="0" smtClean="0"/>
              <a:t> </a:t>
            </a:r>
            <a:r>
              <a:rPr lang="cs-CZ" cap="none" dirty="0" smtClean="0"/>
              <a:t>oder</a:t>
            </a:r>
            <a:r>
              <a:rPr lang="cs-CZ" b="1" cap="none" dirty="0" smtClean="0"/>
              <a:t> </a:t>
            </a:r>
            <a:r>
              <a:rPr lang="cs-CZ" b="1" cap="none" dirty="0" err="1" smtClean="0">
                <a:solidFill>
                  <a:schemeClr val="accent1">
                    <a:lumMod val="75000"/>
                  </a:schemeClr>
                </a:solidFill>
              </a:rPr>
              <a:t>sein</a:t>
            </a:r>
            <a:r>
              <a:rPr lang="cs-CZ" b="1" cap="none" dirty="0" smtClean="0"/>
              <a:t> </a:t>
            </a:r>
            <a:r>
              <a:rPr lang="cs-CZ" cap="none" dirty="0" err="1" smtClean="0"/>
              <a:t>im</a:t>
            </a:r>
            <a:r>
              <a:rPr lang="cs-CZ" cap="none" dirty="0" smtClean="0"/>
              <a:t> </a:t>
            </a:r>
            <a:r>
              <a:rPr lang="cs-CZ" cap="none" dirty="0" err="1"/>
              <a:t>Präteritum</a:t>
            </a:r>
            <a:r>
              <a:rPr lang="cs-CZ" dirty="0"/>
              <a:t>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rmAutofit fontScale="92500" lnSpcReduction="20000"/>
          </a:bodyPr>
          <a:lstStyle/>
          <a:p>
            <a:r>
              <a:rPr lang="cs-CZ" dirty="0" err="1" smtClean="0"/>
              <a:t>Ich</a:t>
            </a:r>
            <a:r>
              <a:rPr lang="cs-CZ" dirty="0" smtClean="0"/>
              <a:t> ...........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.</a:t>
            </a:r>
          </a:p>
          <a:p>
            <a:pPr lvl="1"/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hatte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.</a:t>
            </a:r>
          </a:p>
          <a:p>
            <a:r>
              <a:rPr lang="cs-CZ" dirty="0" smtClean="0"/>
              <a:t>Peter ......... </a:t>
            </a:r>
            <a:r>
              <a:rPr lang="cs-CZ" dirty="0" err="1" smtClean="0"/>
              <a:t>glücklich</a:t>
            </a:r>
            <a:r>
              <a:rPr lang="cs-CZ" dirty="0" smtClean="0"/>
              <a:t>.</a:t>
            </a:r>
          </a:p>
          <a:p>
            <a:pPr lvl="1"/>
            <a:r>
              <a:rPr lang="cs-CZ" dirty="0" smtClean="0"/>
              <a:t>Peter </a:t>
            </a:r>
            <a:r>
              <a:rPr lang="cs-CZ" dirty="0" err="1" smtClean="0">
                <a:solidFill>
                  <a:srgbClr val="FF0000"/>
                </a:solidFill>
              </a:rPr>
              <a:t>war</a:t>
            </a:r>
            <a:r>
              <a:rPr lang="cs-CZ" dirty="0" smtClean="0"/>
              <a:t> </a:t>
            </a:r>
            <a:r>
              <a:rPr lang="cs-CZ" dirty="0" err="1" smtClean="0"/>
              <a:t>glücklich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............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.</a:t>
            </a:r>
          </a:p>
          <a:p>
            <a:pPr lvl="1"/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Mutter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hatte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Im</a:t>
            </a:r>
            <a:r>
              <a:rPr lang="cs-CZ" dirty="0" smtClean="0"/>
              <a:t> Juni ................ </a:t>
            </a:r>
            <a:r>
              <a:rPr lang="cs-CZ" dirty="0" err="1" smtClean="0"/>
              <a:t>wir</a:t>
            </a:r>
            <a:r>
              <a:rPr lang="cs-CZ" dirty="0" smtClean="0"/>
              <a:t> in Paris.</a:t>
            </a:r>
          </a:p>
          <a:p>
            <a:pPr lvl="1"/>
            <a:r>
              <a:rPr lang="cs-CZ" dirty="0" err="1" smtClean="0"/>
              <a:t>Im</a:t>
            </a:r>
            <a:r>
              <a:rPr lang="cs-CZ" dirty="0" smtClean="0"/>
              <a:t> Juni </a:t>
            </a:r>
            <a:r>
              <a:rPr lang="cs-CZ" dirty="0" err="1" smtClean="0">
                <a:solidFill>
                  <a:srgbClr val="FF0000"/>
                </a:solidFill>
              </a:rPr>
              <a:t>waren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in Paris.</a:t>
            </a:r>
          </a:p>
          <a:p>
            <a:r>
              <a:rPr lang="cs-CZ" dirty="0" smtClean="0"/>
              <a:t>............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gestern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Kino?</a:t>
            </a:r>
          </a:p>
          <a:p>
            <a:pPr marL="742950" lvl="2" indent="-342900">
              <a:buFont typeface="Wingdings 2"/>
              <a:buChar char=""/>
            </a:pPr>
            <a:r>
              <a:rPr lang="cs-CZ" dirty="0" err="1">
                <a:solidFill>
                  <a:srgbClr val="FF0000"/>
                </a:solidFill>
              </a:rPr>
              <a:t>Warst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gestern</a:t>
            </a:r>
            <a:r>
              <a:rPr lang="cs-CZ" dirty="0"/>
              <a:t> </a:t>
            </a:r>
            <a:r>
              <a:rPr lang="cs-CZ" dirty="0" err="1"/>
              <a:t>im</a:t>
            </a:r>
            <a:r>
              <a:rPr lang="cs-CZ" dirty="0"/>
              <a:t> Kino?</a:t>
            </a:r>
          </a:p>
          <a:p>
            <a:r>
              <a:rPr lang="cs-CZ" dirty="0" smtClean="0"/>
              <a:t>..............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Abendessen</a:t>
            </a:r>
            <a:r>
              <a:rPr lang="cs-CZ" dirty="0" smtClean="0"/>
              <a:t>?</a:t>
            </a:r>
          </a:p>
          <a:p>
            <a:pPr lvl="1"/>
            <a:r>
              <a:rPr lang="cs-CZ" dirty="0" err="1" smtClean="0">
                <a:solidFill>
                  <a:srgbClr val="FF0000"/>
                </a:solidFill>
              </a:rPr>
              <a:t>Hattet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Abendessen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1282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Literatur: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altLang="cs-CZ" sz="2800" dirty="0"/>
              <a:t>Berglová, Eva – Formánková, Eva – Mašek, Miroslav. </a:t>
            </a:r>
            <a:r>
              <a:rPr lang="cs-CZ" altLang="cs-CZ" sz="2800" i="1" dirty="0"/>
              <a:t>Moderní gramatika němčiny.</a:t>
            </a:r>
            <a:r>
              <a:rPr lang="cs-CZ" altLang="cs-CZ" sz="2800" dirty="0"/>
              <a:t> Fraus: Plzeň, 2002.</a:t>
            </a:r>
          </a:p>
          <a:p>
            <a:r>
              <a:rPr lang="cs-CZ" altLang="cs-CZ" sz="2800" dirty="0" err="1"/>
              <a:t>Dallapiazza</a:t>
            </a:r>
            <a:r>
              <a:rPr lang="cs-CZ" altLang="cs-CZ" sz="2800" dirty="0"/>
              <a:t>, Rosa-Maria – von Jan, Eduard – </a:t>
            </a:r>
            <a:r>
              <a:rPr lang="cs-CZ" altLang="cs-CZ" sz="2800" dirty="0" err="1"/>
              <a:t>Schönherr</a:t>
            </a:r>
            <a:r>
              <a:rPr lang="cs-CZ" altLang="cs-CZ" sz="2800" dirty="0"/>
              <a:t>, Til. </a:t>
            </a:r>
            <a:r>
              <a:rPr lang="cs-CZ" altLang="cs-CZ" sz="2800" i="1" dirty="0" err="1"/>
              <a:t>Tangram</a:t>
            </a:r>
            <a:r>
              <a:rPr lang="cs-CZ" altLang="cs-CZ" sz="2800" i="1" dirty="0"/>
              <a:t> </a:t>
            </a:r>
            <a:r>
              <a:rPr lang="cs-CZ" altLang="cs-CZ" sz="2800" i="1" dirty="0" err="1"/>
              <a:t>aktuell</a:t>
            </a:r>
            <a:r>
              <a:rPr lang="cs-CZ" altLang="cs-CZ" sz="2800" i="1" dirty="0"/>
              <a:t> 1, </a:t>
            </a:r>
            <a:r>
              <a:rPr lang="cs-CZ" altLang="cs-CZ" sz="2800" i="1" dirty="0" err="1"/>
              <a:t>Lektion</a:t>
            </a:r>
            <a:r>
              <a:rPr lang="cs-CZ" altLang="cs-CZ" sz="2800" i="1" dirty="0"/>
              <a:t> 5–8, </a:t>
            </a:r>
            <a:r>
              <a:rPr lang="cs-CZ" altLang="cs-CZ" sz="2800" i="1" dirty="0" err="1"/>
              <a:t>Kursbuch</a:t>
            </a:r>
            <a:r>
              <a:rPr lang="cs-CZ" altLang="cs-CZ" sz="2800" i="1" dirty="0"/>
              <a:t> + </a:t>
            </a:r>
            <a:r>
              <a:rPr lang="cs-CZ" altLang="cs-CZ" sz="2800" i="1" dirty="0" err="1"/>
              <a:t>Arbeitsbuch</a:t>
            </a:r>
            <a:r>
              <a:rPr lang="cs-CZ" altLang="cs-CZ" sz="2800" i="1" dirty="0"/>
              <a:t>.</a:t>
            </a:r>
            <a:r>
              <a:rPr lang="cs-CZ" altLang="cs-CZ" sz="2800" dirty="0"/>
              <a:t> Max </a:t>
            </a:r>
            <a:r>
              <a:rPr lang="cs-CZ" altLang="cs-CZ" sz="2800" dirty="0" err="1"/>
              <a:t>Hueber</a:t>
            </a:r>
            <a:r>
              <a:rPr lang="cs-CZ" altLang="cs-CZ" sz="2800" dirty="0"/>
              <a:t> </a:t>
            </a:r>
            <a:r>
              <a:rPr lang="cs-CZ" altLang="cs-CZ" sz="2800" dirty="0" err="1"/>
              <a:t>Verlag</a:t>
            </a:r>
            <a:r>
              <a:rPr lang="cs-CZ" altLang="cs-CZ" sz="2800" dirty="0"/>
              <a:t>: </a:t>
            </a:r>
            <a:r>
              <a:rPr lang="cs-CZ" altLang="cs-CZ" sz="2800" dirty="0" err="1"/>
              <a:t>Ismaning</a:t>
            </a:r>
            <a:r>
              <a:rPr lang="cs-CZ" altLang="cs-CZ" sz="2800" dirty="0"/>
              <a:t>, 2010.</a:t>
            </a:r>
          </a:p>
        </p:txBody>
      </p:sp>
    </p:spTree>
    <p:extLst>
      <p:ext uri="{BB962C8B-B14F-4D97-AF65-F5344CB8AC3E}">
        <p14:creationId xmlns:p14="http://schemas.microsoft.com/office/powerpoint/2010/main" val="33425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</TotalTime>
  <Words>222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Das Präteritum von Hilfsverben  haben, sein, werden</vt:lpstr>
      <vt:lpstr>Das Präteritum (préteritum)</vt:lpstr>
      <vt:lpstr>Die Hilfsverben im Präteritum</vt:lpstr>
      <vt:lpstr>haben – Konjugation im Präteritum</vt:lpstr>
      <vt:lpstr>sein – Konjugation im Präteritum</vt:lpstr>
      <vt:lpstr>werden – Konjugation im Präteritum</vt:lpstr>
      <vt:lpstr>Ergänzen Sie die Hilfsverben haben oder sein im Präteritum:</vt:lpstr>
      <vt:lpstr>Literatur: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Das Präteritum von Hilfsverben  haben, sein</dc:title>
  <dc:creator>Jana</dc:creator>
  <cp:lastModifiedBy>Jana</cp:lastModifiedBy>
  <cp:revision>10</cp:revision>
  <dcterms:created xsi:type="dcterms:W3CDTF">2013-10-09T13:50:00Z</dcterms:created>
  <dcterms:modified xsi:type="dcterms:W3CDTF">2014-10-30T18:11:43Z</dcterms:modified>
</cp:coreProperties>
</file>