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7" r:id="rId2"/>
    <p:sldId id="264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88089AE-5057-4A91-8B1B-EC262F3D159A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89A10E4-30F4-45C8-AEFB-F6ACA078506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204864"/>
            <a:ext cx="8229600" cy="4536504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Datum: 20. 11.  2013</a:t>
            </a:r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Projekt:</a:t>
            </a:r>
            <a:r>
              <a:rPr lang="cs-CZ" altLang="cs-CZ" sz="1600" b="1" dirty="0" smtClean="0"/>
              <a:t> </a:t>
            </a:r>
            <a:r>
              <a:rPr lang="cs-CZ" altLang="cs-CZ" sz="1600" dirty="0" smtClean="0"/>
              <a:t>Kvalitní výuka</a:t>
            </a:r>
            <a:endParaRPr lang="cs-CZ" altLang="cs-CZ" sz="1600" b="1" i="1" dirty="0" smtClean="0"/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Registrační číslo:</a:t>
            </a:r>
            <a:r>
              <a:rPr lang="cs-CZ" altLang="cs-CZ" sz="1600" b="1" dirty="0" smtClean="0"/>
              <a:t> </a:t>
            </a:r>
            <a:r>
              <a:rPr lang="cs-CZ" altLang="cs-CZ" sz="1600" dirty="0" smtClean="0"/>
              <a:t>CZ.1.07/1.5.00/34.0731</a:t>
            </a:r>
            <a:endParaRPr lang="cs-CZ" altLang="cs-CZ" sz="1600" b="1" i="1" dirty="0" smtClean="0"/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Číslo DUM:</a:t>
            </a:r>
            <a:r>
              <a:rPr lang="cs-CZ" altLang="cs-CZ" sz="1600" b="1" dirty="0" smtClean="0"/>
              <a:t> </a:t>
            </a:r>
            <a:r>
              <a:rPr lang="cs-CZ" altLang="cs-CZ" sz="1600" dirty="0" smtClean="0"/>
              <a:t>VY_32_INOVACE_113</a:t>
            </a:r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Licence</a:t>
            </a:r>
            <a:r>
              <a:rPr lang="cs-CZ" altLang="cs-CZ" sz="1600" dirty="0"/>
              <a:t>: CC BY-NC-SA 3.0</a:t>
            </a:r>
          </a:p>
          <a:p>
            <a:pPr>
              <a:spcBef>
                <a:spcPts val="0"/>
              </a:spcBef>
              <a:buNone/>
            </a:pPr>
            <a:r>
              <a:rPr lang="cs-CZ" altLang="cs-CZ" sz="1600" b="1" dirty="0"/>
              <a:t>	</a:t>
            </a:r>
            <a:endParaRPr lang="cs-CZ" altLang="cs-CZ" sz="1600" b="1" i="1" dirty="0"/>
          </a:p>
          <a:p>
            <a:pPr>
              <a:spcBef>
                <a:spcPts val="0"/>
              </a:spcBef>
            </a:pPr>
            <a:r>
              <a:rPr lang="cs-CZ" altLang="cs-CZ" sz="1600" b="1" i="1" dirty="0"/>
              <a:t>Jméno autora:</a:t>
            </a:r>
            <a:r>
              <a:rPr lang="cs-CZ" altLang="cs-CZ" sz="1600" b="1" dirty="0"/>
              <a:t> </a:t>
            </a:r>
            <a:r>
              <a:rPr lang="cs-CZ" altLang="cs-CZ" sz="1600" dirty="0"/>
              <a:t>Mgr. Jana Hávová</a:t>
            </a:r>
          </a:p>
          <a:p>
            <a:pPr>
              <a:spcBef>
                <a:spcPts val="0"/>
              </a:spcBef>
            </a:pPr>
            <a:r>
              <a:rPr lang="cs-CZ" altLang="cs-CZ" sz="1600" b="1" i="1" dirty="0"/>
              <a:t>Škola</a:t>
            </a:r>
            <a:r>
              <a:rPr lang="cs-CZ" altLang="cs-CZ" sz="1600" i="1" dirty="0"/>
              <a:t>: </a:t>
            </a:r>
            <a:r>
              <a:rPr lang="cs-CZ" altLang="cs-CZ" sz="1600" dirty="0"/>
              <a:t>Střední uměleckoprůmyslová škola Jihlava-</a:t>
            </a:r>
            <a:r>
              <a:rPr lang="cs-CZ" altLang="cs-CZ" sz="1600" dirty="0" err="1"/>
              <a:t>Helenín</a:t>
            </a:r>
            <a:endParaRPr lang="cs-CZ" altLang="cs-CZ" sz="1600" dirty="0"/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Název </a:t>
            </a:r>
            <a:r>
              <a:rPr lang="cs-CZ" altLang="cs-CZ" sz="1600" b="1" i="1" dirty="0" smtClean="0"/>
              <a:t>práce:</a:t>
            </a:r>
            <a:r>
              <a:rPr lang="cs-CZ" altLang="cs-CZ" sz="1600" b="1" dirty="0" smtClean="0"/>
              <a:t> Die </a:t>
            </a:r>
            <a:r>
              <a:rPr lang="cs-CZ" altLang="cs-CZ" sz="1600" b="1" dirty="0" err="1" smtClean="0"/>
              <a:t>Nebensätze</a:t>
            </a:r>
            <a:r>
              <a:rPr lang="cs-CZ" altLang="cs-CZ" sz="1600" b="1" dirty="0" smtClean="0"/>
              <a:t> (</a:t>
            </a:r>
            <a:r>
              <a:rPr lang="cs-CZ" altLang="cs-CZ" sz="1600" b="1" dirty="0" err="1" smtClean="0"/>
              <a:t>weil</a:t>
            </a:r>
            <a:r>
              <a:rPr lang="cs-CZ" altLang="cs-CZ" sz="1600" b="1" dirty="0" smtClean="0"/>
              <a:t>, </a:t>
            </a:r>
            <a:r>
              <a:rPr lang="cs-CZ" altLang="cs-CZ" sz="1600" b="1" dirty="0" err="1" smtClean="0"/>
              <a:t>obwohl</a:t>
            </a:r>
            <a:r>
              <a:rPr lang="cs-CZ" altLang="cs-CZ" sz="1600" b="1" dirty="0" smtClean="0"/>
              <a:t>)</a:t>
            </a:r>
            <a:endParaRPr lang="cs-CZ" altLang="cs-CZ" sz="1600" b="1" i="1" dirty="0" smtClean="0"/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Předmět</a:t>
            </a:r>
            <a:r>
              <a:rPr lang="cs-CZ" altLang="cs-CZ" sz="1600" i="1" dirty="0" smtClean="0"/>
              <a:t>:</a:t>
            </a:r>
            <a:r>
              <a:rPr lang="cs-CZ" altLang="cs-CZ" sz="1600" dirty="0" smtClean="0"/>
              <a:t> německý jazyk – 2. cizí jazyk</a:t>
            </a:r>
            <a:endParaRPr lang="cs-CZ" altLang="cs-CZ" sz="1600" b="1" i="1" dirty="0" smtClean="0"/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Ročník:</a:t>
            </a:r>
            <a:r>
              <a:rPr lang="cs-CZ" altLang="cs-CZ" sz="1600" b="1" dirty="0" smtClean="0"/>
              <a:t> </a:t>
            </a:r>
            <a:r>
              <a:rPr lang="cs-CZ" altLang="cs-CZ" sz="1600" dirty="0" smtClean="0"/>
              <a:t>3. </a:t>
            </a:r>
            <a:endParaRPr lang="cs-CZ" altLang="cs-CZ" sz="1600" b="1" i="1" dirty="0" smtClean="0"/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Časová dotace</a:t>
            </a:r>
            <a:r>
              <a:rPr lang="cs-CZ" altLang="cs-CZ" sz="1600" i="1" dirty="0" smtClean="0"/>
              <a:t>:</a:t>
            </a:r>
            <a:r>
              <a:rPr lang="cs-CZ" altLang="cs-CZ" sz="1600" dirty="0" smtClean="0"/>
              <a:t> 30 minut</a:t>
            </a:r>
            <a:endParaRPr lang="cs-CZ" altLang="cs-CZ" sz="1600" b="1" i="1" dirty="0" smtClean="0"/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Vzdělávací cíl</a:t>
            </a:r>
            <a:r>
              <a:rPr lang="cs-CZ" altLang="cs-CZ" sz="1600" i="1" dirty="0" smtClean="0"/>
              <a:t>:</a:t>
            </a:r>
            <a:r>
              <a:rPr lang="cs-CZ" altLang="cs-CZ" sz="1600" dirty="0" smtClean="0"/>
              <a:t> Žák se seznámí s tvořením vedlejších vět a jejich stavbou. Je schopen vytvořit souvětí se spojkami </a:t>
            </a:r>
            <a:r>
              <a:rPr lang="cs-CZ" altLang="cs-CZ" sz="1600" dirty="0" err="1" smtClean="0"/>
              <a:t>weil</a:t>
            </a:r>
            <a:r>
              <a:rPr lang="cs-CZ" altLang="cs-CZ" sz="1600" dirty="0" smtClean="0"/>
              <a:t> a </a:t>
            </a:r>
            <a:r>
              <a:rPr lang="cs-CZ" altLang="cs-CZ" sz="1600" dirty="0" err="1" smtClean="0"/>
              <a:t>obwohl</a:t>
            </a:r>
            <a:r>
              <a:rPr lang="cs-CZ" altLang="cs-CZ" sz="1600" dirty="0" smtClean="0"/>
              <a:t>.</a:t>
            </a:r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Pomůcky</a:t>
            </a:r>
            <a:r>
              <a:rPr lang="cs-CZ" altLang="cs-CZ" sz="1600" i="1" dirty="0" smtClean="0"/>
              <a:t>:</a:t>
            </a:r>
            <a:r>
              <a:rPr lang="cs-CZ" altLang="cs-CZ" sz="1600" dirty="0" smtClean="0"/>
              <a:t> ICT technika, projektor</a:t>
            </a:r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Poznámka</a:t>
            </a:r>
            <a:r>
              <a:rPr lang="cs-CZ" altLang="cs-CZ" sz="1600" dirty="0" smtClean="0"/>
              <a:t>: Na tento materiál navazuje materiál VY_32_INOVACE_114, který je věnován praktickému procvičování probrané látky.</a:t>
            </a:r>
          </a:p>
          <a:p>
            <a:pPr>
              <a:spcBef>
                <a:spcPts val="0"/>
              </a:spcBef>
            </a:pPr>
            <a:r>
              <a:rPr lang="cs-CZ" altLang="cs-CZ" sz="1600" b="1" i="1" dirty="0" smtClean="0"/>
              <a:t>Inovace: </a:t>
            </a:r>
            <a:r>
              <a:rPr lang="cs-CZ" altLang="cs-CZ" sz="1600" dirty="0" smtClean="0"/>
              <a:t>Zapojení audiovizuální techniky do výuky. </a:t>
            </a:r>
            <a:endParaRPr lang="cs-CZ" altLang="cs-CZ" sz="1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92696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672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cap="none" dirty="0" err="1"/>
              <a:t>Nebensätze</a:t>
            </a:r>
            <a:r>
              <a:rPr lang="cs-CZ" cap="none" dirty="0"/>
              <a:t> </a:t>
            </a:r>
            <a:r>
              <a:rPr lang="cs-CZ" cap="none" dirty="0" err="1"/>
              <a:t>mit</a:t>
            </a:r>
            <a:r>
              <a:rPr lang="cs-CZ" cap="none" dirty="0"/>
              <a:t> </a:t>
            </a:r>
            <a:r>
              <a:rPr lang="cs-CZ" cap="none" dirty="0" err="1"/>
              <a:t>weil</a:t>
            </a:r>
            <a:r>
              <a:rPr lang="cs-CZ" cap="none" dirty="0"/>
              <a:t>, </a:t>
            </a:r>
            <a:r>
              <a:rPr lang="cs-CZ" cap="none" dirty="0" err="1"/>
              <a:t>obwohl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356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err="1" smtClean="0"/>
              <a:t>Was</a:t>
            </a:r>
            <a:r>
              <a:rPr lang="cs-CZ" cap="none" dirty="0" smtClean="0"/>
              <a:t> </a:t>
            </a:r>
            <a:r>
              <a:rPr lang="cs-CZ" cap="none" dirty="0" err="1" smtClean="0"/>
              <a:t>ist</a:t>
            </a:r>
            <a:r>
              <a:rPr lang="cs-CZ" cap="none" dirty="0" smtClean="0"/>
              <a:t> </a:t>
            </a:r>
            <a:r>
              <a:rPr lang="cs-CZ" cap="none" dirty="0" err="1" smtClean="0"/>
              <a:t>ein</a:t>
            </a:r>
            <a:r>
              <a:rPr lang="cs-CZ" cap="none" dirty="0" smtClean="0"/>
              <a:t> </a:t>
            </a:r>
            <a:r>
              <a:rPr lang="cs-CZ" cap="none" dirty="0" err="1"/>
              <a:t>N</a:t>
            </a:r>
            <a:r>
              <a:rPr lang="cs-CZ" cap="none" dirty="0" err="1" smtClean="0"/>
              <a:t>ebensatz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Satz</a:t>
            </a:r>
            <a:r>
              <a:rPr lang="cs-CZ" dirty="0" smtClean="0"/>
              <a:t>, der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einer</a:t>
            </a:r>
            <a:r>
              <a:rPr lang="cs-CZ" dirty="0" smtClean="0"/>
              <a:t> </a:t>
            </a:r>
            <a:r>
              <a:rPr lang="cs-CZ" dirty="0" err="1" smtClean="0"/>
              <a:t>Konjunktion</a:t>
            </a:r>
            <a:r>
              <a:rPr lang="cs-CZ" dirty="0" smtClean="0"/>
              <a:t> </a:t>
            </a:r>
            <a:r>
              <a:rPr lang="cs-CZ" dirty="0" err="1" smtClean="0"/>
              <a:t>beginnt</a:t>
            </a:r>
            <a:endParaRPr lang="cs-CZ" dirty="0" smtClean="0"/>
          </a:p>
          <a:p>
            <a:pPr lvl="1"/>
            <a:r>
              <a:rPr lang="cs-CZ" dirty="0" smtClean="0"/>
              <a:t>věta, která začíná spojkou</a:t>
            </a:r>
          </a:p>
          <a:p>
            <a:pPr marL="457200" lvl="1" indent="0">
              <a:buNone/>
            </a:pPr>
            <a:r>
              <a:rPr lang="cs-CZ" dirty="0" smtClean="0"/>
              <a:t>=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vedlejší věta</a:t>
            </a:r>
          </a:p>
          <a:p>
            <a:endParaRPr lang="cs-CZ" dirty="0" smtClean="0"/>
          </a:p>
          <a:p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Mittagessen</a:t>
            </a:r>
            <a:r>
              <a:rPr lang="cs-CZ" dirty="0" smtClean="0"/>
              <a:t>, </a:t>
            </a:r>
            <a:r>
              <a:rPr lang="cs-CZ" b="1" dirty="0" err="1" smtClean="0"/>
              <a:t>weil</a:t>
            </a:r>
            <a:r>
              <a:rPr lang="cs-CZ" b="1" dirty="0" smtClean="0"/>
              <a:t> </a:t>
            </a:r>
            <a:r>
              <a:rPr lang="cs-CZ" b="1" dirty="0" err="1" smtClean="0"/>
              <a:t>ich</a:t>
            </a:r>
            <a:r>
              <a:rPr lang="cs-CZ" b="1" dirty="0" smtClean="0"/>
              <a:t> </a:t>
            </a:r>
            <a:r>
              <a:rPr lang="cs-CZ" b="1" dirty="0" err="1" smtClean="0"/>
              <a:t>Hunger</a:t>
            </a:r>
            <a:r>
              <a:rPr lang="cs-CZ" b="1" dirty="0" smtClean="0"/>
              <a:t> </a:t>
            </a:r>
            <a:r>
              <a:rPr lang="cs-CZ" b="1" dirty="0" err="1" smtClean="0"/>
              <a:t>habe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Peter </a:t>
            </a:r>
            <a:r>
              <a:rPr lang="cs-CZ" dirty="0" err="1" smtClean="0"/>
              <a:t>lebt</a:t>
            </a:r>
            <a:r>
              <a:rPr lang="cs-CZ" dirty="0" smtClean="0"/>
              <a:t> </a:t>
            </a:r>
            <a:r>
              <a:rPr lang="cs-CZ" dirty="0" err="1" smtClean="0"/>
              <a:t>bei</a:t>
            </a:r>
            <a:r>
              <a:rPr lang="cs-CZ" dirty="0" smtClean="0"/>
              <a:t> </a:t>
            </a:r>
            <a:r>
              <a:rPr lang="cs-CZ" dirty="0" err="1" smtClean="0"/>
              <a:t>seinen</a:t>
            </a:r>
            <a:r>
              <a:rPr lang="cs-CZ" dirty="0" smtClean="0"/>
              <a:t> </a:t>
            </a:r>
            <a:r>
              <a:rPr lang="cs-CZ" dirty="0" err="1" smtClean="0"/>
              <a:t>Eltern</a:t>
            </a:r>
            <a:r>
              <a:rPr lang="cs-CZ" dirty="0" smtClean="0"/>
              <a:t>, </a:t>
            </a:r>
            <a:r>
              <a:rPr lang="cs-CZ" b="1" dirty="0" err="1" smtClean="0"/>
              <a:t>obwohl</a:t>
            </a:r>
            <a:r>
              <a:rPr lang="cs-CZ" b="1" dirty="0" smtClean="0"/>
              <a:t> </a:t>
            </a:r>
            <a:r>
              <a:rPr lang="cs-CZ" b="1" dirty="0" err="1" smtClean="0"/>
              <a:t>er</a:t>
            </a:r>
            <a:r>
              <a:rPr lang="cs-CZ" b="1" dirty="0" smtClean="0"/>
              <a:t> </a:t>
            </a:r>
            <a:r>
              <a:rPr lang="cs-CZ" b="1" dirty="0" err="1" smtClean="0"/>
              <a:t>schon</a:t>
            </a:r>
            <a:r>
              <a:rPr lang="cs-CZ" b="1" dirty="0" smtClean="0"/>
              <a:t> </a:t>
            </a:r>
            <a:r>
              <a:rPr lang="cs-CZ" b="1" dirty="0" err="1" smtClean="0"/>
              <a:t>arbeitet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44507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/>
              <a:t>D</a:t>
            </a:r>
            <a:r>
              <a:rPr lang="cs-CZ" cap="none" dirty="0" smtClean="0"/>
              <a:t>ie </a:t>
            </a:r>
            <a:r>
              <a:rPr lang="cs-CZ" cap="none" dirty="0" err="1" smtClean="0"/>
              <a:t>Regeln</a:t>
            </a:r>
            <a:r>
              <a:rPr lang="cs-CZ" cap="none" dirty="0" smtClean="0"/>
              <a:t>: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</a:t>
            </a:r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Subjekt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hinter</a:t>
            </a:r>
            <a:r>
              <a:rPr lang="cs-CZ" dirty="0" smtClean="0"/>
              <a:t> der </a:t>
            </a:r>
            <a:r>
              <a:rPr lang="cs-CZ" b="1" dirty="0" err="1" smtClean="0">
                <a:solidFill>
                  <a:srgbClr val="7030A0"/>
                </a:solidFill>
              </a:rPr>
              <a:t>Konjuktion</a:t>
            </a:r>
            <a:endParaRPr lang="cs-CZ" dirty="0" smtClean="0"/>
          </a:p>
          <a:p>
            <a:r>
              <a:rPr lang="cs-CZ" dirty="0" smtClean="0"/>
              <a:t>2) </a:t>
            </a:r>
            <a:r>
              <a:rPr lang="cs-CZ" b="1" dirty="0" err="1" smtClean="0">
                <a:solidFill>
                  <a:srgbClr val="FF0000"/>
                </a:solidFill>
              </a:rPr>
              <a:t>das</a:t>
            </a:r>
            <a:r>
              <a:rPr lang="cs-CZ" b="1" dirty="0" smtClean="0">
                <a:solidFill>
                  <a:srgbClr val="FF0000"/>
                </a:solidFill>
              </a:rPr>
              <a:t> Verb </a:t>
            </a: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am</a:t>
            </a:r>
            <a:r>
              <a:rPr lang="cs-CZ" dirty="0" smtClean="0"/>
              <a:t> Ende</a:t>
            </a:r>
          </a:p>
          <a:p>
            <a:endParaRPr lang="cs-CZ" dirty="0"/>
          </a:p>
          <a:p>
            <a:r>
              <a:rPr lang="cs-CZ" dirty="0" err="1"/>
              <a:t>Ich</a:t>
            </a:r>
            <a:r>
              <a:rPr lang="cs-CZ" dirty="0"/>
              <a:t> </a:t>
            </a:r>
            <a:r>
              <a:rPr lang="cs-CZ" dirty="0" err="1"/>
              <a:t>gehe</a:t>
            </a:r>
            <a:r>
              <a:rPr lang="cs-CZ" dirty="0"/>
              <a:t> </a:t>
            </a:r>
            <a:r>
              <a:rPr lang="cs-CZ" dirty="0" err="1"/>
              <a:t>zum</a:t>
            </a:r>
            <a:r>
              <a:rPr lang="cs-CZ" dirty="0"/>
              <a:t> </a:t>
            </a:r>
            <a:r>
              <a:rPr lang="cs-CZ" dirty="0" err="1"/>
              <a:t>Mittagessen</a:t>
            </a:r>
            <a:r>
              <a:rPr lang="cs-CZ" dirty="0"/>
              <a:t>, </a:t>
            </a:r>
            <a:r>
              <a:rPr lang="cs-CZ" b="1" dirty="0" err="1">
                <a:solidFill>
                  <a:srgbClr val="7030A0"/>
                </a:solidFill>
              </a:rPr>
              <a:t>weil</a:t>
            </a:r>
            <a:r>
              <a:rPr lang="cs-CZ" dirty="0"/>
              <a:t> </a:t>
            </a:r>
            <a:r>
              <a:rPr lang="cs-CZ" b="1" dirty="0" err="1">
                <a:solidFill>
                  <a:srgbClr val="00B050"/>
                </a:solidFill>
              </a:rPr>
              <a:t>ich</a:t>
            </a:r>
            <a:r>
              <a:rPr lang="cs-CZ" dirty="0"/>
              <a:t> </a:t>
            </a:r>
            <a:r>
              <a:rPr lang="cs-CZ" dirty="0" err="1"/>
              <a:t>Hunger</a:t>
            </a:r>
            <a:r>
              <a:rPr lang="cs-CZ" dirty="0"/>
              <a:t> </a:t>
            </a:r>
            <a:r>
              <a:rPr lang="cs-CZ" b="1" dirty="0" err="1">
                <a:solidFill>
                  <a:srgbClr val="FF0000"/>
                </a:solidFill>
              </a:rPr>
              <a:t>habe</a:t>
            </a:r>
            <a:r>
              <a:rPr lang="cs-CZ" dirty="0"/>
              <a:t>.</a:t>
            </a:r>
          </a:p>
          <a:p>
            <a:r>
              <a:rPr lang="cs-CZ" dirty="0"/>
              <a:t>Peter </a:t>
            </a:r>
            <a:r>
              <a:rPr lang="cs-CZ" dirty="0" err="1"/>
              <a:t>lebt</a:t>
            </a:r>
            <a:r>
              <a:rPr lang="cs-CZ" dirty="0"/>
              <a:t> </a:t>
            </a:r>
            <a:r>
              <a:rPr lang="cs-CZ" dirty="0" err="1"/>
              <a:t>bei</a:t>
            </a:r>
            <a:r>
              <a:rPr lang="cs-CZ" dirty="0"/>
              <a:t> </a:t>
            </a:r>
            <a:r>
              <a:rPr lang="cs-CZ" dirty="0" err="1"/>
              <a:t>seinen</a:t>
            </a:r>
            <a:r>
              <a:rPr lang="cs-CZ" dirty="0"/>
              <a:t> </a:t>
            </a:r>
            <a:r>
              <a:rPr lang="cs-CZ" dirty="0" err="1"/>
              <a:t>Eltern</a:t>
            </a:r>
            <a:r>
              <a:rPr lang="cs-CZ" dirty="0"/>
              <a:t>, </a:t>
            </a:r>
            <a:r>
              <a:rPr lang="cs-CZ" b="1" dirty="0" err="1">
                <a:solidFill>
                  <a:srgbClr val="7030A0"/>
                </a:solidFill>
              </a:rPr>
              <a:t>obwohl</a:t>
            </a:r>
            <a:r>
              <a:rPr lang="cs-CZ" b="1" dirty="0"/>
              <a:t> </a:t>
            </a:r>
            <a:r>
              <a:rPr lang="cs-CZ" b="1" dirty="0" err="1">
                <a:solidFill>
                  <a:srgbClr val="00B050"/>
                </a:solidFill>
              </a:rPr>
              <a:t>er</a:t>
            </a:r>
            <a:r>
              <a:rPr lang="cs-CZ" b="1" dirty="0"/>
              <a:t> </a:t>
            </a:r>
            <a:r>
              <a:rPr lang="cs-CZ" dirty="0" err="1"/>
              <a:t>schon</a:t>
            </a:r>
            <a:r>
              <a:rPr lang="cs-CZ" b="1" dirty="0"/>
              <a:t> </a:t>
            </a:r>
            <a:r>
              <a:rPr lang="cs-CZ" b="1" dirty="0" err="1">
                <a:solidFill>
                  <a:srgbClr val="FF0000"/>
                </a:solidFill>
              </a:rPr>
              <a:t>arbeitet</a:t>
            </a:r>
            <a:r>
              <a:rPr lang="cs-CZ" b="1" dirty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02792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739552"/>
          </a:xfrm>
        </p:spPr>
        <p:txBody>
          <a:bodyPr/>
          <a:lstStyle/>
          <a:p>
            <a:r>
              <a:rPr lang="cs-CZ" cap="none" dirty="0" err="1" smtClean="0"/>
              <a:t>Übung</a:t>
            </a:r>
            <a:r>
              <a:rPr lang="cs-CZ" cap="none" dirty="0" smtClean="0"/>
              <a:t>: </a:t>
            </a:r>
            <a:r>
              <a:rPr lang="cs-CZ" cap="none" dirty="0" err="1" smtClean="0"/>
              <a:t>Bilden</a:t>
            </a:r>
            <a:r>
              <a:rPr lang="cs-CZ" cap="none" dirty="0" smtClean="0"/>
              <a:t> </a:t>
            </a:r>
            <a:r>
              <a:rPr lang="cs-CZ" cap="none" dirty="0" err="1" smtClean="0"/>
              <a:t>Sie</a:t>
            </a:r>
            <a:r>
              <a:rPr lang="cs-CZ" cap="none" dirty="0" smtClean="0"/>
              <a:t> </a:t>
            </a:r>
            <a:r>
              <a:rPr lang="cs-CZ" cap="none" dirty="0" err="1" smtClean="0"/>
              <a:t>die</a:t>
            </a:r>
            <a:r>
              <a:rPr lang="cs-CZ" cap="none" dirty="0" smtClean="0"/>
              <a:t> </a:t>
            </a:r>
            <a:r>
              <a:rPr lang="cs-CZ" cap="none" dirty="0" err="1" smtClean="0"/>
              <a:t>Nebensätze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lnSpcReduction="10000"/>
          </a:bodyPr>
          <a:lstStyle/>
          <a:p>
            <a:r>
              <a:rPr lang="cs-CZ" sz="2600" b="1" dirty="0" smtClean="0"/>
              <a:t>Franz </a:t>
            </a:r>
            <a:r>
              <a:rPr lang="cs-CZ" sz="2600" b="1" dirty="0" err="1" smtClean="0"/>
              <a:t>geht</a:t>
            </a:r>
            <a:r>
              <a:rPr lang="cs-CZ" sz="2600" b="1" dirty="0" smtClean="0"/>
              <a:t> in </a:t>
            </a:r>
            <a:r>
              <a:rPr lang="cs-CZ" sz="2600" b="1" dirty="0" err="1" smtClean="0"/>
              <a:t>die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Disco</a:t>
            </a:r>
            <a:r>
              <a:rPr lang="cs-CZ" sz="2600" b="1" dirty="0" smtClean="0"/>
              <a:t>, </a:t>
            </a:r>
            <a:r>
              <a:rPr lang="cs-CZ" sz="2600" b="1" dirty="0" err="1" smtClean="0"/>
              <a:t>weil</a:t>
            </a:r>
            <a:r>
              <a:rPr lang="cs-CZ" sz="2600" b="1" dirty="0" smtClean="0"/>
              <a:t> .............</a:t>
            </a:r>
          </a:p>
          <a:p>
            <a:pPr marL="457200" lvl="1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tanzt</a:t>
            </a:r>
            <a:r>
              <a:rPr lang="cs-CZ" sz="2400" dirty="0" smtClean="0"/>
              <a:t> </a:t>
            </a:r>
            <a:r>
              <a:rPr lang="cs-CZ" sz="2400" dirty="0" err="1" smtClean="0"/>
              <a:t>sehr</a:t>
            </a:r>
            <a:r>
              <a:rPr lang="cs-CZ" sz="2400" dirty="0" smtClean="0"/>
              <a:t> </a:t>
            </a:r>
            <a:r>
              <a:rPr lang="cs-CZ" sz="2400" dirty="0" err="1" smtClean="0"/>
              <a:t>gern</a:t>
            </a:r>
            <a:r>
              <a:rPr lang="cs-CZ" sz="2400" dirty="0" smtClean="0"/>
              <a:t>)</a:t>
            </a:r>
          </a:p>
          <a:p>
            <a:pPr marL="457200" lvl="1" indent="0">
              <a:buNone/>
            </a:pPr>
            <a:r>
              <a:rPr lang="cs-CZ" sz="2400" dirty="0" smtClean="0"/>
              <a:t>Franz </a:t>
            </a:r>
            <a:r>
              <a:rPr lang="cs-CZ" sz="2400" dirty="0" err="1" smtClean="0"/>
              <a:t>geht</a:t>
            </a:r>
            <a:r>
              <a:rPr lang="cs-CZ" sz="2400" dirty="0" smtClean="0"/>
              <a:t> in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Disco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weil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sehr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gern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tanzt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600" b="1" dirty="0" smtClean="0"/>
              <a:t>Isabelle </a:t>
            </a:r>
            <a:r>
              <a:rPr lang="cs-CZ" sz="2600" b="1" dirty="0" err="1" smtClean="0"/>
              <a:t>spricht</a:t>
            </a:r>
            <a:r>
              <a:rPr lang="cs-CZ" sz="2600" b="1" dirty="0" smtClean="0"/>
              <a:t> gut </a:t>
            </a:r>
            <a:r>
              <a:rPr lang="cs-CZ" sz="2600" b="1" dirty="0" err="1" smtClean="0"/>
              <a:t>Deutsch</a:t>
            </a:r>
            <a:r>
              <a:rPr lang="cs-CZ" sz="2600" b="1" dirty="0" smtClean="0"/>
              <a:t>, </a:t>
            </a:r>
            <a:r>
              <a:rPr lang="cs-CZ" sz="2600" b="1" dirty="0" err="1" smtClean="0"/>
              <a:t>weil</a:t>
            </a:r>
            <a:r>
              <a:rPr lang="cs-CZ" sz="2600" b="1" dirty="0" smtClean="0"/>
              <a:t> ...........</a:t>
            </a:r>
          </a:p>
          <a:p>
            <a:pPr marL="457200" lvl="1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lebt</a:t>
            </a:r>
            <a:r>
              <a:rPr lang="cs-CZ" sz="2400" dirty="0" smtClean="0"/>
              <a:t> </a:t>
            </a:r>
            <a:r>
              <a:rPr lang="cs-CZ" sz="2400" dirty="0" err="1" smtClean="0"/>
              <a:t>schon</a:t>
            </a:r>
            <a:r>
              <a:rPr lang="cs-CZ" sz="2400" dirty="0" smtClean="0"/>
              <a:t> </a:t>
            </a:r>
            <a:r>
              <a:rPr lang="cs-CZ" sz="2400" dirty="0" err="1" smtClean="0"/>
              <a:t>lange</a:t>
            </a:r>
            <a:r>
              <a:rPr lang="cs-CZ" sz="2400" dirty="0" smtClean="0"/>
              <a:t> in </a:t>
            </a:r>
            <a:r>
              <a:rPr lang="cs-CZ" sz="2400" dirty="0" err="1" smtClean="0"/>
              <a:t>Deutschland</a:t>
            </a:r>
            <a:r>
              <a:rPr lang="cs-CZ" sz="2400" dirty="0" smtClean="0"/>
              <a:t>)</a:t>
            </a:r>
          </a:p>
          <a:p>
            <a:pPr marL="457200" lvl="1" indent="0">
              <a:buNone/>
            </a:pPr>
            <a:r>
              <a:rPr lang="cs-CZ" sz="2400" dirty="0" smtClean="0"/>
              <a:t>Isabelle </a:t>
            </a:r>
            <a:r>
              <a:rPr lang="cs-CZ" sz="2400" dirty="0" err="1" smtClean="0"/>
              <a:t>spricht</a:t>
            </a:r>
            <a:r>
              <a:rPr lang="cs-CZ" sz="2400" dirty="0" smtClean="0"/>
              <a:t> gut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weil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sie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schon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lange</a:t>
            </a:r>
            <a:r>
              <a:rPr lang="cs-CZ" sz="2400" dirty="0" smtClean="0">
                <a:solidFill>
                  <a:srgbClr val="FF0000"/>
                </a:solidFill>
              </a:rPr>
              <a:t> in </a:t>
            </a:r>
            <a:r>
              <a:rPr lang="cs-CZ" sz="2400" dirty="0" err="1" smtClean="0">
                <a:solidFill>
                  <a:srgbClr val="FF0000"/>
                </a:solidFill>
              </a:rPr>
              <a:t>Deutschland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lebt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600" b="1" dirty="0" smtClean="0"/>
              <a:t>Klaus </a:t>
            </a:r>
            <a:r>
              <a:rPr lang="cs-CZ" sz="2600" b="1" dirty="0" err="1" smtClean="0"/>
              <a:t>raucht</a:t>
            </a:r>
            <a:r>
              <a:rPr lang="cs-CZ" sz="2600" b="1" dirty="0" smtClean="0"/>
              <a:t>, </a:t>
            </a:r>
            <a:r>
              <a:rPr lang="cs-CZ" sz="2600" b="1" dirty="0" err="1" smtClean="0"/>
              <a:t>obwohl</a:t>
            </a:r>
            <a:r>
              <a:rPr lang="cs-CZ" sz="2600" b="1" dirty="0" smtClean="0"/>
              <a:t> ...........</a:t>
            </a:r>
          </a:p>
          <a:p>
            <a:pPr marL="457200" lvl="1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seine</a:t>
            </a:r>
            <a:r>
              <a:rPr lang="cs-CZ" sz="2400" dirty="0" smtClean="0"/>
              <a:t> </a:t>
            </a:r>
            <a:r>
              <a:rPr lang="cs-CZ" sz="2400" dirty="0" err="1" smtClean="0"/>
              <a:t>Eltern</a:t>
            </a:r>
            <a:r>
              <a:rPr lang="cs-CZ" sz="2400" dirty="0" smtClean="0"/>
              <a:t> </a:t>
            </a:r>
            <a:r>
              <a:rPr lang="cs-CZ" sz="2400" dirty="0" err="1" smtClean="0"/>
              <a:t>sind</a:t>
            </a:r>
            <a:r>
              <a:rPr lang="cs-CZ" sz="2400" dirty="0" smtClean="0"/>
              <a:t> </a:t>
            </a:r>
            <a:r>
              <a:rPr lang="cs-CZ" sz="2400" dirty="0" err="1" smtClean="0"/>
              <a:t>dagegen</a:t>
            </a:r>
            <a:r>
              <a:rPr lang="cs-CZ" sz="2400" dirty="0" smtClean="0"/>
              <a:t>)</a:t>
            </a:r>
          </a:p>
          <a:p>
            <a:pPr marL="457200" lvl="1" indent="0">
              <a:buNone/>
            </a:pPr>
            <a:r>
              <a:rPr lang="cs-CZ" sz="2400" dirty="0" smtClean="0"/>
              <a:t>Klaus </a:t>
            </a:r>
            <a:r>
              <a:rPr lang="cs-CZ" sz="2400" dirty="0" err="1" smtClean="0"/>
              <a:t>raucht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obwohl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seine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Eltern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dagegen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sind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600" b="1" dirty="0" smtClean="0"/>
              <a:t>Michael </a:t>
            </a:r>
            <a:r>
              <a:rPr lang="cs-CZ" sz="2600" b="1" dirty="0" err="1" smtClean="0"/>
              <a:t>geht</a:t>
            </a:r>
            <a:r>
              <a:rPr lang="cs-CZ" sz="2600" b="1" dirty="0" smtClean="0"/>
              <a:t> in </a:t>
            </a:r>
            <a:r>
              <a:rPr lang="cs-CZ" sz="2600" b="1" dirty="0" err="1" smtClean="0"/>
              <a:t>die</a:t>
            </a:r>
            <a:r>
              <a:rPr lang="cs-CZ" sz="2600" b="1" dirty="0" smtClean="0"/>
              <a:t> </a:t>
            </a:r>
            <a:r>
              <a:rPr lang="cs-CZ" sz="2600" b="1" dirty="0" err="1" smtClean="0"/>
              <a:t>Arbeit</a:t>
            </a:r>
            <a:r>
              <a:rPr lang="cs-CZ" sz="2600" b="1" dirty="0" smtClean="0"/>
              <a:t>, </a:t>
            </a:r>
            <a:r>
              <a:rPr lang="cs-CZ" sz="2600" b="1" dirty="0" err="1" smtClean="0"/>
              <a:t>obwohl</a:t>
            </a:r>
            <a:r>
              <a:rPr lang="cs-CZ" sz="2600" b="1" dirty="0" smtClean="0"/>
              <a:t> ..........</a:t>
            </a:r>
          </a:p>
          <a:p>
            <a:pPr marL="457200" lvl="1" indent="0">
              <a:buNone/>
            </a:pPr>
            <a:r>
              <a:rPr lang="cs-CZ" sz="2400" dirty="0" smtClean="0"/>
              <a:t>(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krank</a:t>
            </a:r>
            <a:r>
              <a:rPr lang="cs-CZ" sz="2400" dirty="0" smtClean="0"/>
              <a:t>)</a:t>
            </a:r>
          </a:p>
          <a:p>
            <a:pPr marL="457200" lvl="1" indent="0">
              <a:buNone/>
            </a:pPr>
            <a:r>
              <a:rPr lang="cs-CZ" sz="2400" dirty="0" smtClean="0"/>
              <a:t>Michael </a:t>
            </a:r>
            <a:r>
              <a:rPr lang="cs-CZ" sz="2400" dirty="0" err="1" smtClean="0"/>
              <a:t>geht</a:t>
            </a:r>
            <a:r>
              <a:rPr lang="cs-CZ" sz="2400" dirty="0" smtClean="0"/>
              <a:t> in </a:t>
            </a:r>
            <a:r>
              <a:rPr lang="cs-CZ" sz="2400" dirty="0" err="1" smtClean="0"/>
              <a:t>die</a:t>
            </a:r>
            <a:r>
              <a:rPr lang="cs-CZ" sz="2400" dirty="0" smtClean="0"/>
              <a:t> </a:t>
            </a:r>
            <a:r>
              <a:rPr lang="cs-CZ" sz="2400" dirty="0" err="1" smtClean="0"/>
              <a:t>Arbeit</a:t>
            </a:r>
            <a:r>
              <a:rPr lang="cs-CZ" sz="2400" dirty="0" smtClean="0"/>
              <a:t>, </a:t>
            </a:r>
            <a:r>
              <a:rPr lang="cs-CZ" sz="2400" dirty="0" err="1" smtClean="0">
                <a:solidFill>
                  <a:srgbClr val="FF0000"/>
                </a:solidFill>
              </a:rPr>
              <a:t>obwohl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er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krank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ist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83666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Die </a:t>
            </a:r>
            <a:r>
              <a:rPr lang="cs-CZ" cap="none" dirty="0" err="1" smtClean="0"/>
              <a:t>Konjunktionen</a:t>
            </a:r>
            <a:r>
              <a:rPr lang="cs-CZ" cap="none" dirty="0" smtClean="0"/>
              <a:t> </a:t>
            </a:r>
            <a:r>
              <a:rPr lang="cs-CZ" b="1" i="1" cap="none" dirty="0" err="1" smtClean="0">
                <a:solidFill>
                  <a:schemeClr val="accent1">
                    <a:lumMod val="75000"/>
                  </a:schemeClr>
                </a:solidFill>
              </a:rPr>
              <a:t>weil</a:t>
            </a:r>
            <a:r>
              <a:rPr lang="cs-CZ" cap="none" dirty="0" smtClean="0"/>
              <a:t>, </a:t>
            </a:r>
            <a:r>
              <a:rPr lang="cs-CZ" b="1" i="1" cap="none" dirty="0" err="1" smtClean="0">
                <a:solidFill>
                  <a:schemeClr val="accent1">
                    <a:lumMod val="75000"/>
                  </a:schemeClr>
                </a:solidFill>
              </a:rPr>
              <a:t>obwohl</a:t>
            </a:r>
            <a:endParaRPr lang="cs-CZ" b="1" i="1" cap="none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weil</a:t>
            </a:r>
            <a:r>
              <a:rPr lang="cs-CZ" dirty="0" smtClean="0"/>
              <a:t> </a:t>
            </a:r>
            <a:r>
              <a:rPr lang="cs-CZ" dirty="0" smtClean="0"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nennt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 err="1" smtClean="0">
                <a:cs typeface="Times New Roman"/>
              </a:rPr>
              <a:t>einen</a:t>
            </a:r>
            <a:r>
              <a:rPr lang="cs-CZ" dirty="0" smtClean="0">
                <a:cs typeface="Times New Roman"/>
              </a:rPr>
              <a:t> </a:t>
            </a:r>
            <a:r>
              <a:rPr lang="cs-CZ" b="1" dirty="0" smtClean="0">
                <a:cs typeface="Times New Roman"/>
              </a:rPr>
              <a:t>Grund</a:t>
            </a:r>
          </a:p>
          <a:p>
            <a:pPr lvl="1"/>
            <a:r>
              <a:rPr lang="cs-CZ" dirty="0" err="1" smtClean="0">
                <a:cs typeface="Times New Roman"/>
              </a:rPr>
              <a:t>auf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 err="1" smtClean="0">
                <a:cs typeface="Times New Roman"/>
              </a:rPr>
              <a:t>Tschechisch</a:t>
            </a:r>
            <a:r>
              <a:rPr lang="cs-CZ" dirty="0" smtClean="0">
                <a:cs typeface="Times New Roman"/>
              </a:rPr>
              <a:t>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cs typeface="Times New Roman"/>
              </a:rPr>
              <a:t>protože</a:t>
            </a:r>
          </a:p>
          <a:p>
            <a:pPr lvl="1"/>
            <a:r>
              <a:rPr lang="cs-CZ" dirty="0" smtClean="0">
                <a:cs typeface="Times New Roman"/>
              </a:rPr>
              <a:t>vedlejší věta příčinná</a:t>
            </a:r>
          </a:p>
          <a:p>
            <a:endParaRPr lang="cs-CZ" b="1" dirty="0" smtClean="0">
              <a:cs typeface="Times New Roman"/>
            </a:endParaRPr>
          </a:p>
          <a:p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obwohl</a:t>
            </a:r>
            <a:r>
              <a:rPr lang="cs-CZ" b="1" dirty="0" smtClean="0"/>
              <a:t> </a:t>
            </a:r>
            <a:r>
              <a:rPr lang="cs-CZ" dirty="0" smtClean="0">
                <a:cs typeface="Times New Roman"/>
              </a:rPr>
              <a:t>→ </a:t>
            </a:r>
            <a:r>
              <a:rPr lang="cs-CZ" dirty="0" err="1" smtClean="0">
                <a:cs typeface="Times New Roman"/>
              </a:rPr>
              <a:t>nennt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 err="1" smtClean="0">
                <a:cs typeface="Times New Roman"/>
              </a:rPr>
              <a:t>einen</a:t>
            </a:r>
            <a:r>
              <a:rPr lang="cs-CZ" dirty="0" smtClean="0">
                <a:cs typeface="Times New Roman"/>
              </a:rPr>
              <a:t> </a:t>
            </a:r>
            <a:r>
              <a:rPr lang="cs-CZ" b="1" dirty="0" err="1" smtClean="0">
                <a:cs typeface="Times New Roman"/>
              </a:rPr>
              <a:t>Gegengrund</a:t>
            </a:r>
            <a:endParaRPr lang="cs-CZ" b="1" dirty="0" smtClean="0">
              <a:cs typeface="Times New Roman"/>
            </a:endParaRPr>
          </a:p>
          <a:p>
            <a:pPr lvl="1"/>
            <a:r>
              <a:rPr lang="cs-CZ" dirty="0" err="1" smtClean="0">
                <a:cs typeface="Times New Roman"/>
              </a:rPr>
              <a:t>auf</a:t>
            </a:r>
            <a:r>
              <a:rPr lang="cs-CZ" dirty="0" smtClean="0">
                <a:cs typeface="Times New Roman"/>
              </a:rPr>
              <a:t> </a:t>
            </a:r>
            <a:r>
              <a:rPr lang="cs-CZ" dirty="0" err="1" smtClean="0">
                <a:cs typeface="Times New Roman"/>
              </a:rPr>
              <a:t>Tschechisch</a:t>
            </a:r>
            <a:r>
              <a:rPr lang="cs-CZ" dirty="0" smtClean="0">
                <a:cs typeface="Times New Roman"/>
              </a:rPr>
              <a:t>: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cs typeface="Times New Roman"/>
              </a:rPr>
              <a:t>ačkoli</a:t>
            </a:r>
          </a:p>
          <a:p>
            <a:pPr lvl="1"/>
            <a:r>
              <a:rPr lang="cs-CZ" dirty="0" smtClean="0">
                <a:cs typeface="Times New Roman"/>
              </a:rPr>
              <a:t>vedlejší věta přípustková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99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err="1" smtClean="0"/>
              <a:t>Verbinden</a:t>
            </a:r>
            <a:r>
              <a:rPr lang="cs-CZ" cap="none" dirty="0" smtClean="0"/>
              <a:t> </a:t>
            </a:r>
            <a:r>
              <a:rPr lang="cs-CZ" cap="none" dirty="0" err="1" smtClean="0"/>
              <a:t>Sie</a:t>
            </a:r>
            <a:r>
              <a:rPr lang="cs-CZ" cap="none" dirty="0" smtClean="0"/>
              <a:t> </a:t>
            </a:r>
            <a:r>
              <a:rPr lang="cs-CZ" cap="none" dirty="0" err="1" smtClean="0"/>
              <a:t>die</a:t>
            </a:r>
            <a:r>
              <a:rPr lang="cs-CZ" cap="none" dirty="0" smtClean="0"/>
              <a:t> </a:t>
            </a:r>
            <a:r>
              <a:rPr lang="cs-CZ" cap="none" dirty="0" err="1" smtClean="0"/>
              <a:t>Sätze</a:t>
            </a:r>
            <a:r>
              <a:rPr lang="cs-CZ" cap="none" dirty="0" smtClean="0"/>
              <a:t> </a:t>
            </a:r>
            <a:r>
              <a:rPr lang="cs-CZ" cap="none" dirty="0" err="1" smtClean="0"/>
              <a:t>mit</a:t>
            </a:r>
            <a:r>
              <a:rPr lang="cs-CZ" cap="none" dirty="0" smtClean="0"/>
              <a:t> </a:t>
            </a:r>
            <a:r>
              <a:rPr lang="cs-CZ" i="1" cap="none" dirty="0" err="1" smtClean="0"/>
              <a:t>weil</a:t>
            </a:r>
            <a:r>
              <a:rPr lang="cs-CZ" cap="none" dirty="0" smtClean="0"/>
              <a:t> / </a:t>
            </a:r>
            <a:r>
              <a:rPr lang="cs-CZ" i="1" cap="none" dirty="0" err="1" smtClean="0"/>
              <a:t>obwohl</a:t>
            </a:r>
            <a:endParaRPr lang="cs-CZ" i="1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8991600" cy="5187206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sehe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Brille</a:t>
            </a:r>
            <a:r>
              <a:rPr lang="cs-CZ" dirty="0" smtClean="0"/>
              <a:t>.</a:t>
            </a:r>
          </a:p>
          <a:p>
            <a:pPr marL="857250" lvl="1" indent="-457200"/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sehe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weil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Brille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habe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kaufe </a:t>
            </a:r>
            <a:r>
              <a:rPr lang="cs-CZ" dirty="0" err="1" smtClean="0"/>
              <a:t>das</a:t>
            </a:r>
            <a:r>
              <a:rPr lang="cs-CZ" dirty="0" smtClean="0"/>
              <a:t> Auto </a:t>
            </a:r>
            <a:r>
              <a:rPr lang="cs-CZ" dirty="0" err="1" smtClean="0"/>
              <a:t>nicht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Geld</a:t>
            </a:r>
            <a:r>
              <a:rPr lang="cs-CZ" dirty="0" smtClean="0"/>
              <a:t>.</a:t>
            </a:r>
          </a:p>
          <a:p>
            <a:pPr marL="857250" lvl="1" indent="-457200"/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kaufe </a:t>
            </a:r>
            <a:r>
              <a:rPr lang="cs-CZ" dirty="0" err="1" smtClean="0">
                <a:solidFill>
                  <a:srgbClr val="FF0000"/>
                </a:solidFill>
              </a:rPr>
              <a:t>das</a:t>
            </a:r>
            <a:r>
              <a:rPr lang="cs-CZ" dirty="0" smtClean="0">
                <a:solidFill>
                  <a:srgbClr val="FF0000"/>
                </a:solidFill>
              </a:rPr>
              <a:t> Auto </a:t>
            </a:r>
            <a:r>
              <a:rPr lang="cs-CZ" dirty="0" err="1" smtClean="0">
                <a:solidFill>
                  <a:srgbClr val="FF0000"/>
                </a:solidFill>
              </a:rPr>
              <a:t>nicht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obwohl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viel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Geld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habe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lernt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. </a:t>
            </a: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braucht</a:t>
            </a:r>
            <a:r>
              <a:rPr lang="cs-CZ" dirty="0" smtClean="0"/>
              <a:t> </a:t>
            </a:r>
            <a:r>
              <a:rPr lang="cs-CZ" dirty="0" err="1" smtClean="0"/>
              <a:t>gute</a:t>
            </a:r>
            <a:r>
              <a:rPr lang="cs-CZ" dirty="0" smtClean="0"/>
              <a:t> </a:t>
            </a:r>
            <a:r>
              <a:rPr lang="cs-CZ" dirty="0" err="1" smtClean="0"/>
              <a:t>Noten</a:t>
            </a:r>
            <a:r>
              <a:rPr lang="cs-CZ" dirty="0" smtClean="0"/>
              <a:t>.</a:t>
            </a:r>
          </a:p>
          <a:p>
            <a:pPr marL="857250" lvl="1" indent="-457200"/>
            <a:r>
              <a:rPr lang="cs-CZ" dirty="0" err="1" smtClean="0">
                <a:solidFill>
                  <a:srgbClr val="FF0000"/>
                </a:solidFill>
              </a:rPr>
              <a:t>Sie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lernt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viel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weil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sie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gute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Noten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braucht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gehe</a:t>
            </a:r>
            <a:r>
              <a:rPr lang="cs-CZ" dirty="0" smtClean="0"/>
              <a:t>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Arzt</a:t>
            </a:r>
            <a:r>
              <a:rPr lang="cs-CZ" dirty="0" smtClean="0"/>
              <a:t>. </a:t>
            </a:r>
            <a:r>
              <a:rPr lang="cs-CZ" dirty="0" err="1" smtClean="0"/>
              <a:t>Ich</a:t>
            </a:r>
            <a:r>
              <a:rPr lang="cs-CZ" dirty="0" smtClean="0"/>
              <a:t> bin </a:t>
            </a:r>
            <a:r>
              <a:rPr lang="cs-CZ" dirty="0" err="1" smtClean="0"/>
              <a:t>krank</a:t>
            </a:r>
            <a:r>
              <a:rPr lang="cs-CZ" dirty="0" smtClean="0"/>
              <a:t>.</a:t>
            </a:r>
          </a:p>
          <a:p>
            <a:pPr marL="857250" lvl="1" indent="-457200"/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zum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Arzt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weil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ich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krank</a:t>
            </a:r>
            <a:r>
              <a:rPr lang="cs-CZ" dirty="0" smtClean="0">
                <a:solidFill>
                  <a:srgbClr val="FF0000"/>
                </a:solidFill>
              </a:rPr>
              <a:t> bin.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Peter </a:t>
            </a:r>
            <a:r>
              <a:rPr lang="cs-CZ" dirty="0" err="1" smtClean="0"/>
              <a:t>hilft</a:t>
            </a:r>
            <a:r>
              <a:rPr lang="cs-CZ" dirty="0" smtClean="0"/>
              <a:t> der </a:t>
            </a:r>
            <a:r>
              <a:rPr lang="cs-CZ" dirty="0" err="1" smtClean="0"/>
              <a:t>Mutter</a:t>
            </a:r>
            <a:r>
              <a:rPr lang="cs-CZ" dirty="0" smtClean="0"/>
              <a:t>. Er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.</a:t>
            </a:r>
          </a:p>
          <a:p>
            <a:pPr marL="857250" lvl="1" indent="-457200"/>
            <a:r>
              <a:rPr lang="cs-CZ" dirty="0" smtClean="0">
                <a:solidFill>
                  <a:srgbClr val="FF0000"/>
                </a:solidFill>
              </a:rPr>
              <a:t>Peter </a:t>
            </a:r>
            <a:r>
              <a:rPr lang="cs-CZ" dirty="0" err="1" smtClean="0">
                <a:solidFill>
                  <a:srgbClr val="FF0000"/>
                </a:solidFill>
              </a:rPr>
              <a:t>hilft</a:t>
            </a:r>
            <a:r>
              <a:rPr lang="cs-CZ" dirty="0" smtClean="0">
                <a:solidFill>
                  <a:srgbClr val="FF0000"/>
                </a:solidFill>
              </a:rPr>
              <a:t> der </a:t>
            </a:r>
            <a:r>
              <a:rPr lang="cs-CZ" dirty="0" err="1" smtClean="0">
                <a:solidFill>
                  <a:srgbClr val="FF0000"/>
                </a:solidFill>
              </a:rPr>
              <a:t>Mutter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obwohl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keine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Zeit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hat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4089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Literatur: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altLang="cs-CZ" sz="2400" dirty="0" smtClean="0"/>
          </a:p>
          <a:p>
            <a:r>
              <a:rPr lang="cs-CZ" altLang="cs-CZ" sz="2400" dirty="0" smtClean="0"/>
              <a:t>Berglová</a:t>
            </a:r>
            <a:r>
              <a:rPr lang="cs-CZ" altLang="cs-CZ" sz="2400" dirty="0"/>
              <a:t>, Eva – Formánková, Eva – Mašek, Miroslav. </a:t>
            </a:r>
            <a:r>
              <a:rPr lang="cs-CZ" altLang="cs-CZ" sz="2400" i="1" dirty="0"/>
              <a:t>Moderní gramatika němčiny.</a:t>
            </a:r>
            <a:r>
              <a:rPr lang="cs-CZ" altLang="cs-CZ" sz="2400" dirty="0"/>
              <a:t> Fraus: Plzeň, 2002</a:t>
            </a:r>
            <a:r>
              <a:rPr lang="cs-CZ" altLang="cs-CZ" sz="2400" dirty="0" smtClean="0"/>
              <a:t>.</a:t>
            </a:r>
          </a:p>
          <a:p>
            <a:endParaRPr lang="cs-CZ" altLang="cs-CZ" sz="2400" dirty="0"/>
          </a:p>
          <a:p>
            <a:r>
              <a:rPr lang="cs-CZ" altLang="cs-CZ" sz="2400" dirty="0" err="1"/>
              <a:t>Dallapiazza</a:t>
            </a:r>
            <a:r>
              <a:rPr lang="cs-CZ" altLang="cs-CZ" sz="2400" dirty="0"/>
              <a:t>, Rosa-Maria – von Jan, Eduard – </a:t>
            </a:r>
            <a:r>
              <a:rPr lang="cs-CZ" altLang="cs-CZ" sz="2400" dirty="0" err="1"/>
              <a:t>Schönherr</a:t>
            </a:r>
            <a:r>
              <a:rPr lang="cs-CZ" altLang="cs-CZ" sz="2400" dirty="0"/>
              <a:t>, Til. </a:t>
            </a:r>
            <a:r>
              <a:rPr lang="cs-CZ" altLang="cs-CZ" sz="2400" i="1" dirty="0" err="1"/>
              <a:t>Tangram</a:t>
            </a:r>
            <a:r>
              <a:rPr lang="cs-CZ" altLang="cs-CZ" sz="2400" i="1" dirty="0"/>
              <a:t> </a:t>
            </a:r>
            <a:r>
              <a:rPr lang="cs-CZ" altLang="cs-CZ" sz="2400" i="1" dirty="0" err="1"/>
              <a:t>aktuell</a:t>
            </a:r>
            <a:r>
              <a:rPr lang="cs-CZ" altLang="cs-CZ" sz="2400" i="1" dirty="0"/>
              <a:t> </a:t>
            </a:r>
            <a:r>
              <a:rPr lang="cs-CZ" altLang="cs-CZ" sz="2400" i="1" dirty="0" smtClean="0"/>
              <a:t>2, </a:t>
            </a:r>
            <a:r>
              <a:rPr lang="cs-CZ" altLang="cs-CZ" sz="2400" i="1" dirty="0" err="1"/>
              <a:t>Lektion</a:t>
            </a:r>
            <a:r>
              <a:rPr lang="cs-CZ" altLang="cs-CZ" sz="2400" i="1" dirty="0"/>
              <a:t> </a:t>
            </a:r>
            <a:r>
              <a:rPr lang="cs-CZ" altLang="cs-CZ" sz="2400" i="1" dirty="0" smtClean="0"/>
              <a:t>1–4, </a:t>
            </a:r>
            <a:r>
              <a:rPr lang="cs-CZ" altLang="cs-CZ" sz="2400" i="1" dirty="0" err="1"/>
              <a:t>Kursbuch</a:t>
            </a:r>
            <a:r>
              <a:rPr lang="cs-CZ" altLang="cs-CZ" sz="2400" i="1" dirty="0"/>
              <a:t> + </a:t>
            </a:r>
            <a:r>
              <a:rPr lang="cs-CZ" altLang="cs-CZ" sz="2400" i="1" dirty="0" err="1"/>
              <a:t>Arbeitsbuch</a:t>
            </a:r>
            <a:r>
              <a:rPr lang="cs-CZ" altLang="cs-CZ" sz="2400" i="1" dirty="0"/>
              <a:t>.</a:t>
            </a:r>
            <a:r>
              <a:rPr lang="cs-CZ" altLang="cs-CZ" sz="2400" dirty="0"/>
              <a:t> Max </a:t>
            </a:r>
            <a:r>
              <a:rPr lang="cs-CZ" altLang="cs-CZ" sz="2400" dirty="0" err="1"/>
              <a:t>Hueber</a:t>
            </a:r>
            <a:r>
              <a:rPr lang="cs-CZ" altLang="cs-CZ" sz="2400" dirty="0"/>
              <a:t> </a:t>
            </a:r>
            <a:r>
              <a:rPr lang="cs-CZ" altLang="cs-CZ" sz="2400" dirty="0" err="1"/>
              <a:t>Verlag</a:t>
            </a:r>
            <a:r>
              <a:rPr lang="cs-CZ" altLang="cs-CZ" sz="2400" dirty="0"/>
              <a:t>: </a:t>
            </a:r>
            <a:r>
              <a:rPr lang="cs-CZ" altLang="cs-CZ" sz="2400" dirty="0" err="1"/>
              <a:t>Ismaning</a:t>
            </a:r>
            <a:r>
              <a:rPr lang="cs-CZ" altLang="cs-CZ" sz="2400" dirty="0"/>
              <a:t>, </a:t>
            </a:r>
            <a:r>
              <a:rPr lang="cs-CZ" altLang="cs-CZ" sz="2400" dirty="0" smtClean="0"/>
              <a:t>2009.</a:t>
            </a:r>
            <a:endParaRPr lang="cs-CZ" alt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12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69</TotalTime>
  <Words>408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Nebensätze mit weil, obwohl</vt:lpstr>
      <vt:lpstr>Was ist ein Nebensatz?</vt:lpstr>
      <vt:lpstr>Die Regeln:</vt:lpstr>
      <vt:lpstr>Übung: Bilden Sie die Nebensätze</vt:lpstr>
      <vt:lpstr>Die Konjunktionen weil, obwohl</vt:lpstr>
      <vt:lpstr>Verbinden Sie die Sätze mit weil / obwohl</vt:lpstr>
      <vt:lpstr>Literatur: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Nebensätze</dc:title>
  <dc:creator>Jana</dc:creator>
  <cp:lastModifiedBy>Jana</cp:lastModifiedBy>
  <cp:revision>16</cp:revision>
  <dcterms:created xsi:type="dcterms:W3CDTF">2013-11-26T16:49:42Z</dcterms:created>
  <dcterms:modified xsi:type="dcterms:W3CDTF">2014-10-30T18:15:51Z</dcterms:modified>
</cp:coreProperties>
</file>