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CD300F6-4A56-4824-A466-2F262CC0500F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68267D0-4029-4367-8584-8AF68FB996B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828080"/>
            <a:ext cx="7467600" cy="5029920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Datum: </a:t>
            </a:r>
            <a:r>
              <a:rPr lang="cs-CZ" altLang="cs-CZ" sz="3600" b="1" i="1" dirty="0" smtClean="0"/>
              <a:t>25. 11. </a:t>
            </a:r>
            <a:r>
              <a:rPr lang="cs-CZ" altLang="cs-CZ" sz="3600" b="1" i="1" dirty="0"/>
              <a:t>2013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Projekt:</a:t>
            </a:r>
            <a:r>
              <a:rPr lang="cs-CZ" altLang="cs-CZ" sz="3600" b="1" dirty="0"/>
              <a:t> </a:t>
            </a:r>
            <a:r>
              <a:rPr lang="cs-CZ" altLang="cs-CZ" sz="3600" dirty="0"/>
              <a:t>Kvalitní výuka</a:t>
            </a:r>
            <a:endParaRPr lang="cs-CZ" altLang="cs-CZ" sz="36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Registrační číslo:</a:t>
            </a:r>
            <a:r>
              <a:rPr lang="cs-CZ" altLang="cs-CZ" sz="3600" b="1" dirty="0"/>
              <a:t> </a:t>
            </a:r>
            <a:r>
              <a:rPr lang="cs-CZ" altLang="cs-CZ" sz="3600" dirty="0"/>
              <a:t>CZ.1.07/1.5.00/34.0731</a:t>
            </a:r>
            <a:endParaRPr lang="cs-CZ" altLang="cs-CZ" sz="36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Číslo DUM:</a:t>
            </a:r>
            <a:r>
              <a:rPr lang="cs-CZ" altLang="cs-CZ" sz="3600" b="1" dirty="0"/>
              <a:t> </a:t>
            </a:r>
            <a:r>
              <a:rPr lang="cs-CZ" altLang="cs-CZ" sz="3600" dirty="0" smtClean="0"/>
              <a:t>VY_32_INOVACE_115</a:t>
            </a:r>
            <a:endParaRPr lang="cs-CZ" altLang="cs-CZ" sz="36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 smtClean="0"/>
              <a:t>Licence</a:t>
            </a:r>
            <a:r>
              <a:rPr lang="cs-CZ" altLang="cs-CZ" sz="3600" dirty="0"/>
              <a:t>: CC BY-NC-SA 3.0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altLang="cs-CZ" sz="3600" b="1" dirty="0"/>
              <a:t>	</a:t>
            </a:r>
            <a:endParaRPr lang="cs-CZ" altLang="cs-CZ" sz="36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Jméno autora:</a:t>
            </a:r>
            <a:r>
              <a:rPr lang="cs-CZ" altLang="cs-CZ" sz="3600" b="1" dirty="0"/>
              <a:t> </a:t>
            </a:r>
            <a:r>
              <a:rPr lang="cs-CZ" altLang="cs-CZ" sz="3600" dirty="0"/>
              <a:t>Mgr. Jana Hávová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Škola</a:t>
            </a:r>
            <a:r>
              <a:rPr lang="cs-CZ" altLang="cs-CZ" sz="3600" i="1" dirty="0"/>
              <a:t>: </a:t>
            </a:r>
            <a:r>
              <a:rPr lang="cs-CZ" altLang="cs-CZ" sz="3600" dirty="0"/>
              <a:t>Střední uměleckoprůmyslová škola Jihlava-</a:t>
            </a:r>
            <a:r>
              <a:rPr lang="cs-CZ" altLang="cs-CZ" sz="3600" dirty="0" err="1"/>
              <a:t>Helenín</a:t>
            </a:r>
            <a:endParaRPr lang="cs-CZ" altLang="cs-CZ" sz="36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 smtClean="0"/>
              <a:t>Název </a:t>
            </a:r>
            <a:r>
              <a:rPr lang="cs-CZ" altLang="cs-CZ" sz="3600" b="1" i="1" dirty="0"/>
              <a:t>práce:</a:t>
            </a:r>
            <a:r>
              <a:rPr lang="cs-CZ" altLang="cs-CZ" sz="3600" b="1" dirty="0"/>
              <a:t> Die </a:t>
            </a:r>
            <a:r>
              <a:rPr lang="cs-CZ" altLang="cs-CZ" sz="3600" b="1" dirty="0" err="1"/>
              <a:t>Modalverben</a:t>
            </a:r>
            <a:r>
              <a:rPr lang="cs-CZ" altLang="cs-CZ" sz="3600" b="1" dirty="0"/>
              <a:t> – </a:t>
            </a:r>
            <a:r>
              <a:rPr lang="cs-CZ" altLang="cs-CZ" sz="3600" b="1" dirty="0" err="1"/>
              <a:t>Konjugation</a:t>
            </a:r>
            <a:r>
              <a:rPr lang="cs-CZ" altLang="cs-CZ" sz="3600" b="1" dirty="0"/>
              <a:t> </a:t>
            </a:r>
            <a:r>
              <a:rPr lang="cs-CZ" altLang="cs-CZ" sz="3600" b="1" dirty="0" err="1"/>
              <a:t>im</a:t>
            </a:r>
            <a:r>
              <a:rPr lang="cs-CZ" altLang="cs-CZ" sz="3600" b="1" dirty="0"/>
              <a:t> </a:t>
            </a:r>
            <a:r>
              <a:rPr lang="cs-CZ" altLang="cs-CZ" sz="3600" b="1" dirty="0" err="1" smtClean="0"/>
              <a:t>Präteritum</a:t>
            </a:r>
            <a:endParaRPr lang="cs-CZ" altLang="cs-CZ" sz="36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Předmět</a:t>
            </a:r>
            <a:r>
              <a:rPr lang="cs-CZ" altLang="cs-CZ" sz="3600" i="1" dirty="0"/>
              <a:t>:</a:t>
            </a:r>
            <a:r>
              <a:rPr lang="cs-CZ" altLang="cs-CZ" sz="3600" dirty="0"/>
              <a:t> německý jazyk – 2. cizí jazyk</a:t>
            </a:r>
            <a:endParaRPr lang="cs-CZ" altLang="cs-CZ" sz="36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Ročník:</a:t>
            </a:r>
            <a:r>
              <a:rPr lang="cs-CZ" altLang="cs-CZ" sz="3600" b="1" dirty="0"/>
              <a:t> </a:t>
            </a:r>
            <a:r>
              <a:rPr lang="cs-CZ" altLang="cs-CZ" sz="3600" dirty="0" smtClean="0"/>
              <a:t>3. </a:t>
            </a:r>
            <a:endParaRPr lang="cs-CZ" altLang="cs-CZ" sz="36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Časová dotace</a:t>
            </a:r>
            <a:r>
              <a:rPr lang="cs-CZ" altLang="cs-CZ" sz="3600" i="1" dirty="0"/>
              <a:t>:</a:t>
            </a:r>
            <a:r>
              <a:rPr lang="cs-CZ" altLang="cs-CZ" sz="3600" dirty="0"/>
              <a:t> 20 minut</a:t>
            </a:r>
            <a:endParaRPr lang="cs-CZ" altLang="cs-CZ" sz="36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Vzdělávací cíl</a:t>
            </a:r>
            <a:r>
              <a:rPr lang="cs-CZ" altLang="cs-CZ" sz="3600" i="1" dirty="0"/>
              <a:t>:</a:t>
            </a:r>
            <a:r>
              <a:rPr lang="cs-CZ" altLang="cs-CZ" sz="3600" dirty="0"/>
              <a:t> Žák se seznámí s časováním způsobových sloves v </a:t>
            </a:r>
            <a:r>
              <a:rPr lang="cs-CZ" altLang="cs-CZ" sz="3600" dirty="0" smtClean="0"/>
              <a:t>préteritu. </a:t>
            </a:r>
            <a:r>
              <a:rPr lang="cs-CZ" altLang="cs-CZ" sz="3600" dirty="0"/>
              <a:t>Je schopen užít slovesa ve větě.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Pomůcky</a:t>
            </a:r>
            <a:r>
              <a:rPr lang="cs-CZ" altLang="cs-CZ" sz="3600" i="1" dirty="0"/>
              <a:t>:</a:t>
            </a:r>
            <a:r>
              <a:rPr lang="cs-CZ" altLang="cs-CZ" sz="3600" dirty="0"/>
              <a:t> ICT technika, projektor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Poznámka: </a:t>
            </a:r>
            <a:r>
              <a:rPr lang="cs-CZ" altLang="cs-CZ" sz="3600" dirty="0"/>
              <a:t>Tento materiál navazuje na </a:t>
            </a:r>
            <a:r>
              <a:rPr lang="cs-CZ" altLang="cs-CZ" sz="3600" dirty="0" smtClean="0"/>
              <a:t>prezentace VY_32_INOVACE_109 a VY_32_INOVACE_110, které jsou věnovány </a:t>
            </a:r>
            <a:r>
              <a:rPr lang="cs-CZ" altLang="cs-CZ" sz="3600" dirty="0"/>
              <a:t>významu způsobových </a:t>
            </a:r>
            <a:r>
              <a:rPr lang="cs-CZ" altLang="cs-CZ" sz="3600" dirty="0" smtClean="0"/>
              <a:t>sloves a jejich časování v přítomném čase.</a:t>
            </a:r>
            <a:endParaRPr lang="cs-CZ" altLang="cs-CZ" sz="36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3600" b="1" i="1" dirty="0"/>
              <a:t>Inovace: </a:t>
            </a:r>
            <a:r>
              <a:rPr lang="cs-CZ" altLang="cs-CZ" sz="3600" dirty="0"/>
              <a:t>Zapojení audiovizuální techniky do výuky. 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5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4199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>
                <a:solidFill>
                  <a:schemeClr val="accent1"/>
                </a:solidFill>
              </a:rPr>
              <a:t>Die </a:t>
            </a:r>
            <a:r>
              <a:rPr lang="cs-CZ" sz="4800" dirty="0" err="1">
                <a:solidFill>
                  <a:schemeClr val="accent1"/>
                </a:solidFill>
              </a:rPr>
              <a:t>Modalverben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3200" dirty="0" err="1"/>
              <a:t>Konjugation</a:t>
            </a:r>
            <a:r>
              <a:rPr lang="cs-CZ" sz="3200" dirty="0"/>
              <a:t> </a:t>
            </a:r>
            <a:r>
              <a:rPr lang="cs-CZ" sz="3200" dirty="0" err="1"/>
              <a:t>im</a:t>
            </a:r>
            <a:r>
              <a:rPr lang="cs-CZ" sz="3200" dirty="0"/>
              <a:t> </a:t>
            </a:r>
            <a:r>
              <a:rPr lang="cs-CZ" sz="3200" dirty="0" err="1"/>
              <a:t>Präteritum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4562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Modalverben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Präteritum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err="1" smtClean="0"/>
              <a:t>Welche</a:t>
            </a:r>
            <a:r>
              <a:rPr lang="cs-CZ" u="sng" dirty="0" smtClean="0"/>
              <a:t> Verben </a:t>
            </a:r>
            <a:r>
              <a:rPr lang="cs-CZ" u="sng" dirty="0" err="1" smtClean="0"/>
              <a:t>sind</a:t>
            </a:r>
            <a:r>
              <a:rPr lang="cs-CZ" u="sng" dirty="0" smtClean="0"/>
              <a:t> </a:t>
            </a:r>
            <a:r>
              <a:rPr lang="cs-CZ" u="sng" dirty="0" err="1" smtClean="0"/>
              <a:t>die</a:t>
            </a:r>
            <a:r>
              <a:rPr lang="cs-CZ" u="sng" dirty="0" smtClean="0"/>
              <a:t> </a:t>
            </a:r>
            <a:r>
              <a:rPr lang="cs-CZ" b="1" u="sng" dirty="0" err="1" smtClean="0"/>
              <a:t>Modalverben</a:t>
            </a:r>
            <a:r>
              <a:rPr lang="cs-CZ" u="sng" dirty="0" smtClean="0"/>
              <a:t>?</a:t>
            </a:r>
          </a:p>
          <a:p>
            <a:pPr lvl="1"/>
            <a:r>
              <a:rPr lang="cs-CZ" dirty="0" err="1" smtClean="0"/>
              <a:t>können</a:t>
            </a:r>
            <a:r>
              <a:rPr lang="cs-CZ" dirty="0" smtClean="0"/>
              <a:t>, </a:t>
            </a:r>
            <a:r>
              <a:rPr lang="cs-CZ" dirty="0" err="1" smtClean="0"/>
              <a:t>möchten</a:t>
            </a:r>
            <a:r>
              <a:rPr lang="cs-CZ" dirty="0" smtClean="0"/>
              <a:t>, </a:t>
            </a:r>
            <a:r>
              <a:rPr lang="cs-CZ" dirty="0" err="1" smtClean="0"/>
              <a:t>müssen</a:t>
            </a:r>
            <a:r>
              <a:rPr lang="cs-CZ" dirty="0" smtClean="0"/>
              <a:t>, </a:t>
            </a:r>
            <a:r>
              <a:rPr lang="cs-CZ" dirty="0" err="1" smtClean="0"/>
              <a:t>dürfen</a:t>
            </a:r>
            <a:r>
              <a:rPr lang="cs-CZ" dirty="0" smtClean="0"/>
              <a:t>, </a:t>
            </a:r>
            <a:r>
              <a:rPr lang="cs-CZ" dirty="0" err="1" smtClean="0"/>
              <a:t>wollen</a:t>
            </a:r>
            <a:r>
              <a:rPr lang="cs-CZ" dirty="0" smtClean="0"/>
              <a:t>, </a:t>
            </a:r>
            <a:r>
              <a:rPr lang="cs-CZ" dirty="0" err="1" smtClean="0"/>
              <a:t>sollen</a:t>
            </a:r>
            <a:endParaRPr lang="cs-CZ" dirty="0"/>
          </a:p>
          <a:p>
            <a:endParaRPr lang="cs-CZ" dirty="0"/>
          </a:p>
          <a:p>
            <a:r>
              <a:rPr lang="cs-CZ" u="sng" dirty="0" err="1" smtClean="0"/>
              <a:t>Welchen</a:t>
            </a:r>
            <a:r>
              <a:rPr lang="cs-CZ" u="sng" dirty="0" smtClean="0"/>
              <a:t> </a:t>
            </a:r>
            <a:r>
              <a:rPr lang="cs-CZ" b="1" u="sng" dirty="0" smtClean="0"/>
              <a:t>Verben </a:t>
            </a:r>
            <a:r>
              <a:rPr lang="cs-CZ" b="1" u="sng" dirty="0" err="1" smtClean="0"/>
              <a:t>im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Präteritum</a:t>
            </a:r>
            <a:r>
              <a:rPr lang="cs-CZ" b="1" u="sng" dirty="0" smtClean="0"/>
              <a:t> </a:t>
            </a:r>
            <a:r>
              <a:rPr lang="cs-CZ" u="sng" dirty="0" err="1" smtClean="0"/>
              <a:t>kennen</a:t>
            </a:r>
            <a:r>
              <a:rPr lang="cs-CZ" u="sng" dirty="0" smtClean="0"/>
              <a:t> </a:t>
            </a:r>
            <a:r>
              <a:rPr lang="cs-CZ" u="sng" dirty="0" err="1" smtClean="0"/>
              <a:t>Sie</a:t>
            </a:r>
            <a:r>
              <a:rPr lang="cs-CZ" u="sng" dirty="0" smtClean="0"/>
              <a:t> </a:t>
            </a:r>
            <a:r>
              <a:rPr lang="cs-CZ" u="sng" dirty="0" err="1" smtClean="0"/>
              <a:t>schon</a:t>
            </a:r>
            <a:r>
              <a:rPr lang="cs-CZ" u="sng" dirty="0" smtClean="0"/>
              <a:t>?</a:t>
            </a:r>
          </a:p>
          <a:p>
            <a:pPr lvl="1"/>
            <a:r>
              <a:rPr lang="cs-CZ" dirty="0" err="1" smtClean="0"/>
              <a:t>Hilfsverben</a:t>
            </a:r>
            <a:r>
              <a:rPr lang="cs-CZ" dirty="0" smtClean="0"/>
              <a:t>: </a:t>
            </a:r>
            <a:r>
              <a:rPr lang="cs-CZ" dirty="0" err="1" smtClean="0"/>
              <a:t>haben</a:t>
            </a:r>
            <a:r>
              <a:rPr lang="cs-CZ" dirty="0" smtClean="0"/>
              <a:t>, </a:t>
            </a:r>
            <a:r>
              <a:rPr lang="cs-CZ" dirty="0" err="1" smtClean="0"/>
              <a:t>sein</a:t>
            </a:r>
            <a:r>
              <a:rPr lang="cs-CZ" dirty="0" smtClean="0"/>
              <a:t>, </a:t>
            </a:r>
            <a:r>
              <a:rPr lang="cs-CZ" dirty="0" err="1" smtClean="0"/>
              <a:t>werden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Die </a:t>
            </a:r>
            <a:r>
              <a:rPr lang="cs-CZ" b="1" dirty="0" err="1" smtClean="0"/>
              <a:t>Modalverben</a:t>
            </a:r>
            <a:r>
              <a:rPr lang="cs-CZ" b="1" dirty="0" smtClean="0"/>
              <a:t> </a:t>
            </a:r>
            <a:r>
              <a:rPr lang="cs-CZ" dirty="0" err="1" smtClean="0"/>
              <a:t>bilden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b="1" dirty="0" err="1" smtClean="0"/>
              <a:t>Präteritum</a:t>
            </a:r>
            <a:r>
              <a:rPr lang="cs-CZ" dirty="0" smtClean="0"/>
              <a:t> (Perfekt </a:t>
            </a:r>
            <a:r>
              <a:rPr lang="cs-CZ" dirty="0" err="1" smtClean="0"/>
              <a:t>benutzt</a:t>
            </a:r>
            <a:r>
              <a:rPr lang="cs-CZ" dirty="0" smtClean="0"/>
              <a:t> man </a:t>
            </a:r>
            <a:r>
              <a:rPr lang="cs-CZ" dirty="0" err="1" smtClean="0"/>
              <a:t>nicht</a:t>
            </a:r>
            <a:r>
              <a:rPr lang="cs-CZ" dirty="0" smtClean="0"/>
              <a:t>).</a:t>
            </a:r>
          </a:p>
          <a:p>
            <a:pPr lvl="1"/>
            <a:r>
              <a:rPr lang="cs-CZ" b="1" dirty="0" smtClean="0"/>
              <a:t>Způsobová slovesa </a:t>
            </a:r>
            <a:r>
              <a:rPr lang="cs-CZ" dirty="0" smtClean="0"/>
              <a:t>se v minulosti užívají také             </a:t>
            </a:r>
            <a:r>
              <a:rPr lang="cs-CZ" b="1" dirty="0" smtClean="0"/>
              <a:t>v préteritu </a:t>
            </a:r>
            <a:r>
              <a:rPr lang="cs-CZ" dirty="0" smtClean="0"/>
              <a:t>(perfektum se nepoužívá).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9945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Die </a:t>
            </a:r>
            <a:r>
              <a:rPr lang="cs-CZ" dirty="0" err="1" smtClean="0"/>
              <a:t>Regeln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Endungen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-t-</a:t>
            </a:r>
            <a:r>
              <a:rPr lang="cs-CZ" dirty="0" smtClean="0"/>
              <a:t> (-</a:t>
            </a:r>
            <a:r>
              <a:rPr lang="cs-CZ" b="1" dirty="0" err="1" smtClean="0">
                <a:solidFill>
                  <a:srgbClr val="00B050"/>
                </a:solidFill>
              </a:rPr>
              <a:t>t</a:t>
            </a:r>
            <a:r>
              <a:rPr lang="cs-CZ" dirty="0" err="1" smtClean="0">
                <a:solidFill>
                  <a:srgbClr val="00B050"/>
                </a:solidFill>
              </a:rPr>
              <a:t>e</a:t>
            </a:r>
            <a:r>
              <a:rPr lang="cs-CZ" dirty="0" smtClean="0"/>
              <a:t>, -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dirty="0" smtClean="0">
                <a:solidFill>
                  <a:srgbClr val="00B050"/>
                </a:solidFill>
              </a:rPr>
              <a:t>est</a:t>
            </a:r>
            <a:r>
              <a:rPr lang="cs-CZ" dirty="0" smtClean="0"/>
              <a:t>, -</a:t>
            </a:r>
            <a:r>
              <a:rPr lang="cs-CZ" b="1" dirty="0" err="1" smtClean="0">
                <a:solidFill>
                  <a:srgbClr val="00B050"/>
                </a:solidFill>
              </a:rPr>
              <a:t>t</a:t>
            </a:r>
            <a:r>
              <a:rPr lang="cs-CZ" dirty="0" err="1" smtClean="0">
                <a:solidFill>
                  <a:srgbClr val="00B050"/>
                </a:solidFill>
              </a:rPr>
              <a:t>e</a:t>
            </a:r>
            <a:r>
              <a:rPr lang="cs-CZ" dirty="0" smtClean="0"/>
              <a:t>, -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dirty="0" smtClean="0">
                <a:solidFill>
                  <a:srgbClr val="00B050"/>
                </a:solidFill>
              </a:rPr>
              <a:t>en</a:t>
            </a:r>
            <a:r>
              <a:rPr lang="cs-CZ" dirty="0" smtClean="0"/>
              <a:t>, -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dirty="0" smtClean="0">
                <a:solidFill>
                  <a:srgbClr val="00B050"/>
                </a:solidFill>
              </a:rPr>
              <a:t>et</a:t>
            </a:r>
            <a:r>
              <a:rPr lang="cs-CZ" dirty="0" smtClean="0"/>
              <a:t>, -</a:t>
            </a:r>
            <a:r>
              <a:rPr lang="cs-CZ" b="1" dirty="0" smtClean="0">
                <a:solidFill>
                  <a:srgbClr val="00B050"/>
                </a:solidFill>
              </a:rPr>
              <a:t>t</a:t>
            </a:r>
            <a:r>
              <a:rPr lang="cs-CZ" dirty="0" smtClean="0">
                <a:solidFill>
                  <a:srgbClr val="00B050"/>
                </a:solidFill>
              </a:rPr>
              <a:t>en</a:t>
            </a:r>
            <a:r>
              <a:rPr lang="cs-CZ" dirty="0" smtClean="0"/>
              <a:t>) </a:t>
            </a:r>
          </a:p>
          <a:p>
            <a:endParaRPr lang="cs-CZ" dirty="0"/>
          </a:p>
          <a:p>
            <a:r>
              <a:rPr lang="cs-CZ" dirty="0" smtClean="0"/>
              <a:t>!!! </a:t>
            </a:r>
            <a:r>
              <a:rPr lang="cs-CZ" b="1" dirty="0" smtClean="0"/>
              <a:t>1. Person = 3. Person </a:t>
            </a:r>
            <a:r>
              <a:rPr lang="cs-CZ" dirty="0" smtClean="0"/>
              <a:t>!!!</a:t>
            </a:r>
          </a:p>
          <a:p>
            <a:endParaRPr lang="cs-CZ" dirty="0"/>
          </a:p>
          <a:p>
            <a:r>
              <a:rPr lang="cs-CZ" dirty="0" smtClean="0"/>
              <a:t>!!! </a:t>
            </a:r>
            <a:r>
              <a:rPr lang="cs-CZ" b="1" dirty="0" err="1" smtClean="0">
                <a:solidFill>
                  <a:srgbClr val="FF0000"/>
                </a:solidFill>
              </a:rPr>
              <a:t>keine</a:t>
            </a:r>
            <a:r>
              <a:rPr lang="cs-CZ" b="1" dirty="0" smtClean="0">
                <a:solidFill>
                  <a:srgbClr val="FF0000"/>
                </a:solidFill>
              </a:rPr>
              <a:t> ö, ü </a:t>
            </a:r>
            <a:r>
              <a:rPr lang="cs-CZ" dirty="0" smtClean="0"/>
              <a:t>!!!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u="sng" dirty="0" err="1" smtClean="0"/>
              <a:t>können</a:t>
            </a:r>
            <a:endParaRPr lang="cs-CZ" u="sng" dirty="0" smtClean="0"/>
          </a:p>
          <a:p>
            <a:r>
              <a:rPr lang="cs-CZ" b="1" dirty="0" err="1" smtClean="0"/>
              <a:t>ich</a:t>
            </a:r>
            <a:r>
              <a:rPr lang="cs-CZ" b="1" dirty="0"/>
              <a:t>	</a:t>
            </a:r>
            <a:r>
              <a:rPr lang="cs-CZ" b="1" dirty="0" err="1" smtClean="0"/>
              <a:t>k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nn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r>
              <a:rPr lang="cs-CZ" b="1" dirty="0" smtClean="0"/>
              <a:t>		</a:t>
            </a:r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k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nn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dirty="0" err="1" smtClean="0"/>
              <a:t>du</a:t>
            </a:r>
            <a:r>
              <a:rPr lang="cs-CZ" dirty="0" smtClean="0"/>
              <a:t> 	</a:t>
            </a:r>
            <a:r>
              <a:rPr lang="cs-CZ" dirty="0" err="1" smtClean="0"/>
              <a:t>k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nn</a:t>
            </a:r>
            <a:r>
              <a:rPr lang="cs-CZ" dirty="0" err="1" smtClean="0">
                <a:solidFill>
                  <a:srgbClr val="00B050"/>
                </a:solidFill>
              </a:rPr>
              <a:t>test</a:t>
            </a:r>
            <a:r>
              <a:rPr lang="cs-CZ" dirty="0" smtClean="0"/>
              <a:t>		</a:t>
            </a:r>
            <a:r>
              <a:rPr lang="cs-CZ" dirty="0" err="1" smtClean="0"/>
              <a:t>ihr</a:t>
            </a:r>
            <a:r>
              <a:rPr lang="cs-CZ" dirty="0" smtClean="0"/>
              <a:t>  </a:t>
            </a:r>
            <a:r>
              <a:rPr lang="cs-CZ" dirty="0" err="1" smtClean="0"/>
              <a:t>k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nn</a:t>
            </a:r>
            <a:r>
              <a:rPr lang="cs-CZ" dirty="0" err="1" smtClean="0">
                <a:solidFill>
                  <a:srgbClr val="00B050"/>
                </a:solidFill>
              </a:rPr>
              <a:t>tet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b="1" dirty="0" err="1" smtClean="0"/>
              <a:t>er</a:t>
            </a:r>
            <a:r>
              <a:rPr lang="cs-CZ" b="1" dirty="0" smtClean="0"/>
              <a:t> 	</a:t>
            </a:r>
            <a:r>
              <a:rPr lang="cs-CZ" b="1" dirty="0" err="1" smtClean="0"/>
              <a:t>k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nn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r>
              <a:rPr lang="cs-CZ" b="1" dirty="0" smtClean="0"/>
              <a:t>		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k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nn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08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Konjugation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Präteritum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/>
              <a:t>können</a:t>
            </a:r>
            <a:endParaRPr lang="cs-CZ" u="sng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b="1" dirty="0" smtClean="0"/>
              <a:t>	</a:t>
            </a:r>
            <a:r>
              <a:rPr lang="cs-CZ" b="1" dirty="0" err="1" smtClean="0"/>
              <a:t>k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nn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du</a:t>
            </a:r>
            <a:r>
              <a:rPr lang="cs-CZ" dirty="0"/>
              <a:t> 	</a:t>
            </a:r>
            <a:r>
              <a:rPr lang="cs-CZ" dirty="0" err="1" smtClean="0"/>
              <a:t>k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nn</a:t>
            </a:r>
            <a:r>
              <a:rPr lang="cs-CZ" dirty="0" err="1" smtClean="0">
                <a:solidFill>
                  <a:srgbClr val="00B050"/>
                </a:solidFill>
              </a:rPr>
              <a:t>test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er</a:t>
            </a:r>
            <a:r>
              <a:rPr lang="cs-CZ" b="1" dirty="0"/>
              <a:t> 	</a:t>
            </a:r>
            <a:r>
              <a:rPr lang="cs-CZ" b="1" dirty="0" err="1" smtClean="0"/>
              <a:t>k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nn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wir</a:t>
            </a:r>
            <a:r>
              <a:rPr lang="cs-CZ" b="1" dirty="0"/>
              <a:t> </a:t>
            </a:r>
            <a:r>
              <a:rPr lang="cs-CZ" b="1" dirty="0" err="1" smtClean="0"/>
              <a:t>k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nn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ihr</a:t>
            </a:r>
            <a:r>
              <a:rPr lang="cs-CZ" dirty="0"/>
              <a:t> </a:t>
            </a:r>
            <a:r>
              <a:rPr lang="cs-CZ" dirty="0" err="1" smtClean="0"/>
              <a:t>k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nn</a:t>
            </a:r>
            <a:r>
              <a:rPr lang="cs-CZ" dirty="0" err="1" smtClean="0">
                <a:solidFill>
                  <a:srgbClr val="00B050"/>
                </a:solidFill>
              </a:rPr>
              <a:t>tet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sie</a:t>
            </a:r>
            <a:r>
              <a:rPr lang="cs-CZ" b="1" dirty="0"/>
              <a:t> </a:t>
            </a:r>
            <a:r>
              <a:rPr lang="cs-CZ" b="1" dirty="0" err="1" smtClean="0"/>
              <a:t>k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nn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 smtClean="0"/>
              <a:t>möchten</a:t>
            </a:r>
            <a:endParaRPr lang="cs-CZ" u="sng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b="1" dirty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ch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du</a:t>
            </a:r>
            <a:r>
              <a:rPr lang="cs-CZ" dirty="0"/>
              <a:t>	</a:t>
            </a:r>
            <a:r>
              <a:rPr lang="cs-CZ" dirty="0" err="1" smtClean="0"/>
              <a:t>m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ch</a:t>
            </a:r>
            <a:r>
              <a:rPr lang="cs-CZ" dirty="0" err="1" smtClean="0">
                <a:solidFill>
                  <a:srgbClr val="00B050"/>
                </a:solidFill>
              </a:rPr>
              <a:t>test</a:t>
            </a:r>
            <a:endParaRPr lang="cs-CZ" dirty="0" smtClean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b="1" dirty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ch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b="1" dirty="0" smtClean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ch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 smtClean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ihr</a:t>
            </a:r>
            <a:r>
              <a:rPr lang="cs-CZ" dirty="0" smtClean="0"/>
              <a:t> 	</a:t>
            </a:r>
            <a:r>
              <a:rPr lang="cs-CZ" dirty="0" err="1" smtClean="0"/>
              <a:t>m</a:t>
            </a:r>
            <a:r>
              <a:rPr lang="cs-CZ" dirty="0" err="1" smtClean="0">
                <a:solidFill>
                  <a:srgbClr val="FF0000"/>
                </a:solidFill>
              </a:rPr>
              <a:t>o</a:t>
            </a:r>
            <a:r>
              <a:rPr lang="cs-CZ" dirty="0" err="1" smtClean="0"/>
              <a:t>ch</a:t>
            </a:r>
            <a:r>
              <a:rPr lang="cs-CZ" dirty="0" err="1" smtClean="0">
                <a:solidFill>
                  <a:srgbClr val="00B050"/>
                </a:solidFill>
              </a:rPr>
              <a:t>tet</a:t>
            </a:r>
            <a:endParaRPr lang="cs-CZ" dirty="0" smtClean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sie</a:t>
            </a:r>
            <a:r>
              <a:rPr lang="cs-CZ" b="1" dirty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o</a:t>
            </a:r>
            <a:r>
              <a:rPr lang="cs-CZ" b="1" dirty="0" err="1" smtClean="0"/>
              <a:t>ch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491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Konjugation</a:t>
            </a:r>
            <a:r>
              <a:rPr lang="cs-CZ" dirty="0"/>
              <a:t>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Präteritum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/>
              <a:t>müssen</a:t>
            </a:r>
            <a:endParaRPr lang="cs-CZ" u="sng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ich</a:t>
            </a:r>
            <a:r>
              <a:rPr lang="cs-CZ" dirty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ss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du</a:t>
            </a:r>
            <a:r>
              <a:rPr lang="cs-CZ" dirty="0"/>
              <a:t>	</a:t>
            </a:r>
            <a:r>
              <a:rPr lang="cs-CZ" dirty="0" err="1" smtClean="0"/>
              <a:t>m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ss</a:t>
            </a:r>
            <a:r>
              <a:rPr lang="cs-CZ" dirty="0" err="1" smtClean="0">
                <a:solidFill>
                  <a:srgbClr val="00B050"/>
                </a:solidFill>
              </a:rPr>
              <a:t>test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er</a:t>
            </a:r>
            <a:r>
              <a:rPr lang="cs-CZ" dirty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ss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wir</a:t>
            </a:r>
            <a:r>
              <a:rPr lang="cs-CZ" dirty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ss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ihr</a:t>
            </a:r>
            <a:r>
              <a:rPr lang="cs-CZ" dirty="0"/>
              <a:t>	</a:t>
            </a:r>
            <a:r>
              <a:rPr lang="cs-CZ" dirty="0" err="1" smtClean="0"/>
              <a:t>m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ss</a:t>
            </a:r>
            <a:r>
              <a:rPr lang="cs-CZ" dirty="0" err="1" smtClean="0">
                <a:solidFill>
                  <a:srgbClr val="00B050"/>
                </a:solidFill>
              </a:rPr>
              <a:t>tet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b="1" dirty="0" err="1" smtClean="0"/>
              <a:t>m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ss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/>
              <a:t>dürfen</a:t>
            </a:r>
            <a:endParaRPr lang="cs-CZ" u="sng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ich</a:t>
            </a:r>
            <a:r>
              <a:rPr lang="cs-CZ" dirty="0"/>
              <a:t>	</a:t>
            </a:r>
            <a:r>
              <a:rPr lang="cs-CZ" b="1" dirty="0" err="1" smtClean="0"/>
              <a:t>d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rf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du</a:t>
            </a:r>
            <a:r>
              <a:rPr lang="cs-CZ" dirty="0"/>
              <a:t> 	</a:t>
            </a:r>
            <a:r>
              <a:rPr lang="cs-CZ" dirty="0" err="1" smtClean="0"/>
              <a:t>d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rf</a:t>
            </a:r>
            <a:r>
              <a:rPr lang="cs-CZ" dirty="0" err="1" smtClean="0">
                <a:solidFill>
                  <a:srgbClr val="00B050"/>
                </a:solidFill>
              </a:rPr>
              <a:t>test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er</a:t>
            </a:r>
            <a:r>
              <a:rPr lang="cs-CZ" dirty="0"/>
              <a:t>	</a:t>
            </a:r>
            <a:r>
              <a:rPr lang="cs-CZ" b="1" dirty="0" err="1" smtClean="0"/>
              <a:t>d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rf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wir</a:t>
            </a:r>
            <a:r>
              <a:rPr lang="cs-CZ" dirty="0"/>
              <a:t>	</a:t>
            </a:r>
            <a:r>
              <a:rPr lang="cs-CZ" b="1" dirty="0" err="1" smtClean="0"/>
              <a:t>d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rf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ihr</a:t>
            </a:r>
            <a:r>
              <a:rPr lang="cs-CZ" dirty="0"/>
              <a:t>	</a:t>
            </a:r>
            <a:r>
              <a:rPr lang="cs-CZ" dirty="0" err="1" smtClean="0"/>
              <a:t>d</a:t>
            </a:r>
            <a:r>
              <a:rPr lang="cs-CZ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rf</a:t>
            </a:r>
            <a:r>
              <a:rPr lang="cs-CZ" dirty="0" err="1" smtClean="0">
                <a:solidFill>
                  <a:srgbClr val="00B050"/>
                </a:solidFill>
              </a:rPr>
              <a:t>tet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b="1" dirty="0" err="1" smtClean="0"/>
              <a:t>d</a:t>
            </a:r>
            <a:r>
              <a:rPr lang="cs-CZ" b="1" dirty="0" err="1" smtClean="0">
                <a:solidFill>
                  <a:srgbClr val="FF0000"/>
                </a:solidFill>
              </a:rPr>
              <a:t>u</a:t>
            </a:r>
            <a:r>
              <a:rPr lang="cs-CZ" b="1" dirty="0" err="1" smtClean="0"/>
              <a:t>rf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252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Konjugation</a:t>
            </a:r>
            <a:r>
              <a:rPr lang="cs-CZ" dirty="0"/>
              <a:t>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Präteritum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/>
              <a:t>wollen</a:t>
            </a:r>
            <a:endParaRPr lang="cs-CZ" u="sng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ich</a:t>
            </a:r>
            <a:r>
              <a:rPr lang="cs-CZ" dirty="0"/>
              <a:t>	</a:t>
            </a:r>
            <a:r>
              <a:rPr lang="cs-CZ" b="1" dirty="0" err="1" smtClean="0"/>
              <a:t>woll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du</a:t>
            </a:r>
            <a:r>
              <a:rPr lang="cs-CZ" dirty="0"/>
              <a:t>	</a:t>
            </a:r>
            <a:r>
              <a:rPr lang="cs-CZ" dirty="0" err="1" smtClean="0"/>
              <a:t>woll</a:t>
            </a:r>
            <a:r>
              <a:rPr lang="cs-CZ" dirty="0" err="1" smtClean="0">
                <a:solidFill>
                  <a:srgbClr val="00B050"/>
                </a:solidFill>
              </a:rPr>
              <a:t>test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er</a:t>
            </a:r>
            <a:r>
              <a:rPr lang="cs-CZ" dirty="0"/>
              <a:t>	</a:t>
            </a:r>
            <a:r>
              <a:rPr lang="cs-CZ" b="1" dirty="0" err="1" smtClean="0"/>
              <a:t>woll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wir</a:t>
            </a:r>
            <a:r>
              <a:rPr lang="cs-CZ" dirty="0"/>
              <a:t>	</a:t>
            </a:r>
            <a:r>
              <a:rPr lang="cs-CZ" b="1" dirty="0" err="1" smtClean="0"/>
              <a:t>woll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ihr</a:t>
            </a:r>
            <a:r>
              <a:rPr lang="cs-CZ" dirty="0"/>
              <a:t>	</a:t>
            </a:r>
            <a:r>
              <a:rPr lang="cs-CZ" dirty="0" err="1" smtClean="0"/>
              <a:t>woll</a:t>
            </a:r>
            <a:r>
              <a:rPr lang="cs-CZ" dirty="0" err="1" smtClean="0">
                <a:solidFill>
                  <a:srgbClr val="00B050"/>
                </a:solidFill>
              </a:rPr>
              <a:t>tet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b="1" dirty="0" err="1" smtClean="0"/>
              <a:t>woll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err="1"/>
              <a:t>sollen</a:t>
            </a:r>
            <a:endParaRPr lang="cs-CZ" u="sng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ich</a:t>
            </a:r>
            <a:r>
              <a:rPr lang="cs-CZ" dirty="0"/>
              <a:t>	</a:t>
            </a:r>
            <a:r>
              <a:rPr lang="cs-CZ" b="1" dirty="0" err="1" smtClean="0"/>
              <a:t>soll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du</a:t>
            </a:r>
            <a:r>
              <a:rPr lang="cs-CZ" dirty="0"/>
              <a:t>	</a:t>
            </a:r>
            <a:r>
              <a:rPr lang="cs-CZ" dirty="0" err="1" smtClean="0"/>
              <a:t>soll</a:t>
            </a:r>
            <a:r>
              <a:rPr lang="cs-CZ" dirty="0" err="1" smtClean="0">
                <a:solidFill>
                  <a:srgbClr val="00B050"/>
                </a:solidFill>
              </a:rPr>
              <a:t>test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er</a:t>
            </a:r>
            <a:r>
              <a:rPr lang="cs-CZ" dirty="0"/>
              <a:t>	</a:t>
            </a:r>
            <a:r>
              <a:rPr lang="cs-CZ" b="1" dirty="0" err="1" smtClean="0"/>
              <a:t>soll</a:t>
            </a:r>
            <a:r>
              <a:rPr lang="cs-CZ" b="1" dirty="0" err="1" smtClean="0">
                <a:solidFill>
                  <a:srgbClr val="00B050"/>
                </a:solidFill>
              </a:rPr>
              <a:t>te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endParaRPr lang="cs-CZ" dirty="0"/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wir</a:t>
            </a:r>
            <a:r>
              <a:rPr lang="cs-CZ" dirty="0"/>
              <a:t>	</a:t>
            </a:r>
            <a:r>
              <a:rPr lang="cs-CZ" b="1" dirty="0" err="1" smtClean="0"/>
              <a:t>soll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ihr</a:t>
            </a:r>
            <a:r>
              <a:rPr lang="cs-CZ" dirty="0"/>
              <a:t>	</a:t>
            </a:r>
            <a:r>
              <a:rPr lang="cs-CZ" dirty="0" err="1" smtClean="0"/>
              <a:t>soll</a:t>
            </a:r>
            <a:r>
              <a:rPr lang="cs-CZ" dirty="0" err="1" smtClean="0">
                <a:solidFill>
                  <a:srgbClr val="00B050"/>
                </a:solidFill>
              </a:rPr>
              <a:t>tet</a:t>
            </a:r>
            <a:endParaRPr lang="cs-CZ" dirty="0">
              <a:solidFill>
                <a:srgbClr val="00B050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b="1" dirty="0" err="1" smtClean="0"/>
              <a:t>soll</a:t>
            </a:r>
            <a:r>
              <a:rPr lang="cs-CZ" b="1" dirty="0" err="1" smtClean="0">
                <a:solidFill>
                  <a:srgbClr val="00B050"/>
                </a:solidFill>
              </a:rPr>
              <a:t>ten</a:t>
            </a:r>
            <a:endParaRPr lang="cs-CZ" b="1" dirty="0">
              <a:solidFill>
                <a:srgbClr val="00B05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96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Übung</a:t>
            </a:r>
            <a:r>
              <a:rPr lang="cs-CZ" dirty="0" smtClean="0"/>
              <a:t>: </a:t>
            </a:r>
            <a:r>
              <a:rPr lang="cs-CZ" dirty="0" err="1" smtClean="0"/>
              <a:t>Ergänzen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Modalverben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Präteritum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99715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Der Vater ............... </a:t>
            </a:r>
            <a:r>
              <a:rPr lang="cs-CZ" dirty="0" err="1"/>
              <a:t>ein</a:t>
            </a:r>
            <a:r>
              <a:rPr lang="cs-CZ" dirty="0"/>
              <a:t> Auto </a:t>
            </a:r>
            <a:r>
              <a:rPr lang="cs-CZ" dirty="0" err="1"/>
              <a:t>kaufen</a:t>
            </a:r>
            <a:r>
              <a:rPr lang="cs-CZ" dirty="0"/>
              <a:t>. (</a:t>
            </a:r>
            <a:r>
              <a:rPr lang="cs-CZ" dirty="0" err="1"/>
              <a:t>wollen</a:t>
            </a:r>
            <a:r>
              <a:rPr lang="cs-CZ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/>
              <a:t>Der Vater </a:t>
            </a:r>
            <a:r>
              <a:rPr lang="cs-CZ" dirty="0" err="1" smtClean="0">
                <a:solidFill>
                  <a:srgbClr val="FF0000"/>
                </a:solidFill>
              </a:rPr>
              <a:t>wollte</a:t>
            </a:r>
            <a:r>
              <a:rPr lang="cs-CZ" dirty="0" smtClean="0"/>
              <a:t> </a:t>
            </a:r>
            <a:r>
              <a:rPr lang="cs-CZ" dirty="0" err="1"/>
              <a:t>ein</a:t>
            </a:r>
            <a:r>
              <a:rPr lang="cs-CZ" dirty="0"/>
              <a:t> Auto </a:t>
            </a:r>
            <a:r>
              <a:rPr lang="cs-CZ" dirty="0" err="1"/>
              <a:t>kaufen</a:t>
            </a:r>
            <a:r>
              <a:rPr lang="cs-CZ" dirty="0" smtClean="0"/>
              <a:t>.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cs-CZ" sz="800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/>
              <a:t>Ich</a:t>
            </a:r>
            <a:r>
              <a:rPr lang="cs-CZ" dirty="0"/>
              <a:t> ............... </a:t>
            </a:r>
            <a:r>
              <a:rPr lang="cs-CZ" dirty="0" err="1" smtClean="0"/>
              <a:t>gestern</a:t>
            </a:r>
            <a:r>
              <a:rPr lang="cs-CZ" smtClean="0"/>
              <a:t> in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Disco</a:t>
            </a:r>
            <a:r>
              <a:rPr lang="cs-CZ" dirty="0"/>
              <a:t> </a:t>
            </a:r>
            <a:r>
              <a:rPr lang="cs-CZ" dirty="0" err="1"/>
              <a:t>gehen</a:t>
            </a:r>
            <a:r>
              <a:rPr lang="cs-CZ" dirty="0"/>
              <a:t>. (</a:t>
            </a:r>
            <a:r>
              <a:rPr lang="cs-CZ" dirty="0" err="1"/>
              <a:t>dürfen</a:t>
            </a:r>
            <a:r>
              <a:rPr lang="cs-CZ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durfte</a:t>
            </a:r>
            <a:r>
              <a:rPr lang="cs-CZ" dirty="0" smtClean="0"/>
              <a:t> </a:t>
            </a:r>
            <a:r>
              <a:rPr lang="cs-CZ" dirty="0" err="1" smtClean="0"/>
              <a:t>gestern</a:t>
            </a:r>
            <a:r>
              <a:rPr lang="cs-CZ" dirty="0" smtClean="0"/>
              <a:t> in </a:t>
            </a:r>
            <a:r>
              <a:rPr lang="cs-CZ" dirty="0" err="1"/>
              <a:t>die</a:t>
            </a:r>
            <a:r>
              <a:rPr lang="cs-CZ" dirty="0"/>
              <a:t> </a:t>
            </a:r>
            <a:r>
              <a:rPr lang="cs-CZ" dirty="0" err="1"/>
              <a:t>Disco</a:t>
            </a:r>
            <a:r>
              <a:rPr lang="cs-CZ" dirty="0"/>
              <a:t> </a:t>
            </a:r>
            <a:r>
              <a:rPr lang="cs-CZ" dirty="0" err="1"/>
              <a:t>gehen</a:t>
            </a:r>
            <a:r>
              <a:rPr lang="cs-CZ" dirty="0" smtClean="0"/>
              <a:t>.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cs-CZ" sz="800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/>
              <a:t>Du</a:t>
            </a:r>
            <a:r>
              <a:rPr lang="cs-CZ" dirty="0"/>
              <a:t> ...............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Bett</a:t>
            </a:r>
            <a:r>
              <a:rPr lang="cs-CZ" dirty="0"/>
              <a:t> </a:t>
            </a:r>
            <a:r>
              <a:rPr lang="cs-CZ" dirty="0" err="1"/>
              <a:t>bleiben</a:t>
            </a:r>
            <a:r>
              <a:rPr lang="cs-CZ" dirty="0"/>
              <a:t>. (</a:t>
            </a:r>
            <a:r>
              <a:rPr lang="cs-CZ" dirty="0" err="1"/>
              <a:t>müssen</a:t>
            </a:r>
            <a:r>
              <a:rPr lang="cs-CZ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err="1"/>
              <a:t>Du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musstest</a:t>
            </a:r>
            <a:r>
              <a:rPr lang="cs-CZ" dirty="0" smtClean="0"/>
              <a:t> </a:t>
            </a:r>
            <a:r>
              <a:rPr lang="cs-CZ" dirty="0" err="1"/>
              <a:t>im</a:t>
            </a:r>
            <a:r>
              <a:rPr lang="cs-CZ" dirty="0"/>
              <a:t> </a:t>
            </a:r>
            <a:r>
              <a:rPr lang="cs-CZ" dirty="0" err="1"/>
              <a:t>Bett</a:t>
            </a:r>
            <a:r>
              <a:rPr lang="cs-CZ" dirty="0"/>
              <a:t> </a:t>
            </a:r>
            <a:r>
              <a:rPr lang="cs-CZ" dirty="0" err="1"/>
              <a:t>bleiben</a:t>
            </a:r>
            <a:r>
              <a:rPr lang="cs-CZ" dirty="0" smtClean="0"/>
              <a:t>.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cs-CZ" sz="800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err="1"/>
              <a:t>Ihr</a:t>
            </a:r>
            <a:r>
              <a:rPr lang="cs-CZ" dirty="0"/>
              <a:t> ............... </a:t>
            </a:r>
            <a:r>
              <a:rPr lang="cs-CZ" dirty="0" err="1"/>
              <a:t>zum</a:t>
            </a:r>
            <a:r>
              <a:rPr lang="cs-CZ" dirty="0"/>
              <a:t> </a:t>
            </a:r>
            <a:r>
              <a:rPr lang="cs-CZ" dirty="0" err="1"/>
              <a:t>Abendessen</a:t>
            </a:r>
            <a:r>
              <a:rPr lang="cs-CZ" dirty="0"/>
              <a:t> </a:t>
            </a:r>
            <a:r>
              <a:rPr lang="cs-CZ" dirty="0" err="1"/>
              <a:t>gehen</a:t>
            </a:r>
            <a:r>
              <a:rPr lang="cs-CZ" dirty="0"/>
              <a:t>. (</a:t>
            </a:r>
            <a:r>
              <a:rPr lang="cs-CZ" dirty="0" err="1"/>
              <a:t>sollen</a:t>
            </a:r>
            <a:r>
              <a:rPr lang="cs-CZ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 err="1"/>
              <a:t>Ihr</a:t>
            </a:r>
            <a:r>
              <a:rPr lang="cs-CZ" dirty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solltet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/>
              <a:t>Abendessen</a:t>
            </a:r>
            <a:r>
              <a:rPr lang="cs-CZ" dirty="0"/>
              <a:t> </a:t>
            </a:r>
            <a:r>
              <a:rPr lang="cs-CZ" dirty="0" err="1"/>
              <a:t>gehen</a:t>
            </a:r>
            <a:r>
              <a:rPr lang="cs-CZ" dirty="0" smtClean="0"/>
              <a:t>.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cs-CZ" sz="800" dirty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Die 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/>
              <a:t>............. </a:t>
            </a:r>
            <a:r>
              <a:rPr lang="cs-CZ" dirty="0" err="1"/>
              <a:t>sehr</a:t>
            </a:r>
            <a:r>
              <a:rPr lang="cs-CZ" dirty="0"/>
              <a:t> gut </a:t>
            </a:r>
            <a:r>
              <a:rPr lang="cs-CZ" dirty="0" err="1"/>
              <a:t>kochen</a:t>
            </a:r>
            <a:r>
              <a:rPr lang="cs-CZ" dirty="0"/>
              <a:t>. (</a:t>
            </a:r>
            <a:r>
              <a:rPr lang="cs-CZ" dirty="0" err="1"/>
              <a:t>können</a:t>
            </a:r>
            <a:r>
              <a:rPr lang="cs-CZ" dirty="0"/>
              <a:t>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dirty="0"/>
              <a:t>Die 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konnte</a:t>
            </a:r>
            <a:r>
              <a:rPr lang="cs-CZ" dirty="0" smtClean="0"/>
              <a:t> </a:t>
            </a:r>
            <a:r>
              <a:rPr lang="cs-CZ" dirty="0" err="1"/>
              <a:t>sehr</a:t>
            </a:r>
            <a:r>
              <a:rPr lang="cs-CZ" dirty="0"/>
              <a:t> gut </a:t>
            </a:r>
            <a:r>
              <a:rPr lang="cs-CZ" dirty="0" err="1"/>
              <a:t>kochen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71774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altLang="cs-CZ" dirty="0" smtClean="0"/>
          </a:p>
          <a:p>
            <a:r>
              <a:rPr lang="cs-CZ" altLang="cs-CZ" dirty="0" smtClean="0"/>
              <a:t>Berglová</a:t>
            </a:r>
            <a:r>
              <a:rPr lang="cs-CZ" altLang="cs-CZ" dirty="0"/>
              <a:t>, Eva – Formánková, Eva – Mašek, Miroslav. </a:t>
            </a:r>
            <a:r>
              <a:rPr lang="cs-CZ" altLang="cs-CZ" i="1" dirty="0"/>
              <a:t>Moderní gramatika němčiny.</a:t>
            </a:r>
            <a:r>
              <a:rPr lang="cs-CZ" altLang="cs-CZ" dirty="0"/>
              <a:t> Fraus: Plzeň, 2002.</a:t>
            </a:r>
          </a:p>
          <a:p>
            <a:endParaRPr lang="cs-CZ" altLang="cs-CZ" dirty="0"/>
          </a:p>
          <a:p>
            <a:r>
              <a:rPr lang="cs-CZ" altLang="cs-CZ" dirty="0" err="1"/>
              <a:t>Dallapiazza</a:t>
            </a:r>
            <a:r>
              <a:rPr lang="cs-CZ" altLang="cs-CZ" dirty="0"/>
              <a:t>, Rosa-Maria – von Jan, Eduard – </a:t>
            </a:r>
            <a:r>
              <a:rPr lang="cs-CZ" altLang="cs-CZ" dirty="0" err="1"/>
              <a:t>Schönherr</a:t>
            </a:r>
            <a:r>
              <a:rPr lang="cs-CZ" altLang="cs-CZ" dirty="0"/>
              <a:t>, Til. </a:t>
            </a:r>
            <a:r>
              <a:rPr lang="cs-CZ" altLang="cs-CZ" i="1" dirty="0" err="1"/>
              <a:t>Tangram</a:t>
            </a:r>
            <a:r>
              <a:rPr lang="cs-CZ" altLang="cs-CZ" i="1" dirty="0"/>
              <a:t> </a:t>
            </a:r>
            <a:r>
              <a:rPr lang="cs-CZ" altLang="cs-CZ" i="1" dirty="0" err="1"/>
              <a:t>aktuell</a:t>
            </a:r>
            <a:r>
              <a:rPr lang="cs-CZ" altLang="cs-CZ" i="1" dirty="0"/>
              <a:t> 2, </a:t>
            </a:r>
            <a:r>
              <a:rPr lang="cs-CZ" altLang="cs-CZ" i="1" dirty="0" err="1"/>
              <a:t>Lektion</a:t>
            </a:r>
            <a:r>
              <a:rPr lang="cs-CZ" altLang="cs-CZ" i="1" dirty="0"/>
              <a:t> 1–4, </a:t>
            </a:r>
            <a:r>
              <a:rPr lang="cs-CZ" altLang="cs-CZ" i="1" dirty="0" err="1"/>
              <a:t>Kursbuch</a:t>
            </a:r>
            <a:r>
              <a:rPr lang="cs-CZ" altLang="cs-CZ" i="1" dirty="0"/>
              <a:t> + </a:t>
            </a:r>
            <a:r>
              <a:rPr lang="cs-CZ" altLang="cs-CZ" i="1" dirty="0" err="1"/>
              <a:t>Arbeitsbuch</a:t>
            </a:r>
            <a:r>
              <a:rPr lang="cs-CZ" altLang="cs-CZ" i="1" dirty="0"/>
              <a:t>.</a:t>
            </a:r>
            <a:r>
              <a:rPr lang="cs-CZ" altLang="cs-CZ" dirty="0"/>
              <a:t> Max </a:t>
            </a:r>
            <a:r>
              <a:rPr lang="cs-CZ" altLang="cs-CZ" dirty="0" err="1"/>
              <a:t>Hueber</a:t>
            </a:r>
            <a:r>
              <a:rPr lang="cs-CZ" altLang="cs-CZ" dirty="0"/>
              <a:t> </a:t>
            </a:r>
            <a:r>
              <a:rPr lang="cs-CZ" altLang="cs-CZ" dirty="0" err="1"/>
              <a:t>Verlag</a:t>
            </a:r>
            <a:r>
              <a:rPr lang="cs-CZ" altLang="cs-CZ" dirty="0"/>
              <a:t>: </a:t>
            </a:r>
            <a:r>
              <a:rPr lang="cs-CZ" altLang="cs-CZ" dirty="0" err="1"/>
              <a:t>Ismaning</a:t>
            </a:r>
            <a:r>
              <a:rPr lang="cs-CZ" altLang="cs-CZ" dirty="0"/>
              <a:t>, 2009.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243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105</TotalTime>
  <Words>299</Words>
  <Application>Microsoft Office PowerPoint</Application>
  <PresentationFormat>Předvádění na obrazovce (4:3)</PresentationFormat>
  <Paragraphs>109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Die Modalverben</vt:lpstr>
      <vt:lpstr>Die Modalverben im Präteritum</vt:lpstr>
      <vt:lpstr>Die Regeln </vt:lpstr>
      <vt:lpstr>Konjugation im Präteritum</vt:lpstr>
      <vt:lpstr>Konjugation im Präteritum</vt:lpstr>
      <vt:lpstr>Konjugation im Präteritum</vt:lpstr>
      <vt:lpstr>Übung: Ergänzen Sie die Modalverben im Präteritum </vt:lpstr>
      <vt:lpstr>Literatur: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18</cp:revision>
  <dcterms:created xsi:type="dcterms:W3CDTF">2013-11-27T17:15:54Z</dcterms:created>
  <dcterms:modified xsi:type="dcterms:W3CDTF">2014-10-30T18:20:21Z</dcterms:modified>
</cp:coreProperties>
</file>