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sldIdLst>
    <p:sldId id="307" r:id="rId2"/>
    <p:sldId id="256" r:id="rId3"/>
    <p:sldId id="258" r:id="rId4"/>
    <p:sldId id="269" r:id="rId5"/>
    <p:sldId id="298" r:id="rId6"/>
    <p:sldId id="302" r:id="rId7"/>
    <p:sldId id="303" r:id="rId8"/>
    <p:sldId id="291" r:id="rId9"/>
    <p:sldId id="292" r:id="rId10"/>
    <p:sldId id="293" r:id="rId11"/>
    <p:sldId id="304" r:id="rId12"/>
    <p:sldId id="299" r:id="rId13"/>
    <p:sldId id="305" r:id="rId14"/>
    <p:sldId id="300" r:id="rId15"/>
    <p:sldId id="306" r:id="rId16"/>
    <p:sldId id="308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AEB5"/>
    <a:srgbClr val="FFB69F"/>
    <a:srgbClr val="FF6600"/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94629" autoAdjust="0"/>
  </p:normalViewPr>
  <p:slideViewPr>
    <p:cSldViewPr>
      <p:cViewPr varScale="1">
        <p:scale>
          <a:sx n="107" d="100"/>
          <a:sy n="107" d="100"/>
        </p:scale>
        <p:origin x="-101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A4A4B-ED12-4EF6-AA4F-122F732A3E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470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457E1-4376-4EC7-85A8-AC86BE6B56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8801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3A5A3-FE26-4A18-B68D-53AB9D036A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328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D119A-29B6-4265-ACEE-538E987CF5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029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8BCE-F64E-45C3-AA15-BA5AA4A13E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1144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45626-23D2-459A-BF33-0980598DCA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821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F9FC1-A34D-440B-86E0-FE5DDD6019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540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58DFF-C5EB-447C-AF60-2EDDA673C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404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621B9-AC61-4C10-A7E2-70B338C599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917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CD5C7-19B1-476D-9233-B574E51244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329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6B215-613D-43E5-857B-2B1BFBB673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0358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FC9DA79-D490-4591-A23A-6AC5B71856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73" r:id="rId2"/>
    <p:sldLayoutId id="2147483781" r:id="rId3"/>
    <p:sldLayoutId id="2147483774" r:id="rId4"/>
    <p:sldLayoutId id="2147483782" r:id="rId5"/>
    <p:sldLayoutId id="2147483775" r:id="rId6"/>
    <p:sldLayoutId id="2147483776" r:id="rId7"/>
    <p:sldLayoutId id="2147483783" r:id="rId8"/>
    <p:sldLayoutId id="2147483777" r:id="rId9"/>
    <p:sldLayoutId id="2147483778" r:id="rId10"/>
    <p:sldLayoutId id="214748377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9pPr>
    </p:titleStyle>
    <p:bodyStyle>
      <a:lvl1pPr marL="182563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ktt.tul.cz/index.php?page=predmety&amp;action=detail&amp;nextaction=view&amp;id_predmet=20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Datum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14.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5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 2013</a:t>
            </a:r>
            <a:endParaRPr lang="cs-CZ" sz="1200" b="1" i="1" dirty="0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Projekt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Kvalitní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výuka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Číslo DUM: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VY_32_INOVACE_196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Rozdělení pletenin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Technologie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Ročník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2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30 minut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V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ysvětlení rozdílů mezi jednotlivými skupinami pletenin.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Psací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potřeby, sešit, vzorky pletenin.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Studenti si zapisují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teorii do sešitů.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Inovace: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Zapojení audiovizuální techniky do výkladu nového učiva, </a:t>
            </a:r>
            <a:r>
              <a:rPr lang="cs-CZ" sz="1200" dirty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rezentace PowerPoint je názorná.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548680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730395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Rozdělení Pletenin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43438" y="4365625"/>
            <a:ext cx="4013200" cy="18224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Technologie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Design interiéru a bytových doplňků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cap="all" dirty="0" smtClean="0"/>
              <a:t>Obsah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/>
              <a:t>Rozdělení podle </a:t>
            </a:r>
            <a:r>
              <a:rPr lang="cs-CZ" sz="3200" dirty="0" smtClean="0"/>
              <a:t>tvaru</a:t>
            </a:r>
            <a:endParaRPr lang="cs-CZ" sz="3200" dirty="0"/>
          </a:p>
          <a:p>
            <a:pPr eaLnBrk="1" hangingPunct="1"/>
            <a:r>
              <a:rPr lang="cs-CZ" sz="3200" dirty="0" smtClean="0"/>
              <a:t>Rozdělení podle soustavy nití</a:t>
            </a:r>
          </a:p>
          <a:p>
            <a:r>
              <a:rPr lang="cs-CZ" sz="3200" dirty="0"/>
              <a:t>Rozdělení podle </a:t>
            </a:r>
            <a:r>
              <a:rPr lang="cs-CZ" sz="3200" dirty="0" smtClean="0"/>
              <a:t>druhu použitých nití</a:t>
            </a:r>
            <a:endParaRPr lang="cs-CZ" sz="3200" dirty="0"/>
          </a:p>
          <a:p>
            <a:r>
              <a:rPr lang="cs-CZ" sz="3200" dirty="0" smtClean="0"/>
              <a:t>Rozdělení </a:t>
            </a:r>
            <a:r>
              <a:rPr lang="cs-CZ" sz="3200" dirty="0"/>
              <a:t>podle </a:t>
            </a:r>
            <a:r>
              <a:rPr lang="cs-CZ" sz="3200" dirty="0" smtClean="0"/>
              <a:t>střídání lícních a rubních oček</a:t>
            </a:r>
            <a:endParaRPr lang="cs-CZ" sz="3200" dirty="0"/>
          </a:p>
          <a:p>
            <a:r>
              <a:rPr lang="cs-CZ" sz="3200" dirty="0"/>
              <a:t>Rozdělení podle </a:t>
            </a:r>
            <a:r>
              <a:rPr lang="cs-CZ" sz="3200" dirty="0" smtClean="0"/>
              <a:t>použitých vazebních prvků</a:t>
            </a:r>
            <a:endParaRPr lang="cs-CZ" sz="3200" dirty="0"/>
          </a:p>
          <a:p>
            <a:endParaRPr lang="cs-CZ" sz="3200" dirty="0"/>
          </a:p>
          <a:p>
            <a:pPr marL="0" indent="0" eaLnBrk="1" hangingPunct="1">
              <a:buNone/>
            </a:pPr>
            <a:endParaRPr lang="cs-CZ" sz="2800" dirty="0" smtClean="0"/>
          </a:p>
          <a:p>
            <a:pPr eaLnBrk="1" hangingPunct="1">
              <a:lnSpc>
                <a:spcPct val="150000"/>
              </a:lnSpc>
            </a:pPr>
            <a:endParaRPr lang="cs-CZ" sz="2800" dirty="0" smtClean="0"/>
          </a:p>
          <a:p>
            <a:pPr eaLnBrk="1" hangingPunct="1"/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cap="all" dirty="0"/>
              <a:t>Rozdělení podle tvaru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Clr>
                <a:schemeClr val="tx2"/>
              </a:buClr>
              <a:buFont typeface="+mj-lt"/>
              <a:buAutoNum type="arabicPeriod"/>
            </a:pPr>
            <a:r>
              <a:rPr lang="cs-CZ" sz="3200" dirty="0" smtClean="0"/>
              <a:t>Metrová pletenina (metráž)</a:t>
            </a:r>
          </a:p>
          <a:p>
            <a:pPr marL="788987" lvl="1" indent="-514350">
              <a:buClr>
                <a:schemeClr val="tx2"/>
              </a:buClr>
              <a:buFont typeface="+mj-lt"/>
              <a:buAutoNum type="alphaLcPeriod"/>
            </a:pPr>
            <a:r>
              <a:rPr lang="cs-CZ" sz="2800" dirty="0" smtClean="0"/>
              <a:t>plošný úplet</a:t>
            </a:r>
          </a:p>
          <a:p>
            <a:pPr marL="788987" lvl="1" indent="-514350">
              <a:buClr>
                <a:schemeClr val="tx2"/>
              </a:buClr>
              <a:buFont typeface="+mj-lt"/>
              <a:buAutoNum type="alphaLcPeriod"/>
            </a:pPr>
            <a:r>
              <a:rPr lang="cs-CZ" sz="2800" dirty="0" smtClean="0"/>
              <a:t>hadicový úplet</a:t>
            </a:r>
            <a:endParaRPr lang="cs-CZ" sz="2800" dirty="0"/>
          </a:p>
          <a:p>
            <a:pPr marL="274637" lvl="1" indent="0">
              <a:buNone/>
            </a:pP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1888" b="50000"/>
          <a:stretch/>
        </p:blipFill>
        <p:spPr bwMode="auto">
          <a:xfrm>
            <a:off x="4355976" y="2564904"/>
            <a:ext cx="3967123" cy="4032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5946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cap="all" dirty="0"/>
              <a:t>Rozdělení podle tvaru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Clr>
                <a:schemeClr val="tx2"/>
              </a:buClr>
              <a:buFont typeface="+mj-lt"/>
              <a:buAutoNum type="arabicPeriod" startAt="2"/>
            </a:pPr>
            <a:r>
              <a:rPr lang="cs-CZ" sz="3200" dirty="0" smtClean="0"/>
              <a:t>Kusové úplety</a:t>
            </a:r>
          </a:p>
          <a:p>
            <a:pPr marL="788987" lvl="1" indent="-514350">
              <a:buClr>
                <a:schemeClr val="tx2"/>
              </a:buClr>
              <a:buFont typeface="+mj-lt"/>
              <a:buAutoNum type="alphaLcPeriod" startAt="3"/>
            </a:pPr>
            <a:r>
              <a:rPr lang="cs-CZ" sz="2800" dirty="0" smtClean="0"/>
              <a:t>netvarovaný úplet</a:t>
            </a:r>
          </a:p>
          <a:p>
            <a:pPr marL="788987" lvl="1" indent="-514350">
              <a:buClr>
                <a:schemeClr val="tx2"/>
              </a:buClr>
              <a:buFont typeface="+mj-lt"/>
              <a:buAutoNum type="alphaLcPeriod" startAt="3"/>
            </a:pPr>
            <a:r>
              <a:rPr lang="cs-CZ" sz="2800" dirty="0" smtClean="0"/>
              <a:t>částečně plošně tvarovaný úplet</a:t>
            </a:r>
          </a:p>
          <a:p>
            <a:pPr marL="788987" lvl="1" indent="-514350">
              <a:buClr>
                <a:schemeClr val="tx2"/>
              </a:buClr>
              <a:buFont typeface="+mj-lt"/>
              <a:buAutoNum type="alphaLcPeriod" startAt="3"/>
            </a:pPr>
            <a:r>
              <a:rPr lang="cs-CZ" sz="2800" dirty="0"/>
              <a:t>plně plošně tvarovaný úplet</a:t>
            </a:r>
          </a:p>
          <a:p>
            <a:pPr marL="788987" lvl="1" indent="-514350">
              <a:buClr>
                <a:schemeClr val="tx2"/>
              </a:buClr>
              <a:buFont typeface="+mj-lt"/>
              <a:buAutoNum type="alphaLcPeriod" startAt="3"/>
            </a:pPr>
            <a:r>
              <a:rPr lang="cs-CZ" sz="2800" dirty="0"/>
              <a:t>prostorově tvarovaný úplet</a:t>
            </a:r>
          </a:p>
          <a:p>
            <a:pPr marL="274637" lvl="1" indent="0">
              <a:buClr>
                <a:schemeClr val="tx2"/>
              </a:buClr>
              <a:buNone/>
            </a:pPr>
            <a:endParaRPr lang="cs-CZ" sz="28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1786582" y="4341542"/>
            <a:ext cx="5570836" cy="2399826"/>
            <a:chOff x="2934269" y="4341542"/>
            <a:chExt cx="5570836" cy="2399826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468" t="2132" r="3381" b="50000"/>
            <a:stretch/>
          </p:blipFill>
          <p:spPr bwMode="auto">
            <a:xfrm>
              <a:off x="2934269" y="4509120"/>
              <a:ext cx="1584900" cy="223224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50000"/>
            <a:stretch/>
          </p:blipFill>
          <p:spPr bwMode="auto">
            <a:xfrm>
              <a:off x="4644008" y="4341542"/>
              <a:ext cx="3861097" cy="228069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780515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cap="all" dirty="0" smtClean="0"/>
              <a:t>pletené výrobky - příklady </a:t>
            </a:r>
            <a:endParaRPr lang="cs-CZ" cap="all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134" y="1600200"/>
            <a:ext cx="7309732" cy="487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90787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cap="all" smtClean="0"/>
              <a:t>pletené výrobky - příklady </a:t>
            </a:r>
            <a:endParaRPr lang="cs-CZ" cap="all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868" y="1600200"/>
            <a:ext cx="7546263" cy="487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80163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cap="all" dirty="0" smtClean="0"/>
              <a:t>Rozdělení </a:t>
            </a:r>
            <a:br>
              <a:rPr lang="cs-CZ" cap="all" dirty="0" smtClean="0"/>
            </a:br>
            <a:r>
              <a:rPr lang="cs-CZ" cap="all" dirty="0" smtClean="0"/>
              <a:t>podle </a:t>
            </a:r>
            <a:r>
              <a:rPr lang="cs-CZ" cap="all" dirty="0"/>
              <a:t>soustavy </a:t>
            </a:r>
            <a:r>
              <a:rPr lang="cs-CZ" cap="all" dirty="0" smtClean="0"/>
              <a:t>nití</a:t>
            </a:r>
            <a:endParaRPr lang="cs-CZ" cap="all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Clr>
                <a:schemeClr val="tx2"/>
              </a:buClr>
              <a:buFont typeface="+mj-lt"/>
              <a:buAutoNum type="arabicPeriod"/>
            </a:pPr>
            <a:r>
              <a:rPr lang="cs-CZ" sz="3200" dirty="0" smtClean="0"/>
              <a:t>Zátažná pletenina</a:t>
            </a:r>
          </a:p>
          <a:p>
            <a:pPr marL="514350" indent="-514350">
              <a:buClr>
                <a:schemeClr val="tx2"/>
              </a:buClr>
              <a:buFont typeface="+mj-lt"/>
              <a:buAutoNum type="arabicPeriod"/>
            </a:pPr>
            <a:r>
              <a:rPr lang="cs-CZ" sz="3200" dirty="0"/>
              <a:t>O</a:t>
            </a:r>
            <a:r>
              <a:rPr lang="cs-CZ" sz="3200" dirty="0" smtClean="0"/>
              <a:t>snovní pletenina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73525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cap="all" dirty="0"/>
              <a:t>Rozdělení </a:t>
            </a:r>
            <a:r>
              <a:rPr lang="cs-CZ" cap="all" dirty="0" smtClean="0"/>
              <a:t/>
            </a:r>
            <a:br>
              <a:rPr lang="cs-CZ" cap="all" dirty="0" smtClean="0"/>
            </a:br>
            <a:r>
              <a:rPr lang="cs-CZ" cap="all" dirty="0" smtClean="0"/>
              <a:t>podle </a:t>
            </a:r>
            <a:r>
              <a:rPr lang="cs-CZ" cap="all" dirty="0"/>
              <a:t>druhu použitých nití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3200" dirty="0" smtClean="0"/>
          </a:p>
          <a:p>
            <a:pPr marL="514350" indent="-514350">
              <a:buClr>
                <a:schemeClr val="tx2"/>
              </a:buClr>
              <a:buFont typeface="+mj-lt"/>
              <a:buAutoNum type="arabicPeriod"/>
            </a:pPr>
            <a:r>
              <a:rPr lang="cs-CZ" sz="3200" dirty="0" smtClean="0"/>
              <a:t>Bavlnářská </a:t>
            </a:r>
            <a:r>
              <a:rPr lang="cs-CZ" sz="3200" dirty="0"/>
              <a:t>pletenina</a:t>
            </a:r>
          </a:p>
          <a:p>
            <a:pPr marL="514350" indent="-514350">
              <a:buClr>
                <a:schemeClr val="tx2"/>
              </a:buClr>
              <a:buFont typeface="+mj-lt"/>
              <a:buAutoNum type="arabicPeriod"/>
            </a:pPr>
            <a:r>
              <a:rPr lang="cs-CZ" sz="3200" dirty="0"/>
              <a:t>L</a:t>
            </a:r>
            <a:r>
              <a:rPr lang="cs-CZ" sz="3200" dirty="0" smtClean="0"/>
              <a:t>nářská </a:t>
            </a:r>
            <a:r>
              <a:rPr lang="cs-CZ" sz="3200" dirty="0"/>
              <a:t>pletenina</a:t>
            </a:r>
          </a:p>
          <a:p>
            <a:pPr marL="514350" indent="-514350">
              <a:buClr>
                <a:schemeClr val="tx2"/>
              </a:buClr>
              <a:buFont typeface="+mj-lt"/>
              <a:buAutoNum type="arabicPeriod"/>
            </a:pPr>
            <a:r>
              <a:rPr lang="cs-CZ" sz="3200" dirty="0"/>
              <a:t>V</a:t>
            </a:r>
            <a:r>
              <a:rPr lang="cs-CZ" sz="3200" dirty="0" smtClean="0"/>
              <a:t>lnařská </a:t>
            </a:r>
            <a:r>
              <a:rPr lang="cs-CZ" sz="3200" dirty="0"/>
              <a:t>pletenina</a:t>
            </a:r>
          </a:p>
          <a:p>
            <a:pPr marL="514350" indent="-514350">
              <a:buClr>
                <a:schemeClr val="tx2"/>
              </a:buClr>
              <a:buFont typeface="+mj-lt"/>
              <a:buAutoNum type="arabicPeriod"/>
            </a:pPr>
            <a:r>
              <a:rPr lang="cs-CZ" sz="3200" dirty="0"/>
              <a:t>H</a:t>
            </a:r>
            <a:r>
              <a:rPr lang="cs-CZ" sz="3200" dirty="0" smtClean="0"/>
              <a:t>edvábnická </a:t>
            </a:r>
            <a:r>
              <a:rPr lang="cs-CZ" sz="3200" dirty="0"/>
              <a:t>pletenina</a:t>
            </a:r>
          </a:p>
        </p:txBody>
      </p:sp>
    </p:spTree>
    <p:extLst>
      <p:ext uri="{BB962C8B-B14F-4D97-AF65-F5344CB8AC3E}">
        <p14:creationId xmlns:p14="http://schemas.microsoft.com/office/powerpoint/2010/main" val="281320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cap="all" dirty="0"/>
              <a:t>Rozdělení podle střídání lícních a rubních oček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Clr>
                <a:schemeClr val="tx2"/>
              </a:buClr>
              <a:buFont typeface="+mj-lt"/>
              <a:buAutoNum type="arabicPeriod"/>
            </a:pPr>
            <a:r>
              <a:rPr lang="cs-CZ" sz="3200" dirty="0" smtClean="0"/>
              <a:t>Jednolícní pletenina</a:t>
            </a:r>
          </a:p>
          <a:p>
            <a:pPr lvl="1">
              <a:buClr>
                <a:schemeClr val="tx2"/>
              </a:buClr>
              <a:buFont typeface="Symbol" pitchFamily="18" charset="2"/>
              <a:buChar char="-"/>
            </a:pPr>
            <a:r>
              <a:rPr lang="cs-CZ" sz="2800" dirty="0" smtClean="0"/>
              <a:t> zátažná nebo osnovní pletenina – všechny sloupky a řádky jsou jednolícní (všechna očka orientována stejným směrem) </a:t>
            </a:r>
          </a:p>
          <a:p>
            <a:pPr marL="0" indent="0">
              <a:buNone/>
            </a:pPr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0707" y="1747110"/>
            <a:ext cx="3888432" cy="4591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9503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cap="all" dirty="0"/>
              <a:t>Rozdělení podle střídání lícních a rubních oček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lvl="1" indent="-514350">
              <a:buClr>
                <a:schemeClr val="tx2"/>
              </a:buClr>
              <a:buFont typeface="+mj-lt"/>
              <a:buAutoNum type="arabicPeriod" startAt="2"/>
            </a:pPr>
            <a:r>
              <a:rPr lang="cs-CZ" sz="3200" dirty="0" smtClean="0"/>
              <a:t>Oboulícní pletenina</a:t>
            </a:r>
          </a:p>
          <a:p>
            <a:pPr lvl="1">
              <a:buClr>
                <a:srgbClr val="444D26"/>
              </a:buClr>
              <a:buFont typeface="Symbol" pitchFamily="18" charset="2"/>
              <a:buChar char="-"/>
            </a:pPr>
            <a:r>
              <a:rPr lang="cs-CZ" sz="2800" dirty="0">
                <a:solidFill>
                  <a:prstClr val="black"/>
                </a:solidFill>
              </a:rPr>
              <a:t> zátažná nebo osnovní </a:t>
            </a:r>
            <a:r>
              <a:rPr lang="cs-CZ" sz="2800" dirty="0" smtClean="0">
                <a:solidFill>
                  <a:prstClr val="black"/>
                </a:solidFill>
              </a:rPr>
              <a:t>pletenina – všechny sloupky jsou jednolícní a všechny řádky jsou oboulícní (líc i rub je stejný) </a:t>
            </a:r>
            <a:endParaRPr lang="cs-CZ" sz="3000" dirty="0" smtClean="0"/>
          </a:p>
          <a:p>
            <a:pPr marL="0" indent="0">
              <a:buNone/>
            </a:pPr>
            <a:endParaRPr lang="cs-CZ" sz="3200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988840"/>
            <a:ext cx="4196521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2642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cap="all" dirty="0"/>
              <a:t>Rozdělení podle střídání lícních a rubních oček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Clr>
                <a:schemeClr val="tx2"/>
              </a:buClr>
              <a:buFont typeface="+mj-lt"/>
              <a:buAutoNum type="arabicPeriod" startAt="3"/>
            </a:pPr>
            <a:r>
              <a:rPr lang="cs-CZ" sz="3200" dirty="0" smtClean="0"/>
              <a:t>Obourubní pletenina</a:t>
            </a:r>
          </a:p>
          <a:p>
            <a:pPr lvl="1">
              <a:buClr>
                <a:schemeClr val="tx2"/>
              </a:buClr>
              <a:buFont typeface="Symbol" pitchFamily="18" charset="2"/>
              <a:buChar char="-"/>
            </a:pPr>
            <a:r>
              <a:rPr lang="cs-CZ" sz="2800" dirty="0" smtClean="0"/>
              <a:t> zátažná pletenina – všechny řádky jsou jednolícní a všechny sloupky jsou obourubní </a:t>
            </a: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2176" y="2132856"/>
            <a:ext cx="4316288" cy="3917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7830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cap="all" dirty="0"/>
              <a:t>Rozdělení podle střídání lícních a rubních oček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Clr>
                <a:schemeClr val="tx2"/>
              </a:buClr>
              <a:buFont typeface="+mj-lt"/>
              <a:buAutoNum type="arabicPeriod" startAt="3"/>
            </a:pPr>
            <a:endParaRPr lang="cs-CZ" sz="3200" dirty="0" smtClean="0"/>
          </a:p>
          <a:p>
            <a:pPr marL="514350" indent="-514350">
              <a:buClr>
                <a:schemeClr val="tx2"/>
              </a:buClr>
              <a:buFont typeface="+mj-lt"/>
              <a:buAutoNum type="arabicPeriod" startAt="4"/>
            </a:pPr>
            <a:r>
              <a:rPr lang="cs-CZ" sz="3200" dirty="0" smtClean="0"/>
              <a:t>Interloková pletenina</a:t>
            </a:r>
          </a:p>
          <a:p>
            <a:pPr lvl="1">
              <a:buClr>
                <a:schemeClr val="tx2"/>
              </a:buClr>
              <a:buFont typeface="Symbol" pitchFamily="18" charset="2"/>
              <a:buChar char="-"/>
            </a:pPr>
            <a:r>
              <a:rPr lang="cs-CZ" sz="2800" dirty="0" smtClean="0"/>
              <a:t> zátažná </a:t>
            </a:r>
            <a:r>
              <a:rPr lang="cs-CZ" sz="2800" dirty="0"/>
              <a:t>pletenina</a:t>
            </a:r>
            <a:r>
              <a:rPr lang="cs-CZ" sz="2800" dirty="0">
                <a:solidFill>
                  <a:prstClr val="black"/>
                </a:solidFill>
              </a:rPr>
              <a:t> – </a:t>
            </a:r>
            <a:r>
              <a:rPr lang="cs-CZ" sz="2800" dirty="0" smtClean="0">
                <a:solidFill>
                  <a:prstClr val="black"/>
                </a:solidFill>
              </a:rPr>
              <a:t>dvě oboulícní pleteniny navzájem provázané přechodem nití z lícní strany na rubní</a:t>
            </a:r>
            <a:endParaRPr lang="cs-CZ" sz="2800" dirty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3470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cap="all" dirty="0"/>
              <a:t>Rozdělení podle použitých vazebních </a:t>
            </a:r>
            <a:r>
              <a:rPr lang="cs-CZ" cap="all" dirty="0" smtClean="0"/>
              <a:t>prvků</a:t>
            </a:r>
            <a:endParaRPr lang="cs-CZ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Clr>
                <a:schemeClr val="tx2"/>
              </a:buClr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Clr>
                <a:schemeClr val="tx2"/>
              </a:buClr>
              <a:buFont typeface="+mj-lt"/>
              <a:buAutoNum type="arabicPeriod"/>
            </a:pPr>
            <a:r>
              <a:rPr lang="cs-CZ" sz="3200" dirty="0" smtClean="0"/>
              <a:t>Pleteniny hladké</a:t>
            </a:r>
          </a:p>
          <a:p>
            <a:pPr lvl="1">
              <a:buClr>
                <a:schemeClr val="tx2"/>
              </a:buClr>
              <a:buFont typeface="Symbol" pitchFamily="18" charset="2"/>
              <a:buChar char="-"/>
            </a:pPr>
            <a:r>
              <a:rPr lang="cs-CZ" sz="2800" dirty="0" smtClean="0"/>
              <a:t> tvořeny pouze očky, mají minimální střídu vazby, dají se vzorovat barevně</a:t>
            </a: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224"/>
          <a:stretch/>
        </p:blipFill>
        <p:spPr bwMode="auto">
          <a:xfrm>
            <a:off x="1238249" y="3861048"/>
            <a:ext cx="1855425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4729"/>
          <a:stretch/>
        </p:blipFill>
        <p:spPr bwMode="auto">
          <a:xfrm>
            <a:off x="3281363" y="3861048"/>
            <a:ext cx="2757882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62352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cap="all" dirty="0"/>
              <a:t>Rozdělení podle použitých vazebních </a:t>
            </a:r>
            <a:r>
              <a:rPr lang="cs-CZ" cap="all" dirty="0" smtClean="0"/>
              <a:t>prvků</a:t>
            </a:r>
            <a:endParaRPr lang="cs-CZ" cap="all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lvl="1" indent="-514350">
              <a:buClr>
                <a:schemeClr val="tx2"/>
              </a:buClr>
              <a:buFont typeface="+mj-lt"/>
              <a:buAutoNum type="arabicPeriod" startAt="2"/>
            </a:pPr>
            <a:r>
              <a:rPr lang="cs-CZ" sz="3200" dirty="0" smtClean="0"/>
              <a:t>Pleteniny vzorové</a:t>
            </a:r>
          </a:p>
          <a:p>
            <a:pPr lvl="1">
              <a:buClr>
                <a:srgbClr val="444D26"/>
              </a:buClr>
              <a:buFont typeface="Symbol" pitchFamily="18" charset="2"/>
              <a:buChar char="-"/>
            </a:pPr>
            <a:r>
              <a:rPr lang="cs-CZ" sz="2800" dirty="0" smtClean="0">
                <a:solidFill>
                  <a:prstClr val="black"/>
                </a:solidFill>
              </a:rPr>
              <a:t> tvořeny kromě oček i dalšími vazebními prvky, mají větší střídu, podle použitých vazebních prvků mohou mít různé vlastnosti </a:t>
            </a:r>
            <a:endParaRPr lang="cs-CZ" sz="3000" dirty="0" smtClean="0"/>
          </a:p>
          <a:p>
            <a:pPr marL="0" indent="0">
              <a:buNone/>
            </a:pPr>
            <a:endParaRPr lang="cs-CZ" sz="32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16871"/>
            <a:ext cx="8190978" cy="2308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249692"/>
            <a:ext cx="2065640" cy="227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7251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05342"/>
            <a:ext cx="799288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b="1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Zdroje: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ČSN EN ISO 8388 (800014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). </a:t>
            </a:r>
            <a:r>
              <a:rPr lang="cs-CZ" i="1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Pleteniny </a:t>
            </a:r>
            <a:r>
              <a:rPr lang="cs-CZ" i="1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- Druhy </a:t>
            </a:r>
            <a:r>
              <a:rPr lang="cs-CZ" i="1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– Slovník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. Český normalizační institut, 2004. </a:t>
            </a:r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Použité obrázky jsou publikovány ze stránek:</a:t>
            </a: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  <a:hlinkClick r:id="rId2"/>
              </a:rPr>
              <a:t>http://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  <a:hlinkClick r:id="rId2"/>
              </a:rPr>
              <a:t>www.ktt.tul.cz/index.php?page=predmety&amp;action=detail&amp;nextaction=view&amp;id_predmet=20</a:t>
            </a:r>
            <a:endParaRPr lang="cs-CZ" dirty="0" smtClean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s</a:t>
            </a:r>
            <a:r>
              <a:rPr lang="cs-CZ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e souhlasem Ing. Jany Špánkové</a:t>
            </a: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a z archivu autorky Ing. Lenky </a:t>
            </a:r>
            <a:r>
              <a:rPr lang="cs-CZ" dirty="0" err="1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Findejsové</a:t>
            </a:r>
            <a:r>
              <a:rPr lang="cs-CZ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868644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emnost (2)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jemnost (2)</Template>
  <TotalTime>730</TotalTime>
  <Words>376</Words>
  <Application>Microsoft Office PowerPoint</Application>
  <PresentationFormat>Předvádění na obrazovce (4:3)</PresentationFormat>
  <Paragraphs>77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jemnost (2)</vt:lpstr>
      <vt:lpstr>Prezentace aplikace PowerPoint</vt:lpstr>
      <vt:lpstr>Rozdělení Pletenin</vt:lpstr>
      <vt:lpstr>Obsah</vt:lpstr>
      <vt:lpstr>Rozdělení podle tvaru</vt:lpstr>
      <vt:lpstr>Rozdělení podle tvaru</vt:lpstr>
      <vt:lpstr>pletené výrobky - příklady </vt:lpstr>
      <vt:lpstr>pletené výrobky - příklady </vt:lpstr>
      <vt:lpstr>Rozdělení  podle soustavy nití</vt:lpstr>
      <vt:lpstr>Rozdělení  podle druhu použitých nití</vt:lpstr>
      <vt:lpstr>Rozdělení podle střídání lícních a rubních oček</vt:lpstr>
      <vt:lpstr>Rozdělení podle střídání lícních a rubních oček</vt:lpstr>
      <vt:lpstr>Rozdělení podle střídání lícních a rubních oček</vt:lpstr>
      <vt:lpstr>Rozdělení podle střídání lícních a rubních oček</vt:lpstr>
      <vt:lpstr>Rozdělení podle použitých vazebních prvků</vt:lpstr>
      <vt:lpstr>Rozdělení podle použitých vazebních prvků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tkalcovské vazby</dc:title>
  <dc:creator>findejsova</dc:creator>
  <cp:lastModifiedBy>Lenka Findejsová</cp:lastModifiedBy>
  <cp:revision>61</cp:revision>
  <dcterms:created xsi:type="dcterms:W3CDTF">2012-11-03T21:54:35Z</dcterms:created>
  <dcterms:modified xsi:type="dcterms:W3CDTF">2014-03-24T09:34:16Z</dcterms:modified>
</cp:coreProperties>
</file>