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7" r:id="rId1"/>
  </p:sldMasterIdLst>
  <p:sldIdLst>
    <p:sldId id="300" r:id="rId2"/>
    <p:sldId id="256" r:id="rId3"/>
    <p:sldId id="258" r:id="rId4"/>
    <p:sldId id="269" r:id="rId5"/>
    <p:sldId id="298" r:id="rId6"/>
    <p:sldId id="299" r:id="rId7"/>
    <p:sldId id="291" r:id="rId8"/>
    <p:sldId id="292" r:id="rId9"/>
    <p:sldId id="293" r:id="rId10"/>
    <p:sldId id="294" r:id="rId11"/>
    <p:sldId id="301" r:id="rId12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34555" autoAdjust="0"/>
    <p:restoredTop sz="94629" autoAdjust="0"/>
  </p:normalViewPr>
  <p:slideViewPr>
    <p:cSldViewPr>
      <p:cViewPr varScale="1">
        <p:scale>
          <a:sx n="107" d="100"/>
          <a:sy n="107" d="100"/>
        </p:scale>
        <p:origin x="-1014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7"/>
          <p:cNvCxnSpPr/>
          <p:nvPr/>
        </p:nvCxnSpPr>
        <p:spPr>
          <a:xfrm>
            <a:off x="685800" y="3398838"/>
            <a:ext cx="7848600" cy="1587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EA4A4B-ED12-4EF6-AA4F-122F732A3EB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044701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1457E1-4376-4EC7-85A8-AC86BE6B56C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188017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6"/>
          <p:cNvCxnSpPr/>
          <p:nvPr/>
        </p:nvCxnSpPr>
        <p:spPr>
          <a:xfrm>
            <a:off x="731838" y="4598988"/>
            <a:ext cx="7848600" cy="1587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/>
          <a:lstStyle>
            <a:lvl1pPr algn="l">
              <a:defRPr sz="4800" b="0" cap="all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E3A5A3-FE26-4A18-B68D-53AB9D036A5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03284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CD119A-29B6-4265-ACEE-538E987CF55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750293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10"/>
          <p:cNvCxnSpPr/>
          <p:nvPr/>
        </p:nvCxnSpPr>
        <p:spPr>
          <a:xfrm rot="5400000">
            <a:off x="2218531" y="4045744"/>
            <a:ext cx="4708525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8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5D8BCE-F64E-45C3-AA15-BA5AA4A13ED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911440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345626-23D2-459A-BF33-0980598DCA0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382126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DF9FC1-A34D-440B-86E0-FE5DDD60193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154032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8"/>
          <p:cNvCxnSpPr/>
          <p:nvPr/>
        </p:nvCxnSpPr>
        <p:spPr>
          <a:xfrm rot="5400000">
            <a:off x="-13494" y="3580607"/>
            <a:ext cx="5578475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A58DFF-C5EB-447C-AF60-2EDDA673C78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754042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E621B9-AC61-4C10-A7E2-70B338C599F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809176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ACD5C7-19B1-476D-9233-B574E512443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43292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06B215-613D-43E5-857B-2B1BFBB673A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03588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663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87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1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9050"/>
            <a:ext cx="2895600" cy="32861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9050"/>
            <a:ext cx="4114800" cy="32861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9050"/>
            <a:ext cx="1066800" cy="32861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7FC9DA79-D490-4591-A23A-6AC5B71856D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0" r:id="rId1"/>
    <p:sldLayoutId id="2147483773" r:id="rId2"/>
    <p:sldLayoutId id="2147483781" r:id="rId3"/>
    <p:sldLayoutId id="2147483774" r:id="rId4"/>
    <p:sldLayoutId id="2147483782" r:id="rId5"/>
    <p:sldLayoutId id="2147483775" r:id="rId6"/>
    <p:sldLayoutId id="2147483776" r:id="rId7"/>
    <p:sldLayoutId id="2147483783" r:id="rId8"/>
    <p:sldLayoutId id="2147483777" r:id="rId9"/>
    <p:sldLayoutId id="2147483778" r:id="rId10"/>
    <p:sldLayoutId id="2147483779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4000" kern="1200" spc="-1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Verdana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Verdana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Verdana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Verdana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Verdana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Verdana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Verdana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Verdana" pitchFamily="34" charset="0"/>
        </a:defRPr>
      </a:lvl9pPr>
    </p:titleStyle>
    <p:bodyStyle>
      <a:lvl1pPr marL="182563" indent="-182563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563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0250" indent="-182563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90000"/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004888" indent="-182563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Arial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7450" indent="-136525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Arial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5.emf"/><Relationship Id="rId4" Type="http://schemas.openxmlformats.org/officeDocument/2006/relationships/package" Target="../embeddings/Microsoft_Excel_Worksheet1.xlsx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lnSpc>
                <a:spcPct val="150000"/>
              </a:lnSpc>
              <a:buNone/>
            </a:pPr>
            <a:endParaRPr lang="cs-CZ" sz="1000" b="1" i="1" dirty="0">
              <a:solidFill>
                <a:schemeClr val="tx2"/>
              </a:solidFill>
              <a:cs typeface="Arial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cs-CZ" sz="1200" b="1" i="1" dirty="0" smtClean="0">
                <a:solidFill>
                  <a:schemeClr val="tx2"/>
                </a:solidFill>
                <a:cs typeface="Arial" pitchFamily="34" charset="0"/>
              </a:rPr>
              <a:t>Datum</a:t>
            </a:r>
            <a:r>
              <a:rPr lang="cs-CZ" sz="1200" b="1" i="1" dirty="0">
                <a:solidFill>
                  <a:schemeClr val="tx2"/>
                </a:solidFill>
                <a:cs typeface="Arial" pitchFamily="34" charset="0"/>
              </a:rPr>
              <a:t>: </a:t>
            </a:r>
            <a:r>
              <a:rPr lang="cs-CZ" sz="1200" dirty="0" smtClean="0">
                <a:solidFill>
                  <a:schemeClr val="tx2"/>
                </a:solidFill>
                <a:cs typeface="Arial" pitchFamily="34" charset="0"/>
              </a:rPr>
              <a:t>21. </a:t>
            </a:r>
            <a:r>
              <a:rPr lang="cs-CZ" sz="1200" dirty="0">
                <a:solidFill>
                  <a:schemeClr val="tx2"/>
                </a:solidFill>
                <a:cs typeface="Arial" pitchFamily="34" charset="0"/>
              </a:rPr>
              <a:t>5</a:t>
            </a:r>
            <a:r>
              <a:rPr lang="cs-CZ" sz="1200" dirty="0" smtClean="0">
                <a:solidFill>
                  <a:schemeClr val="tx2"/>
                </a:solidFill>
                <a:cs typeface="Arial" pitchFamily="34" charset="0"/>
              </a:rPr>
              <a:t>. 2013</a:t>
            </a:r>
            <a:endParaRPr lang="cs-CZ" sz="1200" b="1" i="1" dirty="0" smtClean="0">
              <a:solidFill>
                <a:schemeClr val="tx2"/>
              </a:solidFill>
              <a:cs typeface="Arial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cs-CZ" sz="1200" b="1" i="1" dirty="0" smtClean="0">
                <a:solidFill>
                  <a:schemeClr val="tx2"/>
                </a:solidFill>
                <a:cs typeface="Arial" pitchFamily="34" charset="0"/>
              </a:rPr>
              <a:t>Projekt</a:t>
            </a:r>
            <a:r>
              <a:rPr lang="cs-CZ" sz="1200" b="1" i="1" dirty="0">
                <a:solidFill>
                  <a:schemeClr val="tx2"/>
                </a:solidFill>
                <a:cs typeface="Arial" pitchFamily="34" charset="0"/>
              </a:rPr>
              <a:t>:</a:t>
            </a:r>
            <a:r>
              <a:rPr lang="cs-CZ" sz="1200" b="1" dirty="0">
                <a:solidFill>
                  <a:schemeClr val="tx2"/>
                </a:solidFill>
                <a:cs typeface="Arial" pitchFamily="34" charset="0"/>
              </a:rPr>
              <a:t> </a:t>
            </a:r>
            <a:r>
              <a:rPr lang="cs-CZ" sz="1200" dirty="0">
                <a:solidFill>
                  <a:schemeClr val="tx2"/>
                </a:solidFill>
                <a:cs typeface="Arial" pitchFamily="34" charset="0"/>
              </a:rPr>
              <a:t>Kvalitní </a:t>
            </a:r>
            <a:r>
              <a:rPr lang="cs-CZ" sz="1200" dirty="0" smtClean="0">
                <a:solidFill>
                  <a:schemeClr val="tx2"/>
                </a:solidFill>
                <a:cs typeface="Arial" pitchFamily="34" charset="0"/>
              </a:rPr>
              <a:t>výuka</a:t>
            </a:r>
            <a:endParaRPr lang="cs-CZ" sz="1200" dirty="0">
              <a:solidFill>
                <a:schemeClr val="tx2"/>
              </a:solidFill>
              <a:cs typeface="Arial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cs-CZ" sz="1200" b="1" i="1" dirty="0">
                <a:solidFill>
                  <a:schemeClr val="tx2"/>
                </a:solidFill>
                <a:cs typeface="Arial" pitchFamily="34" charset="0"/>
              </a:rPr>
              <a:t>Registrační číslo:</a:t>
            </a:r>
            <a:r>
              <a:rPr lang="cs-CZ" sz="1200" b="1" dirty="0">
                <a:solidFill>
                  <a:schemeClr val="tx2"/>
                </a:solidFill>
                <a:cs typeface="Arial" pitchFamily="34" charset="0"/>
              </a:rPr>
              <a:t> </a:t>
            </a:r>
            <a:r>
              <a:rPr lang="cs-CZ" sz="1200" dirty="0" smtClean="0">
                <a:solidFill>
                  <a:schemeClr val="tx2"/>
                </a:solidFill>
                <a:cs typeface="Arial" pitchFamily="34" charset="0"/>
              </a:rPr>
              <a:t>CZ.1.07/1.5.00/34.0731</a:t>
            </a:r>
            <a:endParaRPr lang="cs-CZ" sz="1200" dirty="0">
              <a:solidFill>
                <a:schemeClr val="tx2"/>
              </a:solidFill>
              <a:cs typeface="Arial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cs-CZ" sz="1200" b="1" i="1" dirty="0">
                <a:solidFill>
                  <a:schemeClr val="tx2"/>
                </a:solidFill>
                <a:cs typeface="Arial" pitchFamily="34" charset="0"/>
              </a:rPr>
              <a:t>Číslo DUM:</a:t>
            </a:r>
            <a:r>
              <a:rPr lang="cs-CZ" sz="1200" b="1" dirty="0">
                <a:solidFill>
                  <a:schemeClr val="tx2"/>
                </a:solidFill>
                <a:cs typeface="Arial" pitchFamily="34" charset="0"/>
              </a:rPr>
              <a:t> </a:t>
            </a:r>
            <a:r>
              <a:rPr lang="cs-CZ" sz="1200" dirty="0" smtClean="0">
                <a:solidFill>
                  <a:schemeClr val="tx2"/>
                </a:solidFill>
                <a:cs typeface="Arial" pitchFamily="34" charset="0"/>
              </a:rPr>
              <a:t>VY_32_INOVACE_199</a:t>
            </a:r>
            <a:endParaRPr lang="cs-CZ" sz="1200" dirty="0">
              <a:solidFill>
                <a:schemeClr val="tx2"/>
              </a:solidFill>
              <a:cs typeface="Arial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cs-CZ" sz="1200" b="1" i="1" dirty="0">
                <a:solidFill>
                  <a:schemeClr val="tx2"/>
                </a:solidFill>
                <a:cs typeface="Arial" pitchFamily="34" charset="0"/>
              </a:rPr>
              <a:t>Jméno autora:</a:t>
            </a:r>
            <a:r>
              <a:rPr lang="cs-CZ" sz="1200" b="1" dirty="0">
                <a:solidFill>
                  <a:schemeClr val="tx2"/>
                </a:solidFill>
                <a:cs typeface="Arial" pitchFamily="34" charset="0"/>
              </a:rPr>
              <a:t> </a:t>
            </a:r>
            <a:r>
              <a:rPr lang="cs-CZ" sz="1200" dirty="0" smtClean="0">
                <a:solidFill>
                  <a:schemeClr val="tx2"/>
                </a:solidFill>
                <a:cs typeface="Arial" pitchFamily="34" charset="0"/>
              </a:rPr>
              <a:t>Ing. Lenka Findejsová</a:t>
            </a:r>
            <a:endParaRPr lang="cs-CZ" sz="1200" dirty="0">
              <a:solidFill>
                <a:schemeClr val="tx2"/>
              </a:solidFill>
              <a:cs typeface="Arial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cs-CZ" sz="1200" b="1" i="1" dirty="0">
                <a:solidFill>
                  <a:schemeClr val="tx2"/>
                </a:solidFill>
                <a:cs typeface="Arial" pitchFamily="34" charset="0"/>
              </a:rPr>
              <a:t>Název práce:</a:t>
            </a:r>
            <a:r>
              <a:rPr lang="cs-CZ" sz="1200" b="1" dirty="0">
                <a:solidFill>
                  <a:schemeClr val="tx2"/>
                </a:solidFill>
                <a:cs typeface="Arial" pitchFamily="34" charset="0"/>
              </a:rPr>
              <a:t> </a:t>
            </a:r>
            <a:r>
              <a:rPr lang="cs-CZ" sz="1200" dirty="0" smtClean="0">
                <a:solidFill>
                  <a:schemeClr val="tx2"/>
                </a:solidFill>
                <a:cs typeface="Arial" pitchFamily="34" charset="0"/>
              </a:rPr>
              <a:t>Vazby zátažných pletenin</a:t>
            </a:r>
            <a:endParaRPr lang="cs-CZ" sz="1200" dirty="0">
              <a:solidFill>
                <a:schemeClr val="tx2"/>
              </a:solidFill>
              <a:cs typeface="Arial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cs-CZ" sz="1200" b="1" i="1" dirty="0">
                <a:solidFill>
                  <a:schemeClr val="tx2"/>
                </a:solidFill>
                <a:cs typeface="Arial" pitchFamily="34" charset="0"/>
              </a:rPr>
              <a:t>Předmět</a:t>
            </a:r>
            <a:r>
              <a:rPr lang="cs-CZ" sz="1200" i="1" dirty="0">
                <a:solidFill>
                  <a:schemeClr val="tx2"/>
                </a:solidFill>
                <a:cs typeface="Arial" pitchFamily="34" charset="0"/>
              </a:rPr>
              <a:t>:</a:t>
            </a:r>
            <a:r>
              <a:rPr lang="cs-CZ" sz="1200" dirty="0">
                <a:solidFill>
                  <a:schemeClr val="tx2"/>
                </a:solidFill>
                <a:cs typeface="Arial" pitchFamily="34" charset="0"/>
              </a:rPr>
              <a:t> </a:t>
            </a:r>
            <a:r>
              <a:rPr lang="cs-CZ" sz="1200" dirty="0" smtClean="0">
                <a:solidFill>
                  <a:schemeClr val="tx2"/>
                </a:solidFill>
                <a:cs typeface="Arial" pitchFamily="34" charset="0"/>
              </a:rPr>
              <a:t>Technologie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cs-CZ" sz="1200" b="1" i="1" dirty="0" smtClean="0">
                <a:solidFill>
                  <a:schemeClr val="tx2"/>
                </a:solidFill>
                <a:cs typeface="Arial" pitchFamily="34" charset="0"/>
              </a:rPr>
              <a:t>Ročník</a:t>
            </a:r>
            <a:r>
              <a:rPr lang="cs-CZ" sz="1200" b="1" i="1" dirty="0">
                <a:solidFill>
                  <a:schemeClr val="tx2"/>
                </a:solidFill>
                <a:cs typeface="Arial" pitchFamily="34" charset="0"/>
              </a:rPr>
              <a:t>:</a:t>
            </a:r>
            <a:r>
              <a:rPr lang="cs-CZ" sz="1200" b="1" dirty="0">
                <a:solidFill>
                  <a:schemeClr val="tx2"/>
                </a:solidFill>
                <a:cs typeface="Arial" pitchFamily="34" charset="0"/>
              </a:rPr>
              <a:t> </a:t>
            </a:r>
            <a:r>
              <a:rPr lang="cs-CZ" sz="1200" dirty="0">
                <a:solidFill>
                  <a:schemeClr val="tx2"/>
                </a:solidFill>
                <a:cs typeface="Arial" pitchFamily="34" charset="0"/>
              </a:rPr>
              <a:t>2</a:t>
            </a:r>
            <a:r>
              <a:rPr lang="cs-CZ" sz="1200" dirty="0" smtClean="0">
                <a:solidFill>
                  <a:schemeClr val="tx2"/>
                </a:solidFill>
                <a:cs typeface="Arial" pitchFamily="34" charset="0"/>
              </a:rPr>
              <a:t>.</a:t>
            </a:r>
            <a:endParaRPr lang="cs-CZ" sz="1200" dirty="0">
              <a:solidFill>
                <a:schemeClr val="tx2"/>
              </a:solidFill>
              <a:cs typeface="Arial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cs-CZ" sz="1200" b="1" i="1" dirty="0">
                <a:solidFill>
                  <a:schemeClr val="tx2"/>
                </a:solidFill>
                <a:cs typeface="Arial" pitchFamily="34" charset="0"/>
              </a:rPr>
              <a:t>Časová dotace</a:t>
            </a:r>
            <a:r>
              <a:rPr lang="cs-CZ" sz="1200" i="1" dirty="0">
                <a:solidFill>
                  <a:schemeClr val="tx2"/>
                </a:solidFill>
                <a:cs typeface="Arial" pitchFamily="34" charset="0"/>
              </a:rPr>
              <a:t>:</a:t>
            </a:r>
            <a:r>
              <a:rPr lang="cs-CZ" sz="1200" dirty="0">
                <a:solidFill>
                  <a:schemeClr val="tx2"/>
                </a:solidFill>
                <a:cs typeface="Arial" pitchFamily="34" charset="0"/>
              </a:rPr>
              <a:t> </a:t>
            </a:r>
            <a:r>
              <a:rPr lang="cs-CZ" sz="1200" dirty="0" smtClean="0">
                <a:solidFill>
                  <a:schemeClr val="tx2"/>
                </a:solidFill>
                <a:cs typeface="Arial" pitchFamily="34" charset="0"/>
              </a:rPr>
              <a:t>30 minut</a:t>
            </a:r>
            <a:endParaRPr lang="cs-CZ" sz="1200" dirty="0">
              <a:solidFill>
                <a:schemeClr val="tx2"/>
              </a:solidFill>
              <a:cs typeface="Arial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cs-CZ" sz="1200" b="1" i="1" dirty="0">
                <a:solidFill>
                  <a:schemeClr val="tx2"/>
                </a:solidFill>
                <a:cs typeface="Arial" pitchFamily="34" charset="0"/>
              </a:rPr>
              <a:t>Vzdělávací cíl</a:t>
            </a:r>
            <a:r>
              <a:rPr lang="cs-CZ" sz="1200" i="1" dirty="0">
                <a:solidFill>
                  <a:schemeClr val="tx2"/>
                </a:solidFill>
                <a:cs typeface="Arial" pitchFamily="34" charset="0"/>
              </a:rPr>
              <a:t>:</a:t>
            </a:r>
            <a:r>
              <a:rPr lang="cs-CZ" sz="1200" dirty="0">
                <a:solidFill>
                  <a:schemeClr val="tx2"/>
                </a:solidFill>
                <a:cs typeface="Arial" pitchFamily="34" charset="0"/>
              </a:rPr>
              <a:t> V</a:t>
            </a:r>
            <a:r>
              <a:rPr lang="cs-CZ" sz="1200" dirty="0" smtClean="0">
                <a:solidFill>
                  <a:schemeClr val="tx2"/>
                </a:solidFill>
                <a:cs typeface="Arial" pitchFamily="34" charset="0"/>
              </a:rPr>
              <a:t>ysvětlení zakreslování vazeb pletenin.</a:t>
            </a:r>
            <a:endParaRPr lang="cs-CZ" sz="1200" dirty="0">
              <a:solidFill>
                <a:schemeClr val="tx2"/>
              </a:solidFill>
              <a:cs typeface="Arial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cs-CZ" sz="1200" b="1" i="1" dirty="0">
                <a:solidFill>
                  <a:schemeClr val="tx2"/>
                </a:solidFill>
                <a:cs typeface="Arial" pitchFamily="34" charset="0"/>
              </a:rPr>
              <a:t>Pomůcky</a:t>
            </a:r>
            <a:r>
              <a:rPr lang="cs-CZ" sz="1200" i="1" dirty="0">
                <a:solidFill>
                  <a:schemeClr val="tx2"/>
                </a:solidFill>
                <a:cs typeface="Arial" pitchFamily="34" charset="0"/>
              </a:rPr>
              <a:t>:</a:t>
            </a:r>
            <a:r>
              <a:rPr lang="cs-CZ" sz="1200" dirty="0">
                <a:solidFill>
                  <a:schemeClr val="tx2"/>
                </a:solidFill>
                <a:cs typeface="Arial" pitchFamily="34" charset="0"/>
              </a:rPr>
              <a:t> Psací </a:t>
            </a:r>
            <a:r>
              <a:rPr lang="cs-CZ" sz="1200" dirty="0" smtClean="0">
                <a:solidFill>
                  <a:schemeClr val="tx2"/>
                </a:solidFill>
                <a:cs typeface="Arial" pitchFamily="34" charset="0"/>
              </a:rPr>
              <a:t>potřeby, sešit, vzorky pletenin. </a:t>
            </a:r>
            <a:endParaRPr lang="cs-CZ" sz="1200" dirty="0">
              <a:solidFill>
                <a:schemeClr val="tx2"/>
              </a:solidFill>
              <a:cs typeface="Arial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cs-CZ" sz="1200" b="1" i="1" dirty="0">
                <a:solidFill>
                  <a:schemeClr val="tx2"/>
                </a:solidFill>
                <a:cs typeface="Arial" pitchFamily="34" charset="0"/>
              </a:rPr>
              <a:t>Poznámka:</a:t>
            </a:r>
            <a:r>
              <a:rPr lang="cs-CZ" sz="1200" dirty="0">
                <a:solidFill>
                  <a:schemeClr val="tx2"/>
                </a:solidFill>
                <a:cs typeface="Arial" pitchFamily="34" charset="0"/>
              </a:rPr>
              <a:t> Studenti si zapisují </a:t>
            </a:r>
            <a:r>
              <a:rPr lang="cs-CZ" sz="1200" dirty="0" smtClean="0">
                <a:solidFill>
                  <a:schemeClr val="tx2"/>
                </a:solidFill>
                <a:cs typeface="Arial" pitchFamily="34" charset="0"/>
              </a:rPr>
              <a:t>teorii do sešitů. </a:t>
            </a:r>
            <a:endParaRPr lang="cs-CZ" sz="1200" dirty="0">
              <a:solidFill>
                <a:schemeClr val="tx2"/>
              </a:solidFill>
              <a:cs typeface="Arial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cs-CZ" sz="1200" b="1" i="1" dirty="0">
                <a:solidFill>
                  <a:schemeClr val="tx2"/>
                </a:solidFill>
                <a:cs typeface="Arial" pitchFamily="34" charset="0"/>
              </a:rPr>
              <a:t>Inovace:</a:t>
            </a:r>
            <a:r>
              <a:rPr lang="cs-CZ" sz="1200" b="1" dirty="0">
                <a:solidFill>
                  <a:schemeClr val="tx2"/>
                </a:solidFill>
                <a:cs typeface="Arial" pitchFamily="34" charset="0"/>
              </a:rPr>
              <a:t> </a:t>
            </a:r>
            <a:r>
              <a:rPr lang="cs-CZ" sz="1200" dirty="0">
                <a:solidFill>
                  <a:schemeClr val="tx2"/>
                </a:solidFill>
                <a:ea typeface="Calibri"/>
                <a:cs typeface="TimesNewRomanPSMT"/>
              </a:rPr>
              <a:t>Zapojení audiovizuální techniky do výkladu nového učiva, </a:t>
            </a:r>
            <a:r>
              <a:rPr lang="cs-CZ" sz="1200" dirty="0">
                <a:solidFill>
                  <a:schemeClr val="tx2"/>
                </a:solidFill>
                <a:latin typeface="TimesNewRomanPSMT"/>
                <a:ea typeface="Calibri"/>
                <a:cs typeface="TimesNewRomanPSMT"/>
              </a:rPr>
              <a:t>p</a:t>
            </a:r>
            <a:r>
              <a:rPr lang="cs-CZ" sz="1200" dirty="0">
                <a:solidFill>
                  <a:schemeClr val="tx2"/>
                </a:solidFill>
                <a:cs typeface="Arial" pitchFamily="34" charset="0"/>
              </a:rPr>
              <a:t>rezentace PowerPoint je názorná. 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482" y="548680"/>
            <a:ext cx="5761037" cy="1255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594232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AutoShap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cs-CZ" dirty="0" smtClean="0"/>
              <a:t>Vazby zátažných Pletenin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4643438" y="4365625"/>
            <a:ext cx="4013200" cy="182245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Technologie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2. ročník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600" dirty="0" smtClean="0"/>
              <a:t>Design interiéru a bytových doplňků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cap="all" dirty="0" smtClean="0"/>
              <a:t>Obsah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sz="3200" dirty="0" smtClean="0"/>
          </a:p>
          <a:p>
            <a:r>
              <a:rPr lang="cs-CZ" sz="3200" dirty="0" smtClean="0"/>
              <a:t>Základní pojmy</a:t>
            </a:r>
          </a:p>
          <a:p>
            <a:r>
              <a:rPr lang="cs-CZ" sz="3200" dirty="0" smtClean="0"/>
              <a:t>Zápis vazby pleteniny</a:t>
            </a:r>
          </a:p>
          <a:p>
            <a:r>
              <a:rPr lang="cs-CZ" sz="3200" dirty="0" smtClean="0"/>
              <a:t>Patronování – systém VÚP</a:t>
            </a:r>
          </a:p>
          <a:p>
            <a:r>
              <a:rPr lang="cs-CZ" sz="3200" dirty="0" smtClean="0"/>
              <a:t>Nákres provázání nitě</a:t>
            </a:r>
          </a:p>
          <a:p>
            <a:r>
              <a:rPr lang="cs-CZ" sz="3200" dirty="0" smtClean="0"/>
              <a:t>Zápis kladením niti </a:t>
            </a:r>
          </a:p>
          <a:p>
            <a:pPr marL="0" indent="0">
              <a:buNone/>
            </a:pPr>
            <a:endParaRPr lang="cs-CZ" sz="3200" dirty="0"/>
          </a:p>
          <a:p>
            <a:pPr marL="0" indent="0" eaLnBrk="1" hangingPunct="1">
              <a:buNone/>
            </a:pPr>
            <a:endParaRPr lang="cs-CZ" sz="2800" dirty="0" smtClean="0"/>
          </a:p>
          <a:p>
            <a:pPr eaLnBrk="1" hangingPunct="1">
              <a:lnSpc>
                <a:spcPct val="150000"/>
              </a:lnSpc>
            </a:pPr>
            <a:endParaRPr lang="cs-CZ" sz="2800" dirty="0" smtClean="0"/>
          </a:p>
          <a:p>
            <a:pPr eaLnBrk="1" hangingPunct="1"/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cap="all" dirty="0" smtClean="0"/>
              <a:t>Základní pojmy</a:t>
            </a:r>
            <a:endParaRPr lang="cs-CZ" cap="all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3200" b="1" dirty="0" smtClean="0"/>
              <a:t>Vazba pleteniny</a:t>
            </a:r>
            <a:r>
              <a:rPr lang="cs-CZ" sz="3200" dirty="0" smtClean="0"/>
              <a:t> je způsob </a:t>
            </a:r>
            <a:r>
              <a:rPr lang="cs-CZ" sz="3200" dirty="0"/>
              <a:t>provázání soustavy nití = vnitřní struktura </a:t>
            </a:r>
            <a:r>
              <a:rPr lang="cs-CZ" sz="3200" dirty="0" smtClean="0"/>
              <a:t>pleteniny</a:t>
            </a:r>
          </a:p>
          <a:p>
            <a:r>
              <a:rPr lang="cs-CZ" sz="3200" b="1" dirty="0" smtClean="0"/>
              <a:t>Střída vazby </a:t>
            </a:r>
            <a:r>
              <a:rPr lang="cs-CZ" sz="3200" dirty="0"/>
              <a:t>nejmenší část vazby, která se v příčném i podélném směru v pletenině opakuje; velikost se udává počtem sloupků a počtem řádků </a:t>
            </a:r>
            <a:endParaRPr lang="cs-CZ" sz="3200" b="1" dirty="0"/>
          </a:p>
        </p:txBody>
      </p:sp>
    </p:spTree>
    <p:extLst>
      <p:ext uri="{BB962C8B-B14F-4D97-AF65-F5344CB8AC3E}">
        <p14:creationId xmlns:p14="http://schemas.microsoft.com/office/powerpoint/2010/main" val="1355946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319" b="3610"/>
          <a:stretch/>
        </p:blipFill>
        <p:spPr bwMode="auto">
          <a:xfrm>
            <a:off x="1331640" y="2924944"/>
            <a:ext cx="6480720" cy="33027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cap="all" dirty="0" smtClean="0"/>
              <a:t>Základní pojmy</a:t>
            </a:r>
            <a:endParaRPr lang="cs-CZ" cap="all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800" b="1" dirty="0" smtClean="0"/>
              <a:t>Vazný bod </a:t>
            </a:r>
            <a:r>
              <a:rPr lang="cs-CZ" sz="2800" dirty="0" smtClean="0"/>
              <a:t>místo </a:t>
            </a:r>
            <a:r>
              <a:rPr lang="cs-CZ" sz="2800" dirty="0"/>
              <a:t>křížení dvou nití; při tvorbě očka vznikají současně dvojice vazných </a:t>
            </a:r>
            <a:r>
              <a:rPr lang="cs-CZ" sz="2800" dirty="0" smtClean="0"/>
              <a:t>bodů</a:t>
            </a:r>
            <a:endParaRPr lang="cs-CZ" sz="2800" b="1" dirty="0"/>
          </a:p>
        </p:txBody>
      </p:sp>
      <p:sp>
        <p:nvSpPr>
          <p:cNvPr id="3" name="Obdélník 2"/>
          <p:cNvSpPr/>
          <p:nvPr/>
        </p:nvSpPr>
        <p:spPr>
          <a:xfrm>
            <a:off x="431540" y="6464369"/>
            <a:ext cx="828092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dirty="0" smtClean="0">
                <a:solidFill>
                  <a:schemeClr val="tx2"/>
                </a:solidFill>
              </a:rPr>
              <a:t>Zdroj: Dostálová</a:t>
            </a:r>
            <a:r>
              <a:rPr lang="cs-CZ" sz="1200" dirty="0">
                <a:solidFill>
                  <a:schemeClr val="tx2"/>
                </a:solidFill>
              </a:rPr>
              <a:t>, M., Křivánková M., Základy textilní a </a:t>
            </a:r>
            <a:r>
              <a:rPr lang="cs-CZ" sz="1200" dirty="0" smtClean="0">
                <a:solidFill>
                  <a:schemeClr val="tx2"/>
                </a:solidFill>
              </a:rPr>
              <a:t>oděvní výroby</a:t>
            </a:r>
            <a:r>
              <a:rPr lang="cs-CZ" sz="1200" dirty="0">
                <a:solidFill>
                  <a:schemeClr val="tx2"/>
                </a:solidFill>
              </a:rPr>
              <a:t>, Liberec: TUL, 2004. ISBN </a:t>
            </a:r>
            <a:r>
              <a:rPr lang="cs-CZ" sz="1200" dirty="0" smtClean="0">
                <a:solidFill>
                  <a:schemeClr val="tx2"/>
                </a:solidFill>
              </a:rPr>
              <a:t>80-7083-831-0.</a:t>
            </a:r>
            <a:endParaRPr lang="cs-CZ" sz="12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2996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22176"/>
            <a:ext cx="8229600" cy="990600"/>
          </a:xfrm>
        </p:spPr>
        <p:txBody>
          <a:bodyPr>
            <a:normAutofit/>
          </a:bodyPr>
          <a:lstStyle/>
          <a:p>
            <a:pPr algn="ctr"/>
            <a:r>
              <a:rPr lang="cs-CZ" cap="all" dirty="0" smtClean="0"/>
              <a:t>Zápis vazby pleteniny</a:t>
            </a:r>
            <a:endParaRPr lang="cs-CZ" cap="all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457200" y="1504528"/>
            <a:ext cx="8229600" cy="4876800"/>
          </a:xfrm>
        </p:spPr>
        <p:txBody>
          <a:bodyPr/>
          <a:lstStyle/>
          <a:p>
            <a:r>
              <a:rPr lang="cs-CZ" sz="3200" dirty="0"/>
              <a:t>k</a:t>
            </a:r>
            <a:r>
              <a:rPr lang="cs-CZ" sz="3200" dirty="0" smtClean="0"/>
              <a:t>reslení provázání nití je zdlouhavé</a:t>
            </a:r>
          </a:p>
          <a:p>
            <a:r>
              <a:rPr lang="cs-CZ" sz="3200" dirty="0"/>
              <a:t>p</a:t>
            </a:r>
            <a:r>
              <a:rPr lang="cs-CZ" sz="3200" dirty="0" smtClean="0"/>
              <a:t>oužití ustálených značek pro zápis vazby</a:t>
            </a:r>
          </a:p>
          <a:p>
            <a:r>
              <a:rPr lang="cs-CZ" sz="3200" dirty="0"/>
              <a:t>e</a:t>
            </a:r>
            <a:r>
              <a:rPr lang="cs-CZ" sz="3200" dirty="0" smtClean="0"/>
              <a:t>xistuje několik způsobů záznamu vazby = patronování</a:t>
            </a:r>
          </a:p>
          <a:p>
            <a:r>
              <a:rPr lang="cs-CZ" sz="3200" dirty="0" smtClean="0"/>
              <a:t>jednotlivé způsoby mají své výhody a nevýhody</a:t>
            </a:r>
          </a:p>
          <a:p>
            <a:r>
              <a:rPr lang="cs-CZ" sz="3200" dirty="0"/>
              <a:t>p</a:t>
            </a:r>
            <a:r>
              <a:rPr lang="cs-CZ" sz="3200" dirty="0" smtClean="0"/>
              <a:t>oužívají se podle toho, pro kterou vazbu jsou nejnázornější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2127278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cap="all" dirty="0" smtClean="0"/>
              <a:t>Zápis vazby pleteniny</a:t>
            </a:r>
            <a:endParaRPr lang="cs-CZ" cap="all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lvl="0" indent="-342900">
              <a:buClr>
                <a:srgbClr val="666600"/>
              </a:buClr>
              <a:buSzPct val="75000"/>
              <a:buNone/>
            </a:pPr>
            <a:endParaRPr lang="cs-CZ" sz="1200" kern="0" dirty="0" smtClean="0">
              <a:solidFill>
                <a:srgbClr val="000000"/>
              </a:solidFill>
            </a:endParaRPr>
          </a:p>
          <a:p>
            <a:pPr marL="342900" indent="-342900">
              <a:buClr>
                <a:srgbClr val="666600"/>
              </a:buClr>
              <a:buSzPct val="75000"/>
              <a:buNone/>
            </a:pPr>
            <a:r>
              <a:rPr lang="cs-CZ" b="1" dirty="0" smtClean="0"/>
              <a:t>   Příklady  </a:t>
            </a:r>
            <a:r>
              <a:rPr lang="cs-CZ" b="1" dirty="0"/>
              <a:t>zápisu vazby pleteniny </a:t>
            </a:r>
            <a:r>
              <a:rPr lang="cs-CZ" b="1" dirty="0" smtClean="0"/>
              <a:t>provedený různými </a:t>
            </a:r>
            <a:r>
              <a:rPr lang="cs-CZ" b="1" dirty="0"/>
              <a:t>metodami:</a:t>
            </a:r>
          </a:p>
          <a:p>
            <a:pPr marL="342900" lvl="0" indent="-342900">
              <a:buClr>
                <a:srgbClr val="666600"/>
              </a:buClr>
              <a:buSzPct val="75000"/>
              <a:buNone/>
            </a:pPr>
            <a:endParaRPr lang="cs-CZ" sz="1200" kern="0" dirty="0" smtClean="0">
              <a:solidFill>
                <a:srgbClr val="000000"/>
              </a:solidFill>
            </a:endParaRPr>
          </a:p>
          <a:p>
            <a:pPr marL="342900" lvl="0" indent="-342900">
              <a:buClr>
                <a:srgbClr val="666600"/>
              </a:buClr>
              <a:buSzPct val="75000"/>
              <a:buNone/>
            </a:pPr>
            <a:r>
              <a:rPr lang="cs-CZ" sz="1800" kern="0" dirty="0" smtClean="0">
                <a:solidFill>
                  <a:srgbClr val="000000"/>
                </a:solidFill>
              </a:rPr>
              <a:t>    patrona VÚP</a:t>
            </a:r>
            <a:r>
              <a:rPr lang="cs-CZ" sz="1800" kern="0" dirty="0">
                <a:solidFill>
                  <a:srgbClr val="000000"/>
                </a:solidFill>
              </a:rPr>
              <a:t>		</a:t>
            </a:r>
            <a:r>
              <a:rPr lang="cs-CZ" sz="1800" kern="0" dirty="0" smtClean="0">
                <a:solidFill>
                  <a:srgbClr val="000000"/>
                </a:solidFill>
              </a:rPr>
              <a:t> nákres </a:t>
            </a:r>
            <a:r>
              <a:rPr lang="cs-CZ" sz="1800" kern="0" dirty="0">
                <a:solidFill>
                  <a:srgbClr val="000000"/>
                </a:solidFill>
              </a:rPr>
              <a:t>provázání nití	</a:t>
            </a:r>
            <a:r>
              <a:rPr lang="cs-CZ" sz="1800" kern="0" dirty="0" smtClean="0">
                <a:solidFill>
                  <a:srgbClr val="000000"/>
                </a:solidFill>
              </a:rPr>
              <a:t>      schéma </a:t>
            </a:r>
            <a:r>
              <a:rPr lang="cs-CZ" sz="1800" kern="0" dirty="0">
                <a:solidFill>
                  <a:srgbClr val="000000"/>
                </a:solidFill>
              </a:rPr>
              <a:t>kladení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689" y="3573016"/>
            <a:ext cx="8350775" cy="26484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Obdélník 3"/>
          <p:cNvSpPr/>
          <p:nvPr/>
        </p:nvSpPr>
        <p:spPr>
          <a:xfrm>
            <a:off x="731532" y="6453336"/>
            <a:ext cx="799288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dirty="0" smtClean="0">
                <a:solidFill>
                  <a:schemeClr val="tx2"/>
                </a:solidFill>
              </a:rPr>
              <a:t>Zdroj: Štočková</a:t>
            </a:r>
            <a:r>
              <a:rPr lang="cs-CZ" sz="1200" dirty="0">
                <a:solidFill>
                  <a:schemeClr val="tx2"/>
                </a:solidFill>
              </a:rPr>
              <a:t>, H., Textilní zbožíznalství – pleteniny, Liberec: TUL, 2006. ISBN </a:t>
            </a:r>
            <a:r>
              <a:rPr lang="cs-CZ" sz="1200" dirty="0" smtClean="0">
                <a:solidFill>
                  <a:schemeClr val="tx2"/>
                </a:solidFill>
              </a:rPr>
              <a:t>80-7372-114-7</a:t>
            </a:r>
            <a:endParaRPr lang="cs-CZ" sz="12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3525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cap="all" dirty="0" smtClean="0"/>
              <a:t>Patronování – systém vúp</a:t>
            </a:r>
            <a:endParaRPr lang="cs-CZ" cap="all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3200" dirty="0" smtClean="0"/>
              <a:t>zápis dohodnutými symboly do sítě představující sloupky (jehly stroje) a řádky</a:t>
            </a:r>
          </a:p>
          <a:p>
            <a:pPr lvl="1"/>
            <a:r>
              <a:rPr lang="cs-CZ" sz="2800" dirty="0" smtClean="0"/>
              <a:t>v … lícní očko</a:t>
            </a:r>
          </a:p>
          <a:p>
            <a:pPr lvl="1"/>
            <a:r>
              <a:rPr lang="cs-CZ" sz="2800" dirty="0" smtClean="0"/>
              <a:t>o … rubní očko</a:t>
            </a:r>
          </a:p>
          <a:p>
            <a:pPr lvl="1"/>
            <a:r>
              <a:rPr lang="cs-CZ" sz="2800" dirty="0" smtClean="0"/>
              <a:t>.  … chytová klička</a:t>
            </a:r>
          </a:p>
          <a:p>
            <a:pPr lvl="1"/>
            <a:r>
              <a:rPr lang="cs-CZ" sz="2800" dirty="0" smtClean="0"/>
              <a:t>- … podložená klička</a:t>
            </a:r>
          </a:p>
          <a:p>
            <a:pPr lvl="1"/>
            <a:endParaRPr lang="cs-CZ" sz="2800" dirty="0" smtClean="0"/>
          </a:p>
          <a:p>
            <a:pPr marL="0" indent="0">
              <a:buNone/>
            </a:pPr>
            <a:r>
              <a:rPr lang="cs-CZ" sz="1200" dirty="0" smtClean="0"/>
              <a:t>                       </a:t>
            </a:r>
          </a:p>
          <a:p>
            <a:pPr marL="0" indent="0">
              <a:buNone/>
            </a:pPr>
            <a:endParaRPr lang="cs-CZ" sz="1200" dirty="0"/>
          </a:p>
          <a:p>
            <a:pPr marL="0" indent="0">
              <a:buNone/>
            </a:pPr>
            <a:r>
              <a:rPr lang="cs-CZ" sz="1200" dirty="0" smtClean="0"/>
              <a:t>                                                                                                                    Obr. 1</a:t>
            </a:r>
            <a:endParaRPr lang="cs-CZ" sz="1200" dirty="0"/>
          </a:p>
        </p:txBody>
      </p:sp>
      <p:graphicFrame>
        <p:nvGraphicFramePr>
          <p:cNvPr id="3" name="Objek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07825897"/>
              </p:ext>
            </p:extLst>
          </p:nvPr>
        </p:nvGraphicFramePr>
        <p:xfrm>
          <a:off x="5580112" y="3284984"/>
          <a:ext cx="2736304" cy="273630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3" name="List" r:id="rId4" imgW="2009851" imgH="2009851" progId="Excel.Sheet.12">
                  <p:embed/>
                </p:oleObj>
              </mc:Choice>
              <mc:Fallback>
                <p:oleObj name="List" r:id="rId4" imgW="2009851" imgH="2009851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580112" y="3284984"/>
                        <a:ext cx="2736304" cy="273630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81320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NÁKRES PROVÁZÁNÍ NITĚ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3200" dirty="0" smtClean="0"/>
              <a:t>vykresluje se skutečná nebo teoretická poloha nitě v jednotlivých řádcích</a:t>
            </a:r>
          </a:p>
          <a:p>
            <a:r>
              <a:rPr lang="cs-CZ" sz="3200" dirty="0" smtClean="0"/>
              <a:t>názorné, ale zdlouhavé</a:t>
            </a:r>
          </a:p>
          <a:p>
            <a:r>
              <a:rPr lang="cs-CZ" sz="3200" dirty="0" smtClean="0"/>
              <a:t>pro některé pleteniny nepoužitelné (např. interloková)</a:t>
            </a:r>
          </a:p>
          <a:p>
            <a:pPr lvl="1"/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109503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dirty="0" smtClean="0"/>
              <a:t>ZÁPIS KLADENÍM NITI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3200" dirty="0" smtClean="0"/>
              <a:t>systém anglický</a:t>
            </a:r>
          </a:p>
          <a:p>
            <a:r>
              <a:rPr lang="cs-CZ" sz="3200" dirty="0" smtClean="0"/>
              <a:t>kreslí se schematicky průběh nitě v řádku do sítě teček, představující jehly</a:t>
            </a:r>
          </a:p>
          <a:p>
            <a:pPr marL="274637" lvl="1" indent="0">
              <a:buNone/>
            </a:pPr>
            <a:endParaRPr lang="cs-CZ" sz="1200" dirty="0" smtClean="0">
              <a:solidFill>
                <a:schemeClr val="tx2"/>
              </a:solidFill>
            </a:endParaRPr>
          </a:p>
          <a:p>
            <a:pPr marL="274637" lvl="1" indent="0">
              <a:buNone/>
            </a:pPr>
            <a:endParaRPr lang="cs-CZ" sz="1200" dirty="0">
              <a:solidFill>
                <a:schemeClr val="tx2"/>
              </a:solidFill>
            </a:endParaRPr>
          </a:p>
          <a:p>
            <a:pPr marL="274637" lvl="1" indent="0">
              <a:buNone/>
            </a:pPr>
            <a:endParaRPr lang="cs-CZ" sz="1200" dirty="0" smtClean="0">
              <a:solidFill>
                <a:schemeClr val="tx2"/>
              </a:solidFill>
            </a:endParaRPr>
          </a:p>
          <a:p>
            <a:pPr marL="274637" lvl="1" indent="0">
              <a:buNone/>
            </a:pPr>
            <a:endParaRPr lang="cs-CZ" sz="1200" dirty="0">
              <a:solidFill>
                <a:schemeClr val="tx2"/>
              </a:solidFill>
            </a:endParaRPr>
          </a:p>
          <a:p>
            <a:pPr marL="274637" lvl="1" indent="0">
              <a:buNone/>
            </a:pPr>
            <a:endParaRPr lang="cs-CZ" sz="1200" dirty="0" smtClean="0">
              <a:solidFill>
                <a:schemeClr val="tx2"/>
              </a:solidFill>
            </a:endParaRPr>
          </a:p>
          <a:p>
            <a:pPr marL="274637" lvl="1" indent="0">
              <a:buNone/>
            </a:pPr>
            <a:endParaRPr lang="cs-CZ" sz="1200" dirty="0">
              <a:solidFill>
                <a:schemeClr val="tx2"/>
              </a:solidFill>
            </a:endParaRPr>
          </a:p>
          <a:p>
            <a:pPr marL="274637" lvl="1" indent="0">
              <a:buNone/>
            </a:pPr>
            <a:endParaRPr lang="cs-CZ" sz="1200" dirty="0" smtClean="0">
              <a:solidFill>
                <a:schemeClr val="tx2"/>
              </a:solidFill>
            </a:endParaRPr>
          </a:p>
          <a:p>
            <a:pPr marL="274637" lvl="1" indent="0">
              <a:buNone/>
            </a:pPr>
            <a:endParaRPr lang="cs-CZ" sz="1200" dirty="0">
              <a:solidFill>
                <a:schemeClr val="tx2"/>
              </a:solidFill>
            </a:endParaRPr>
          </a:p>
          <a:p>
            <a:pPr marL="274637" lvl="1" indent="0">
              <a:buNone/>
            </a:pPr>
            <a:endParaRPr lang="cs-CZ" sz="1200" dirty="0" smtClean="0">
              <a:solidFill>
                <a:schemeClr val="tx2"/>
              </a:solidFill>
            </a:endParaRPr>
          </a:p>
          <a:p>
            <a:pPr marL="274637" lvl="1" indent="0">
              <a:buNone/>
            </a:pPr>
            <a:endParaRPr lang="cs-CZ" sz="1200" dirty="0">
              <a:solidFill>
                <a:schemeClr val="tx2"/>
              </a:solidFill>
            </a:endParaRPr>
          </a:p>
          <a:p>
            <a:pPr marL="274637" lvl="1" indent="0">
              <a:buNone/>
            </a:pPr>
            <a:endParaRPr lang="cs-CZ" sz="1200" dirty="0" smtClean="0">
              <a:solidFill>
                <a:schemeClr val="tx2"/>
              </a:solidFill>
            </a:endParaRPr>
          </a:p>
          <a:p>
            <a:pPr marL="274637" lvl="1" indent="0">
              <a:buNone/>
            </a:pPr>
            <a:endParaRPr lang="cs-CZ" sz="1200" dirty="0">
              <a:solidFill>
                <a:schemeClr val="tx2"/>
              </a:solidFill>
            </a:endParaRPr>
          </a:p>
          <a:p>
            <a:pPr marL="274637" lvl="1" indent="0">
              <a:buNone/>
            </a:pPr>
            <a:r>
              <a:rPr lang="cs-CZ" sz="1200" dirty="0" smtClean="0">
                <a:solidFill>
                  <a:schemeClr val="tx2"/>
                </a:solidFill>
              </a:rPr>
              <a:t>                                                                Obr. 2</a:t>
            </a:r>
            <a:endParaRPr lang="cs-CZ" sz="1200" dirty="0">
              <a:solidFill>
                <a:schemeClr val="tx2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199" r="2601" b="19902"/>
          <a:stretch/>
        </p:blipFill>
        <p:spPr bwMode="auto">
          <a:xfrm>
            <a:off x="899592" y="4445391"/>
            <a:ext cx="6893910" cy="1420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403648" y="5882513"/>
            <a:ext cx="13681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solidFill>
                  <a:srgbClr val="FF0000"/>
                </a:solidFill>
              </a:rPr>
              <a:t>očko lícní</a:t>
            </a:r>
            <a:endParaRPr lang="cs-CZ" sz="2000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979712" y="4076396"/>
            <a:ext cx="13681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solidFill>
                  <a:srgbClr val="FF0000"/>
                </a:solidFill>
              </a:rPr>
              <a:t>očko rubní</a:t>
            </a:r>
            <a:endParaRPr lang="cs-CZ" sz="2000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203848" y="5882513"/>
            <a:ext cx="184563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solidFill>
                  <a:srgbClr val="FF0000"/>
                </a:solidFill>
              </a:rPr>
              <a:t>chytová klička</a:t>
            </a:r>
            <a:endParaRPr lang="cs-CZ" sz="2000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246647" y="5882513"/>
            <a:ext cx="220567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solidFill>
                  <a:srgbClr val="FF0000"/>
                </a:solidFill>
              </a:rPr>
              <a:t>podložená klička</a:t>
            </a:r>
            <a:endParaRPr lang="cs-CZ" sz="2000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7838935" y="4305290"/>
            <a:ext cx="98153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solidFill>
                  <a:srgbClr val="FF0000"/>
                </a:solidFill>
              </a:rPr>
              <a:t>zadní lůžko</a:t>
            </a:r>
            <a:endParaRPr lang="cs-CZ" sz="2000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7838935" y="5169386"/>
            <a:ext cx="98153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solidFill>
                  <a:srgbClr val="FF0000"/>
                </a:solidFill>
              </a:rPr>
              <a:t>přední lůžko</a:t>
            </a:r>
            <a:endParaRPr lang="cs-CZ" sz="2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902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467544" y="1305342"/>
            <a:ext cx="7992888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cs-CZ" b="1" dirty="0" smtClean="0">
                <a:solidFill>
                  <a:schemeClr val="tx2"/>
                </a:solidFill>
                <a:effectLst/>
                <a:latin typeface="Verdana" pitchFamily="34" charset="0"/>
                <a:ea typeface="Times New Roman"/>
              </a:rPr>
              <a:t>Zdroje:</a:t>
            </a:r>
          </a:p>
          <a:p>
            <a:pPr>
              <a:spcAft>
                <a:spcPts val="0"/>
              </a:spcAft>
            </a:pPr>
            <a:endParaRPr lang="cs-CZ" dirty="0" smtClean="0">
              <a:solidFill>
                <a:schemeClr val="tx2"/>
              </a:solidFill>
              <a:latin typeface="Verdana" pitchFamily="34" charset="0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cs-CZ" dirty="0">
                <a:solidFill>
                  <a:schemeClr val="tx2"/>
                </a:solidFill>
                <a:latin typeface="Verdana" pitchFamily="34" charset="0"/>
                <a:ea typeface="Times New Roman"/>
              </a:rPr>
              <a:t>ČSN EN ISO 23606 (800006</a:t>
            </a:r>
            <a:r>
              <a:rPr lang="cs-CZ" dirty="0" smtClean="0">
                <a:solidFill>
                  <a:schemeClr val="tx2"/>
                </a:solidFill>
                <a:latin typeface="Verdana" pitchFamily="34" charset="0"/>
                <a:ea typeface="Times New Roman"/>
              </a:rPr>
              <a:t>). </a:t>
            </a:r>
            <a:r>
              <a:rPr lang="cs-CZ" i="1" dirty="0" smtClean="0">
                <a:solidFill>
                  <a:schemeClr val="tx2"/>
                </a:solidFill>
                <a:latin typeface="Verdana" pitchFamily="34" charset="0"/>
                <a:ea typeface="Times New Roman"/>
              </a:rPr>
              <a:t>Textilie </a:t>
            </a:r>
            <a:r>
              <a:rPr lang="cs-CZ" i="1" dirty="0">
                <a:solidFill>
                  <a:schemeClr val="tx2"/>
                </a:solidFill>
                <a:latin typeface="Verdana" pitchFamily="34" charset="0"/>
                <a:ea typeface="Times New Roman"/>
              </a:rPr>
              <a:t>- Pleteniny - Znázornění a zápis </a:t>
            </a:r>
            <a:r>
              <a:rPr lang="cs-CZ" i="1" dirty="0" smtClean="0">
                <a:solidFill>
                  <a:schemeClr val="tx2"/>
                </a:solidFill>
                <a:latin typeface="Verdana" pitchFamily="34" charset="0"/>
                <a:ea typeface="Times New Roman"/>
              </a:rPr>
              <a:t>vazby</a:t>
            </a:r>
            <a:r>
              <a:rPr lang="cs-CZ" dirty="0" smtClean="0">
                <a:solidFill>
                  <a:schemeClr val="tx2"/>
                </a:solidFill>
                <a:latin typeface="Verdana" pitchFamily="34" charset="0"/>
                <a:ea typeface="Times New Roman"/>
              </a:rPr>
              <a:t>. Český normalizační institut, 2009. </a:t>
            </a:r>
          </a:p>
          <a:p>
            <a:pPr>
              <a:spcAft>
                <a:spcPts val="0"/>
              </a:spcAft>
            </a:pPr>
            <a:r>
              <a:rPr lang="cs-CZ" dirty="0">
                <a:solidFill>
                  <a:schemeClr val="tx2"/>
                </a:solidFill>
                <a:latin typeface="Verdana" pitchFamily="34" charset="0"/>
                <a:ea typeface="Times New Roman"/>
              </a:rPr>
              <a:t>Dostálová, M</a:t>
            </a:r>
            <a:r>
              <a:rPr lang="cs-CZ" dirty="0" smtClean="0">
                <a:solidFill>
                  <a:schemeClr val="tx2"/>
                </a:solidFill>
                <a:latin typeface="Verdana" pitchFamily="34" charset="0"/>
                <a:ea typeface="Times New Roman"/>
              </a:rPr>
              <a:t>.; </a:t>
            </a:r>
            <a:r>
              <a:rPr lang="cs-CZ" dirty="0">
                <a:solidFill>
                  <a:schemeClr val="tx2"/>
                </a:solidFill>
                <a:latin typeface="Verdana" pitchFamily="34" charset="0"/>
                <a:ea typeface="Times New Roman"/>
              </a:rPr>
              <a:t>Křivánková </a:t>
            </a:r>
            <a:r>
              <a:rPr lang="cs-CZ" dirty="0" smtClean="0">
                <a:solidFill>
                  <a:schemeClr val="tx2"/>
                </a:solidFill>
                <a:latin typeface="Verdana" pitchFamily="34" charset="0"/>
                <a:ea typeface="Times New Roman"/>
              </a:rPr>
              <a:t>M. </a:t>
            </a:r>
            <a:r>
              <a:rPr lang="cs-CZ" i="1" dirty="0" smtClean="0">
                <a:solidFill>
                  <a:schemeClr val="tx2"/>
                </a:solidFill>
                <a:latin typeface="Verdana" pitchFamily="34" charset="0"/>
                <a:ea typeface="Times New Roman"/>
              </a:rPr>
              <a:t>Základy </a:t>
            </a:r>
            <a:r>
              <a:rPr lang="cs-CZ" i="1" dirty="0">
                <a:solidFill>
                  <a:schemeClr val="tx2"/>
                </a:solidFill>
                <a:latin typeface="Verdana" pitchFamily="34" charset="0"/>
                <a:ea typeface="Times New Roman"/>
              </a:rPr>
              <a:t>textilní a oděvní </a:t>
            </a:r>
            <a:r>
              <a:rPr lang="cs-CZ" i="1" dirty="0" smtClean="0">
                <a:solidFill>
                  <a:schemeClr val="tx2"/>
                </a:solidFill>
                <a:latin typeface="Verdana" pitchFamily="34" charset="0"/>
                <a:ea typeface="Times New Roman"/>
              </a:rPr>
              <a:t>výroby.</a:t>
            </a:r>
            <a:r>
              <a:rPr lang="cs-CZ" dirty="0" smtClean="0">
                <a:solidFill>
                  <a:schemeClr val="tx2"/>
                </a:solidFill>
                <a:latin typeface="Verdana" pitchFamily="34" charset="0"/>
                <a:ea typeface="Times New Roman"/>
              </a:rPr>
              <a:t> </a:t>
            </a:r>
            <a:r>
              <a:rPr lang="cs-CZ" dirty="0">
                <a:solidFill>
                  <a:schemeClr val="tx2"/>
                </a:solidFill>
                <a:latin typeface="Verdana" pitchFamily="34" charset="0"/>
                <a:ea typeface="Times New Roman"/>
              </a:rPr>
              <a:t>Liberec: TUL, </a:t>
            </a:r>
            <a:r>
              <a:rPr lang="cs-CZ" dirty="0" smtClean="0">
                <a:solidFill>
                  <a:schemeClr val="tx2"/>
                </a:solidFill>
                <a:latin typeface="Verdana" pitchFamily="34" charset="0"/>
                <a:ea typeface="Times New Roman"/>
              </a:rPr>
              <a:t>2004, </a:t>
            </a:r>
            <a:r>
              <a:rPr lang="cs-CZ" dirty="0">
                <a:solidFill>
                  <a:schemeClr val="tx2"/>
                </a:solidFill>
                <a:latin typeface="Verdana" pitchFamily="34" charset="0"/>
                <a:ea typeface="Times New Roman"/>
              </a:rPr>
              <a:t>ISBN 80-7083-831-0.</a:t>
            </a:r>
          </a:p>
          <a:p>
            <a:pPr>
              <a:spcAft>
                <a:spcPts val="0"/>
              </a:spcAft>
            </a:pPr>
            <a:r>
              <a:rPr lang="cs-CZ" dirty="0">
                <a:solidFill>
                  <a:schemeClr val="tx2"/>
                </a:solidFill>
                <a:latin typeface="+mn-lt"/>
              </a:rPr>
              <a:t>Štočková, </a:t>
            </a:r>
            <a:r>
              <a:rPr lang="cs-CZ" dirty="0" smtClean="0">
                <a:solidFill>
                  <a:schemeClr val="tx2"/>
                </a:solidFill>
                <a:latin typeface="+mn-lt"/>
              </a:rPr>
              <a:t>Hana. </a:t>
            </a:r>
            <a:r>
              <a:rPr lang="cs-CZ" i="1" dirty="0" smtClean="0">
                <a:solidFill>
                  <a:schemeClr val="tx2"/>
                </a:solidFill>
                <a:latin typeface="+mn-lt"/>
              </a:rPr>
              <a:t>Textilní </a:t>
            </a:r>
            <a:r>
              <a:rPr lang="cs-CZ" i="1" dirty="0">
                <a:solidFill>
                  <a:schemeClr val="tx2"/>
                </a:solidFill>
                <a:latin typeface="+mn-lt"/>
              </a:rPr>
              <a:t>zbožíznalství – </a:t>
            </a:r>
            <a:r>
              <a:rPr lang="cs-CZ" i="1" dirty="0" smtClean="0">
                <a:solidFill>
                  <a:schemeClr val="tx2"/>
                </a:solidFill>
                <a:latin typeface="+mn-lt"/>
              </a:rPr>
              <a:t>pleteniny</a:t>
            </a:r>
            <a:r>
              <a:rPr lang="cs-CZ" dirty="0" smtClean="0">
                <a:solidFill>
                  <a:schemeClr val="tx2"/>
                </a:solidFill>
                <a:latin typeface="+mn-lt"/>
              </a:rPr>
              <a:t>. </a:t>
            </a:r>
            <a:r>
              <a:rPr lang="cs-CZ" dirty="0">
                <a:solidFill>
                  <a:schemeClr val="tx2"/>
                </a:solidFill>
                <a:latin typeface="+mn-lt"/>
              </a:rPr>
              <a:t>Liberec: TUL</a:t>
            </a:r>
            <a:r>
              <a:rPr lang="cs-CZ">
                <a:solidFill>
                  <a:schemeClr val="tx2"/>
                </a:solidFill>
                <a:latin typeface="+mn-lt"/>
              </a:rPr>
              <a:t>, </a:t>
            </a:r>
            <a:r>
              <a:rPr lang="cs-CZ" smtClean="0">
                <a:solidFill>
                  <a:schemeClr val="tx2"/>
                </a:solidFill>
                <a:latin typeface="+mn-lt"/>
              </a:rPr>
              <a:t>2006, </a:t>
            </a:r>
            <a:r>
              <a:rPr lang="cs-CZ" dirty="0" smtClean="0">
                <a:solidFill>
                  <a:schemeClr val="tx2"/>
                </a:solidFill>
                <a:latin typeface="+mn-lt"/>
              </a:rPr>
              <a:t>ISBN 80-7372-114-7.</a:t>
            </a:r>
            <a:endParaRPr lang="cs-CZ" dirty="0">
              <a:solidFill>
                <a:schemeClr val="tx2"/>
              </a:solidFill>
              <a:latin typeface="+mn-lt"/>
            </a:endParaRPr>
          </a:p>
          <a:p>
            <a:pPr>
              <a:spcAft>
                <a:spcPts val="0"/>
              </a:spcAft>
            </a:pPr>
            <a:endParaRPr lang="cs-CZ" dirty="0">
              <a:solidFill>
                <a:schemeClr val="tx2"/>
              </a:solidFill>
              <a:latin typeface="Verdana" pitchFamily="34" charset="0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cs-CZ" dirty="0" smtClean="0">
                <a:solidFill>
                  <a:schemeClr val="tx2"/>
                </a:solidFill>
                <a:latin typeface="Verdana" pitchFamily="34" charset="0"/>
                <a:ea typeface="Times New Roman"/>
              </a:rPr>
              <a:t>Autorkou obrázků 1 a 2 </a:t>
            </a:r>
            <a:r>
              <a:rPr lang="cs-CZ" dirty="0">
                <a:solidFill>
                  <a:schemeClr val="tx2"/>
                </a:solidFill>
                <a:latin typeface="Verdana" pitchFamily="34" charset="0"/>
                <a:ea typeface="Times New Roman"/>
              </a:rPr>
              <a:t>je Ing. </a:t>
            </a:r>
            <a:r>
              <a:rPr lang="cs-CZ" dirty="0" smtClean="0">
                <a:solidFill>
                  <a:schemeClr val="tx2"/>
                </a:solidFill>
                <a:latin typeface="Verdana" pitchFamily="34" charset="0"/>
                <a:ea typeface="Times New Roman"/>
              </a:rPr>
              <a:t>Lenka Findejsová. Autorka </a:t>
            </a:r>
            <a:r>
              <a:rPr lang="cs-CZ" dirty="0">
                <a:solidFill>
                  <a:schemeClr val="tx2"/>
                </a:solidFill>
                <a:latin typeface="Verdana" pitchFamily="34" charset="0"/>
                <a:ea typeface="Times New Roman"/>
              </a:rPr>
              <a:t>obrázků (Ing. Lenka </a:t>
            </a:r>
            <a:r>
              <a:rPr lang="cs-CZ" dirty="0" smtClean="0">
                <a:solidFill>
                  <a:schemeClr val="tx2"/>
                </a:solidFill>
                <a:latin typeface="Verdana" pitchFamily="34" charset="0"/>
                <a:ea typeface="Times New Roman"/>
              </a:rPr>
              <a:t>Findejsová) souhlasí s </a:t>
            </a:r>
            <a:r>
              <a:rPr lang="cs-CZ" dirty="0">
                <a:solidFill>
                  <a:schemeClr val="tx2"/>
                </a:solidFill>
                <a:latin typeface="Verdana" pitchFamily="34" charset="0"/>
                <a:ea typeface="Times New Roman"/>
              </a:rPr>
              <a:t>jejich zveřejněním </a:t>
            </a:r>
            <a:r>
              <a:rPr lang="cs-CZ" dirty="0" smtClean="0">
                <a:solidFill>
                  <a:schemeClr val="tx2"/>
                </a:solidFill>
                <a:latin typeface="Verdana" pitchFamily="34" charset="0"/>
                <a:ea typeface="Times New Roman"/>
              </a:rPr>
              <a:t>na Metodickém </a:t>
            </a:r>
            <a:r>
              <a:rPr lang="cs-CZ" dirty="0">
                <a:solidFill>
                  <a:schemeClr val="tx2"/>
                </a:solidFill>
                <a:latin typeface="Verdana" pitchFamily="34" charset="0"/>
                <a:ea typeface="Times New Roman"/>
              </a:rPr>
              <a:t>portálu.</a:t>
            </a:r>
          </a:p>
          <a:p>
            <a:pPr>
              <a:spcAft>
                <a:spcPts val="0"/>
              </a:spcAft>
            </a:pPr>
            <a:endParaRPr lang="cs-CZ" dirty="0" smtClean="0">
              <a:solidFill>
                <a:schemeClr val="tx2"/>
              </a:solidFill>
              <a:effectLst/>
              <a:latin typeface="Verdana" pitchFamily="34" charset="0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576264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emnost (2)">
  <a:themeElements>
    <a:clrScheme name="Papí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Aspek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Přehlednos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jemnost (2)</Template>
  <TotalTime>861</TotalTime>
  <Words>454</Words>
  <Application>Microsoft Office PowerPoint</Application>
  <PresentationFormat>Předvádění na obrazovce (4:3)</PresentationFormat>
  <Paragraphs>89</Paragraphs>
  <Slides>11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3" baseType="lpstr">
      <vt:lpstr>jemnost (2)</vt:lpstr>
      <vt:lpstr>List</vt:lpstr>
      <vt:lpstr>Prezentace aplikace PowerPoint</vt:lpstr>
      <vt:lpstr>Vazby zátažných Pletenin</vt:lpstr>
      <vt:lpstr>Obsah</vt:lpstr>
      <vt:lpstr>Základní pojmy</vt:lpstr>
      <vt:lpstr>Základní pojmy</vt:lpstr>
      <vt:lpstr>Zápis vazby pleteniny</vt:lpstr>
      <vt:lpstr>Zápis vazby pleteniny</vt:lpstr>
      <vt:lpstr>Patronování – systém vúp</vt:lpstr>
      <vt:lpstr>NÁKRES PROVÁZÁNÍ NITĚ</vt:lpstr>
      <vt:lpstr>ZÁPIS KLADENÍM NITI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Základní tkalcovské vazby</dc:title>
  <dc:creator>findejsova</dc:creator>
  <cp:lastModifiedBy>Lenka Findejsová</cp:lastModifiedBy>
  <cp:revision>63</cp:revision>
  <dcterms:created xsi:type="dcterms:W3CDTF">2012-11-03T21:54:35Z</dcterms:created>
  <dcterms:modified xsi:type="dcterms:W3CDTF">2014-03-24T09:35:52Z</dcterms:modified>
</cp:coreProperties>
</file>