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7"/>
  </p:notesMasterIdLst>
  <p:sldIdLst>
    <p:sldId id="273" r:id="rId2"/>
    <p:sldId id="256" r:id="rId3"/>
    <p:sldId id="258" r:id="rId4"/>
    <p:sldId id="276" r:id="rId5"/>
    <p:sldId id="290" r:id="rId6"/>
    <p:sldId id="277" r:id="rId7"/>
    <p:sldId id="291" r:id="rId8"/>
    <p:sldId id="292" r:id="rId9"/>
    <p:sldId id="293" r:id="rId10"/>
    <p:sldId id="294" r:id="rId11"/>
    <p:sldId id="295" r:id="rId12"/>
    <p:sldId id="296" r:id="rId13"/>
    <p:sldId id="278" r:id="rId14"/>
    <p:sldId id="297" r:id="rId15"/>
    <p:sldId id="27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3130A3-9224-4E2C-809E-F0E99941774C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37E921-6F74-4422-8252-CC3EE5A2FB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72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943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s.wikipedia.org/wiki/Soubor:Gaspard_Monge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Datum: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11. 8. 2013</a:t>
            </a:r>
            <a:endParaRPr lang="cs-CZ" sz="1200" b="1" i="1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Projekt:</a:t>
            </a:r>
            <a:r>
              <a:rPr lang="cs-CZ" sz="1200" b="1" smtClean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Kvalitní výuka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smtClean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smtClean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VY_32_INOVACE_201</a:t>
            </a:r>
            <a:r>
              <a:rPr lang="cs-CZ" sz="1200" b="1" smtClean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smtClean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smtClean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Základy Mongeova promítání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smtClean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 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Ročník:</a:t>
            </a:r>
            <a:r>
              <a:rPr lang="cs-CZ" sz="1200" b="1" smtClean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1.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smtClean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 30 minut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smtClean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 Vysvětlení základního principu Mongeova promítání.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smtClean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 Psací a rýsovací potřeby, sešit.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 Studenti si zapisují teorii do sešitů, prakticky rýsují do sešitu dle zadání.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smtClean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smtClean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476672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Základy </a:t>
            </a:r>
            <a:r>
              <a:rPr lang="cs-CZ" dirty="0" err="1" smtClean="0"/>
              <a:t>mongeova</a:t>
            </a:r>
            <a:r>
              <a:rPr lang="cs-CZ" dirty="0" smtClean="0"/>
              <a:t> promítání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err="1"/>
              <a:t>Mongeovo</a:t>
            </a:r>
            <a:r>
              <a:rPr lang="cs-CZ" sz="2800" dirty="0"/>
              <a:t> promítání </a:t>
            </a:r>
            <a:r>
              <a:rPr lang="cs-CZ" sz="2800" dirty="0" smtClean="0"/>
              <a:t>– historie</a:t>
            </a:r>
          </a:p>
          <a:p>
            <a:pPr>
              <a:lnSpc>
                <a:spcPct val="150000"/>
              </a:lnSpc>
            </a:pPr>
            <a:r>
              <a:rPr lang="cs-CZ" sz="2800" dirty="0" err="1"/>
              <a:t>Mongeovo</a:t>
            </a:r>
            <a:r>
              <a:rPr lang="cs-CZ" sz="2800" dirty="0"/>
              <a:t> promítání </a:t>
            </a:r>
            <a:r>
              <a:rPr lang="cs-CZ" sz="2800" dirty="0" smtClean="0"/>
              <a:t>– použití</a:t>
            </a:r>
          </a:p>
          <a:p>
            <a:pPr>
              <a:lnSpc>
                <a:spcPct val="150000"/>
              </a:lnSpc>
            </a:pPr>
            <a:r>
              <a:rPr lang="cs-CZ" sz="2800" dirty="0" err="1"/>
              <a:t>Mongeovo</a:t>
            </a:r>
            <a:r>
              <a:rPr lang="cs-CZ" sz="2800" dirty="0"/>
              <a:t> promítání </a:t>
            </a:r>
            <a:r>
              <a:rPr lang="cs-CZ" sz="2800" dirty="0" smtClean="0"/>
              <a:t>– princip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Zobrazení </a:t>
            </a:r>
            <a:r>
              <a:rPr lang="cs-CZ" sz="2800" dirty="0" smtClean="0"/>
              <a:t>bodu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Zobrazení bodu – příklad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Mongeovo</a:t>
            </a:r>
            <a:r>
              <a:rPr lang="cs-CZ" dirty="0" smtClean="0"/>
              <a:t> promítání - historie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1" y="1673352"/>
            <a:ext cx="4474839" cy="4718304"/>
          </a:xfrm>
        </p:spPr>
        <p:txBody>
          <a:bodyPr/>
          <a:lstStyle/>
          <a:p>
            <a:r>
              <a:rPr lang="cs-CZ" sz="2000" dirty="0" err="1"/>
              <a:t>Gaspard</a:t>
            </a:r>
            <a:r>
              <a:rPr lang="cs-CZ" sz="2000" dirty="0"/>
              <a:t> </a:t>
            </a:r>
            <a:r>
              <a:rPr lang="cs-CZ" sz="2000" dirty="0" err="1"/>
              <a:t>Monge</a:t>
            </a:r>
            <a:r>
              <a:rPr lang="cs-CZ" sz="2000" dirty="0"/>
              <a:t> (1746–1818) byl francouzský geometr a inženýr, po němž je promítání pojmenováno</a:t>
            </a:r>
          </a:p>
          <a:p>
            <a:r>
              <a:rPr lang="cs-CZ" sz="2000" dirty="0"/>
              <a:t>je považován za zakladatele novodobé deskriptivní </a:t>
            </a:r>
            <a:r>
              <a:rPr lang="cs-CZ" sz="2000" dirty="0" smtClean="0"/>
              <a:t>geometrie </a:t>
            </a:r>
            <a:r>
              <a:rPr lang="cs-CZ" sz="2000" i="1" dirty="0" smtClean="0"/>
              <a:t>(</a:t>
            </a:r>
            <a:r>
              <a:rPr lang="cs-CZ" sz="2000" i="1" dirty="0"/>
              <a:t>deskriptivní geometrie </a:t>
            </a:r>
            <a:r>
              <a:rPr lang="cs-CZ" sz="2000" i="1" dirty="0" smtClean="0"/>
              <a:t>= </a:t>
            </a:r>
            <a:r>
              <a:rPr lang="cs-CZ" sz="2000" i="1" dirty="0"/>
              <a:t>popisná = zobrazovací geometrie)</a:t>
            </a:r>
          </a:p>
          <a:p>
            <a:r>
              <a:rPr lang="cs-CZ" sz="2000" dirty="0"/>
              <a:t>uzpůsobil pravoúhlé promítání na dvě průmětny do formy používané i dnes v technické praxi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700808"/>
            <a:ext cx="4104456" cy="4047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5877273"/>
            <a:ext cx="252027" cy="252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7505" y="617633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cs.wikipedia.org/wiki/Soubor:Gaspard_Monge.jpg#file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81259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Mongeovo</a:t>
            </a:r>
            <a:r>
              <a:rPr lang="cs-CZ" dirty="0" smtClean="0"/>
              <a:t> promítání - použití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r>
              <a:rPr lang="cs-CZ" dirty="0" smtClean="0"/>
              <a:t>Mongeova metoda sdružila půdorys a nárys do jedné průmětny</a:t>
            </a:r>
          </a:p>
          <a:p>
            <a:r>
              <a:rPr lang="pt-BR" dirty="0" smtClean="0"/>
              <a:t>zobrazení </a:t>
            </a:r>
            <a:r>
              <a:rPr lang="pt-BR" dirty="0"/>
              <a:t>pomocí Mongeova promítání </a:t>
            </a:r>
            <a:r>
              <a:rPr lang="pt-BR" dirty="0" smtClean="0"/>
              <a:t>se</a:t>
            </a:r>
            <a:r>
              <a:rPr lang="cs-CZ" dirty="0" smtClean="0"/>
              <a:t> užívá </a:t>
            </a:r>
            <a:r>
              <a:rPr lang="cs-CZ" dirty="0"/>
              <a:t>v </a:t>
            </a:r>
            <a:r>
              <a:rPr lang="cs-CZ" dirty="0" smtClean="0"/>
              <a:t>různých </a:t>
            </a:r>
            <a:r>
              <a:rPr lang="cs-CZ" dirty="0"/>
              <a:t>modifikacích </a:t>
            </a:r>
            <a:r>
              <a:rPr lang="cs-CZ" dirty="0" smtClean="0"/>
              <a:t>především v </a:t>
            </a:r>
            <a:r>
              <a:rPr lang="pl-PL" dirty="0" smtClean="0"/>
              <a:t>technických </a:t>
            </a:r>
            <a:r>
              <a:rPr lang="pl-PL" dirty="0"/>
              <a:t>oborech, kde je </a:t>
            </a:r>
            <a:r>
              <a:rPr lang="pl-PL" dirty="0" smtClean="0"/>
              <a:t>potřeba z </a:t>
            </a:r>
            <a:r>
              <a:rPr lang="cs-CZ" dirty="0" smtClean="0"/>
              <a:t>obrazu </a:t>
            </a:r>
            <a:r>
              <a:rPr lang="cs-CZ" dirty="0"/>
              <a:t>prostorových </a:t>
            </a:r>
            <a:r>
              <a:rPr lang="cs-CZ" dirty="0" smtClean="0"/>
              <a:t>objektů jednoduše </a:t>
            </a:r>
            <a:r>
              <a:rPr lang="pl-PL" dirty="0" smtClean="0"/>
              <a:t>zjistit </a:t>
            </a:r>
            <a:r>
              <a:rPr lang="pl-PL" dirty="0"/>
              <a:t>jejich </a:t>
            </a:r>
            <a:r>
              <a:rPr lang="pl-PL" dirty="0" smtClean="0"/>
              <a:t>rozměry </a:t>
            </a:r>
            <a:r>
              <a:rPr lang="pl-PL" dirty="0"/>
              <a:t>a </a:t>
            </a:r>
            <a:r>
              <a:rPr lang="pl-PL" dirty="0" smtClean="0"/>
              <a:t>případně další </a:t>
            </a:r>
            <a:r>
              <a:rPr lang="cs-CZ" dirty="0" smtClean="0"/>
              <a:t>vzájemné vztahy</a:t>
            </a:r>
          </a:p>
          <a:p>
            <a:r>
              <a:rPr lang="cs-CZ" dirty="0" smtClean="0"/>
              <a:t>relativní </a:t>
            </a:r>
            <a:r>
              <a:rPr lang="cs-CZ" dirty="0"/>
              <a:t>jednoduchost </a:t>
            </a:r>
            <a:r>
              <a:rPr lang="cs-CZ" dirty="0" smtClean="0"/>
              <a:t>Mongeova </a:t>
            </a:r>
            <a:r>
              <a:rPr lang="cs-CZ" dirty="0"/>
              <a:t>promítání </a:t>
            </a:r>
            <a:r>
              <a:rPr lang="cs-CZ" dirty="0" smtClean="0"/>
              <a:t>je </a:t>
            </a:r>
            <a:r>
              <a:rPr lang="cs-CZ" dirty="0"/>
              <a:t>ovšem </a:t>
            </a:r>
            <a:r>
              <a:rPr lang="cs-CZ" dirty="0" smtClean="0"/>
              <a:t>často na </a:t>
            </a:r>
            <a:r>
              <a:rPr lang="cs-CZ" dirty="0"/>
              <a:t>úkor názornosti</a:t>
            </a:r>
          </a:p>
          <a:p>
            <a:endParaRPr lang="cs-CZ" sz="2400" dirty="0">
              <a:effectLst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17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/>
              <a:t>Mongeovo</a:t>
            </a:r>
            <a:r>
              <a:rPr lang="cs-CZ" dirty="0"/>
              <a:t> promítání - </a:t>
            </a:r>
            <a:r>
              <a:rPr lang="cs-CZ" dirty="0" smtClean="0"/>
              <a:t>princip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v prostoru volíme dvě, resp. tři na sebe kolmé průmětny:</a:t>
            </a:r>
          </a:p>
          <a:p>
            <a:pPr marL="617537" lvl="1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i="1" baseline="30000" dirty="0">
                <a:ea typeface="Calibri"/>
                <a:cs typeface="Times New Roman"/>
              </a:rPr>
              <a:t>1</a:t>
            </a:r>
            <a:r>
              <a:rPr lang="cs-CZ" i="1" dirty="0">
                <a:ea typeface="Calibri"/>
                <a:cs typeface="Arial"/>
                <a:sym typeface="Symbol"/>
              </a:rPr>
              <a:t></a:t>
            </a:r>
            <a:r>
              <a:rPr lang="cs-CZ" i="1" dirty="0">
                <a:ea typeface="Calibri"/>
                <a:cs typeface="Times New Roman"/>
              </a:rPr>
              <a:t> = </a:t>
            </a:r>
            <a:r>
              <a:rPr lang="cs-CZ" i="1" dirty="0" err="1" smtClean="0">
                <a:ea typeface="Calibri"/>
                <a:cs typeface="Times New Roman"/>
              </a:rPr>
              <a:t>xy</a:t>
            </a:r>
            <a:r>
              <a:rPr lang="cs-CZ" i="1" dirty="0" smtClean="0">
                <a:ea typeface="Calibri"/>
                <a:cs typeface="Times New Roman"/>
              </a:rPr>
              <a:t> … </a:t>
            </a:r>
            <a:r>
              <a:rPr lang="cs-CZ" dirty="0" smtClean="0">
                <a:ea typeface="Calibri"/>
                <a:cs typeface="Times New Roman"/>
              </a:rPr>
              <a:t>první průmětna</a:t>
            </a:r>
            <a:r>
              <a:rPr lang="cs-CZ" i="1" dirty="0" smtClean="0">
                <a:ea typeface="Calibri"/>
                <a:cs typeface="Times New Roman"/>
              </a:rPr>
              <a:t> </a:t>
            </a:r>
            <a:r>
              <a:rPr lang="cs-CZ" dirty="0">
                <a:ea typeface="Calibri"/>
                <a:cs typeface="Times New Roman"/>
              </a:rPr>
              <a:t>(půdorysna</a:t>
            </a:r>
            <a:r>
              <a:rPr lang="cs-CZ" dirty="0" smtClean="0">
                <a:ea typeface="Calibri"/>
                <a:cs typeface="Times New Roman"/>
              </a:rPr>
              <a:t>)</a:t>
            </a:r>
          </a:p>
          <a:p>
            <a:pPr marL="617537" lvl="1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i="1" baseline="30000" dirty="0">
                <a:ea typeface="Calibri"/>
                <a:cs typeface="Times New Roman"/>
              </a:rPr>
              <a:t>2</a:t>
            </a:r>
            <a:r>
              <a:rPr lang="cs-CZ" i="1" dirty="0">
                <a:ea typeface="Calibri"/>
                <a:cs typeface="Arial"/>
                <a:sym typeface="Symbol"/>
              </a:rPr>
              <a:t></a:t>
            </a:r>
            <a:r>
              <a:rPr lang="cs-CZ" i="1" dirty="0">
                <a:ea typeface="Calibri"/>
                <a:cs typeface="Times New Roman"/>
              </a:rPr>
              <a:t> = </a:t>
            </a:r>
            <a:r>
              <a:rPr lang="cs-CZ" i="1" dirty="0" err="1">
                <a:ea typeface="Calibri"/>
                <a:cs typeface="Times New Roman"/>
              </a:rPr>
              <a:t>xz</a:t>
            </a:r>
            <a:r>
              <a:rPr lang="cs-CZ" i="1" dirty="0">
                <a:ea typeface="Calibri"/>
                <a:cs typeface="Times New Roman"/>
              </a:rPr>
              <a:t> </a:t>
            </a:r>
            <a:r>
              <a:rPr lang="cs-CZ" i="1" dirty="0" smtClean="0">
                <a:ea typeface="Calibri"/>
                <a:cs typeface="Times New Roman"/>
              </a:rPr>
              <a:t>… </a:t>
            </a:r>
            <a:r>
              <a:rPr lang="cs-CZ" dirty="0" smtClean="0">
                <a:ea typeface="Calibri"/>
                <a:cs typeface="Times New Roman"/>
              </a:rPr>
              <a:t>druhá průmětna (nárysna), resp.</a:t>
            </a:r>
          </a:p>
          <a:p>
            <a:pPr marL="617537" lvl="1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i="1" baseline="30000" dirty="0">
                <a:ea typeface="Calibri"/>
                <a:cs typeface="Times New Roman"/>
              </a:rPr>
              <a:t>3</a:t>
            </a:r>
            <a:r>
              <a:rPr lang="cs-CZ" i="1" dirty="0">
                <a:ea typeface="Calibri"/>
                <a:cs typeface="Arial"/>
                <a:sym typeface="Symbol"/>
              </a:rPr>
              <a:t></a:t>
            </a:r>
            <a:r>
              <a:rPr lang="cs-CZ" i="1" dirty="0">
                <a:ea typeface="Calibri"/>
                <a:cs typeface="Times New Roman"/>
              </a:rPr>
              <a:t> = </a:t>
            </a:r>
            <a:r>
              <a:rPr lang="cs-CZ" i="1" dirty="0" err="1">
                <a:ea typeface="Calibri"/>
                <a:cs typeface="Times New Roman"/>
              </a:rPr>
              <a:t>yz</a:t>
            </a:r>
            <a:r>
              <a:rPr lang="cs-CZ" i="1" dirty="0">
                <a:ea typeface="Calibri"/>
                <a:cs typeface="Times New Roman"/>
              </a:rPr>
              <a:t> </a:t>
            </a:r>
            <a:r>
              <a:rPr lang="cs-CZ" i="1" dirty="0" smtClean="0">
                <a:ea typeface="Calibri"/>
                <a:cs typeface="Times New Roman"/>
              </a:rPr>
              <a:t>… </a:t>
            </a:r>
            <a:r>
              <a:rPr lang="cs-CZ" dirty="0" smtClean="0">
                <a:ea typeface="Calibri"/>
                <a:cs typeface="Times New Roman"/>
              </a:rPr>
              <a:t>třetí průmětna (bokorysna)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průmětny </a:t>
            </a:r>
            <a:r>
              <a:rPr lang="cs-CZ" sz="2800" i="1" baseline="30000" dirty="0">
                <a:ea typeface="Calibri"/>
                <a:cs typeface="Times New Roman"/>
              </a:rPr>
              <a:t>1</a:t>
            </a:r>
            <a:r>
              <a:rPr lang="cs-CZ" sz="2800" i="1" dirty="0">
                <a:ea typeface="Calibri"/>
                <a:cs typeface="Arial"/>
                <a:sym typeface="Symbol"/>
              </a:rPr>
              <a:t> </a:t>
            </a:r>
            <a:r>
              <a:rPr lang="cs-CZ" sz="2800" dirty="0" smtClean="0">
                <a:ea typeface="Calibri"/>
                <a:cs typeface="Times New Roman"/>
              </a:rPr>
              <a:t>a </a:t>
            </a:r>
            <a:r>
              <a:rPr lang="cs-CZ" sz="2800" i="1" baseline="30000" dirty="0">
                <a:ea typeface="Calibri"/>
                <a:cs typeface="Times New Roman"/>
              </a:rPr>
              <a:t>2</a:t>
            </a:r>
            <a:r>
              <a:rPr lang="cs-CZ" sz="2800" i="1" dirty="0">
                <a:ea typeface="Calibri"/>
                <a:cs typeface="Arial"/>
                <a:sym typeface="Symbol"/>
              </a:rPr>
              <a:t> </a:t>
            </a:r>
            <a:r>
              <a:rPr lang="cs-CZ" sz="2800" dirty="0" smtClean="0">
                <a:ea typeface="Calibri"/>
                <a:cs typeface="Times New Roman"/>
              </a:rPr>
              <a:t>dělí prostor na čtyři části – kvadranty</a:t>
            </a:r>
          </a:p>
          <a:p>
            <a:pPr marL="617537" lvl="1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dirty="0" smtClean="0">
                <a:ea typeface="Calibri"/>
                <a:cs typeface="Times New Roman"/>
              </a:rPr>
              <a:t>  I. kvadrant – nad první a před druhou průmětnou</a:t>
            </a:r>
          </a:p>
          <a:p>
            <a:pPr marL="617537" lvl="1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dirty="0" smtClean="0">
                <a:ea typeface="Calibri"/>
                <a:cs typeface="Times New Roman"/>
              </a:rPr>
              <a:t> II. kvadrant </a:t>
            </a:r>
            <a:r>
              <a:rPr lang="cs-CZ" dirty="0">
                <a:ea typeface="Calibri"/>
                <a:cs typeface="Times New Roman"/>
              </a:rPr>
              <a:t>- nad první a </a:t>
            </a:r>
            <a:r>
              <a:rPr lang="cs-CZ" dirty="0" smtClean="0">
                <a:ea typeface="Calibri"/>
                <a:cs typeface="Times New Roman"/>
              </a:rPr>
              <a:t>za </a:t>
            </a:r>
            <a:r>
              <a:rPr lang="cs-CZ" dirty="0">
                <a:ea typeface="Calibri"/>
                <a:cs typeface="Times New Roman"/>
              </a:rPr>
              <a:t>druhou průmětnou</a:t>
            </a:r>
          </a:p>
          <a:p>
            <a:pPr marL="617537" lvl="1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dirty="0" smtClean="0">
                <a:ea typeface="Calibri"/>
                <a:cs typeface="Times New Roman"/>
              </a:rPr>
              <a:t>III</a:t>
            </a:r>
            <a:r>
              <a:rPr lang="cs-CZ" dirty="0">
                <a:ea typeface="Calibri"/>
                <a:cs typeface="Times New Roman"/>
              </a:rPr>
              <a:t>. kvadrant - </a:t>
            </a:r>
            <a:r>
              <a:rPr lang="cs-CZ" dirty="0" smtClean="0">
                <a:ea typeface="Calibri"/>
                <a:cs typeface="Times New Roman"/>
              </a:rPr>
              <a:t>pod </a:t>
            </a:r>
            <a:r>
              <a:rPr lang="cs-CZ" dirty="0">
                <a:ea typeface="Calibri"/>
                <a:cs typeface="Times New Roman"/>
              </a:rPr>
              <a:t>první a za druhou průmětnou</a:t>
            </a:r>
          </a:p>
          <a:p>
            <a:pPr marL="617537" lvl="1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dirty="0" smtClean="0">
                <a:ea typeface="Calibri"/>
                <a:cs typeface="Times New Roman"/>
              </a:rPr>
              <a:t> IV. </a:t>
            </a:r>
            <a:r>
              <a:rPr lang="cs-CZ" dirty="0">
                <a:ea typeface="Calibri"/>
                <a:cs typeface="Times New Roman"/>
              </a:rPr>
              <a:t>kvadrant - </a:t>
            </a:r>
            <a:r>
              <a:rPr lang="cs-CZ" dirty="0" smtClean="0">
                <a:ea typeface="Calibri"/>
                <a:cs typeface="Times New Roman"/>
              </a:rPr>
              <a:t>pod </a:t>
            </a:r>
            <a:r>
              <a:rPr lang="cs-CZ" dirty="0">
                <a:ea typeface="Calibri"/>
                <a:cs typeface="Times New Roman"/>
              </a:rPr>
              <a:t>první a </a:t>
            </a:r>
            <a:r>
              <a:rPr lang="cs-CZ" dirty="0" smtClean="0">
                <a:ea typeface="Calibri"/>
                <a:cs typeface="Times New Roman"/>
              </a:rPr>
              <a:t>před druhou </a:t>
            </a:r>
            <a:r>
              <a:rPr lang="cs-CZ" dirty="0">
                <a:ea typeface="Calibri"/>
                <a:cs typeface="Times New Roman"/>
              </a:rPr>
              <a:t>průmětnou</a:t>
            </a:r>
          </a:p>
          <a:p>
            <a:pPr marL="617537" lvl="1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dirty="0" smtClean="0">
              <a:ea typeface="Calibri"/>
              <a:cs typeface="Times New Roman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8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589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/>
              <a:t>Mongeovo</a:t>
            </a:r>
            <a:r>
              <a:rPr lang="cs-CZ" dirty="0"/>
              <a:t> promítání - </a:t>
            </a:r>
            <a:r>
              <a:rPr lang="cs-CZ" dirty="0" smtClean="0"/>
              <a:t>princip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6" t="14423" r="19086" b="8269"/>
          <a:stretch/>
        </p:blipFill>
        <p:spPr bwMode="auto">
          <a:xfrm>
            <a:off x="1742833" y="1202661"/>
            <a:ext cx="5658334" cy="5507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563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93" t="9808" r="17500" b="8270"/>
          <a:stretch/>
        </p:blipFill>
        <p:spPr bwMode="auto">
          <a:xfrm>
            <a:off x="2959252" y="620688"/>
            <a:ext cx="6077244" cy="5992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bodu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r>
              <a:rPr lang="cs-CZ" sz="2000" i="1" dirty="0" smtClean="0"/>
              <a:t>A … </a:t>
            </a:r>
            <a:r>
              <a:rPr lang="cs-CZ" sz="2000" dirty="0" smtClean="0"/>
              <a:t>bod v prostoru</a:t>
            </a:r>
          </a:p>
          <a:p>
            <a:r>
              <a:rPr lang="cs-CZ" sz="2000" i="1" dirty="0" smtClean="0"/>
              <a:t>A</a:t>
            </a:r>
            <a:r>
              <a:rPr lang="cs-CZ" sz="2000" i="1" baseline="-25000" dirty="0" smtClean="0"/>
              <a:t>1</a:t>
            </a:r>
            <a:r>
              <a:rPr lang="cs-CZ" sz="2000" i="1" dirty="0" smtClean="0"/>
              <a:t> … </a:t>
            </a:r>
            <a:r>
              <a:rPr lang="cs-CZ" sz="2000" dirty="0" smtClean="0"/>
              <a:t>půdorys bodu </a:t>
            </a:r>
            <a:r>
              <a:rPr lang="cs-CZ" sz="2000" i="1" dirty="0" smtClean="0"/>
              <a:t>A</a:t>
            </a:r>
          </a:p>
          <a:p>
            <a:r>
              <a:rPr lang="cs-CZ" sz="2000" i="1" dirty="0" smtClean="0"/>
              <a:t>A</a:t>
            </a:r>
            <a:r>
              <a:rPr lang="cs-CZ" sz="2000" i="1" baseline="-25000" dirty="0" smtClean="0"/>
              <a:t>2</a:t>
            </a:r>
            <a:r>
              <a:rPr lang="cs-CZ" sz="2000" i="1" dirty="0" smtClean="0"/>
              <a:t> </a:t>
            </a:r>
            <a:r>
              <a:rPr lang="cs-CZ" sz="2000" i="1" dirty="0"/>
              <a:t>… </a:t>
            </a:r>
            <a:r>
              <a:rPr lang="cs-CZ" sz="2000" dirty="0" smtClean="0"/>
              <a:t>nárys </a:t>
            </a:r>
            <a:r>
              <a:rPr lang="cs-CZ" sz="2000" dirty="0"/>
              <a:t>bodu </a:t>
            </a:r>
            <a:r>
              <a:rPr lang="cs-CZ" sz="2000" i="1" dirty="0" smtClean="0"/>
              <a:t>A</a:t>
            </a:r>
          </a:p>
          <a:p>
            <a:r>
              <a:rPr lang="cs-CZ" sz="2000" i="1" dirty="0" smtClean="0"/>
              <a:t>A</a:t>
            </a:r>
            <a:r>
              <a:rPr lang="cs-CZ" sz="2000" i="1" baseline="-25000" dirty="0" smtClean="0"/>
              <a:t>1</a:t>
            </a:r>
            <a:r>
              <a:rPr lang="cs-CZ" sz="2000" i="1" dirty="0" smtClean="0"/>
              <a:t>A</a:t>
            </a:r>
            <a:r>
              <a:rPr lang="cs-CZ" sz="2000" i="1" baseline="-25000" dirty="0" smtClean="0"/>
              <a:t>2 </a:t>
            </a:r>
            <a:r>
              <a:rPr lang="cs-CZ" sz="2000" i="1" dirty="0" smtClean="0"/>
              <a:t>… </a:t>
            </a:r>
            <a:r>
              <a:rPr lang="cs-CZ" sz="2000" dirty="0" smtClean="0"/>
              <a:t>ordinála</a:t>
            </a:r>
          </a:p>
          <a:p>
            <a:r>
              <a:rPr lang="cs-CZ" sz="2000" i="1" dirty="0" smtClean="0"/>
              <a:t>x</a:t>
            </a:r>
            <a:r>
              <a:rPr lang="cs-CZ" sz="2000" i="1" baseline="-25000" dirty="0" smtClean="0"/>
              <a:t>12</a:t>
            </a:r>
            <a:r>
              <a:rPr lang="cs-CZ" sz="2000" i="1" dirty="0" smtClean="0"/>
              <a:t> … </a:t>
            </a:r>
            <a:r>
              <a:rPr lang="cs-CZ" sz="2000" dirty="0" smtClean="0"/>
              <a:t>základnice</a:t>
            </a:r>
            <a:r>
              <a:rPr lang="cs-CZ" sz="2000" i="1" dirty="0" smtClean="0"/>
              <a:t> </a:t>
            </a:r>
            <a:endParaRPr lang="cs-CZ" sz="2000" i="1" dirty="0"/>
          </a:p>
          <a:p>
            <a:endParaRPr lang="cs-CZ" sz="2000" i="1" dirty="0"/>
          </a:p>
          <a:p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32987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25" t="10000" r="17356" b="8846"/>
          <a:stretch/>
        </p:blipFill>
        <p:spPr bwMode="auto">
          <a:xfrm>
            <a:off x="2627348" y="731520"/>
            <a:ext cx="6049108" cy="5936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bodu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46543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11" t="10000" r="18222" b="7885"/>
          <a:stretch/>
        </p:blipFill>
        <p:spPr bwMode="auto">
          <a:xfrm>
            <a:off x="2051721" y="1060947"/>
            <a:ext cx="5760640" cy="549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bodu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416670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bodu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6" t="14808" r="18510" b="8270"/>
          <a:stretch/>
        </p:blipFill>
        <p:spPr bwMode="auto">
          <a:xfrm>
            <a:off x="2378180" y="1052736"/>
            <a:ext cx="5866228" cy="5627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31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bodu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6" t="14808" r="18510" b="8270"/>
          <a:stretch/>
        </p:blipFill>
        <p:spPr bwMode="auto">
          <a:xfrm>
            <a:off x="2378180" y="1052736"/>
            <a:ext cx="5866228" cy="5627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824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14264"/>
            <a:ext cx="8229600" cy="990600"/>
          </a:xfrm>
        </p:spPr>
        <p:txBody>
          <a:bodyPr>
            <a:noAutofit/>
          </a:bodyPr>
          <a:lstStyle/>
          <a:p>
            <a:pPr marL="0" indent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Zobrazení bodu </a:t>
            </a:r>
            <a:r>
              <a:rPr lang="cs-CZ" dirty="0" smtClean="0"/>
              <a:t>– příklad</a:t>
            </a:r>
            <a:br>
              <a:rPr lang="cs-CZ" dirty="0" smtClean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2800" dirty="0"/>
              <a:t>Zadání: </a:t>
            </a:r>
            <a:br>
              <a:rPr lang="cs-CZ" sz="2800" dirty="0"/>
            </a:br>
            <a:r>
              <a:rPr lang="cs-CZ" sz="2800" dirty="0"/>
              <a:t>Zobrazte první a druhé průměty bodů: 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txBody>
          <a:bodyPr>
            <a:noAutofit/>
          </a:bodyPr>
          <a:lstStyle/>
          <a:p>
            <a:endParaRPr lang="cs-CZ" i="1" dirty="0" smtClean="0"/>
          </a:p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/>
              <a:t>A</a:t>
            </a:r>
            <a:r>
              <a:rPr lang="cs-CZ" i="1" dirty="0"/>
              <a:t>(−30; 40; </a:t>
            </a:r>
            <a:r>
              <a:rPr lang="cs-CZ" i="1" dirty="0" smtClean="0"/>
              <a:t>50)</a:t>
            </a:r>
          </a:p>
          <a:p>
            <a:r>
              <a:rPr lang="cs-CZ" i="1" dirty="0" smtClean="0"/>
              <a:t>B(40</a:t>
            </a:r>
            <a:r>
              <a:rPr lang="cs-CZ" i="1" dirty="0"/>
              <a:t>;−40; </a:t>
            </a:r>
            <a:r>
              <a:rPr lang="cs-CZ" i="1" dirty="0" smtClean="0"/>
              <a:t>10)</a:t>
            </a:r>
          </a:p>
          <a:p>
            <a:r>
              <a:rPr lang="cs-CZ" i="1" dirty="0" smtClean="0"/>
              <a:t>C(30</a:t>
            </a:r>
            <a:r>
              <a:rPr lang="cs-CZ" i="1" dirty="0"/>
              <a:t>; 10; 20</a:t>
            </a:r>
            <a:r>
              <a:rPr lang="cs-CZ" i="1" dirty="0" smtClean="0"/>
              <a:t>)</a:t>
            </a:r>
          </a:p>
          <a:p>
            <a:r>
              <a:rPr lang="cs-CZ" i="1" dirty="0" smtClean="0"/>
              <a:t>D</a:t>
            </a:r>
            <a:r>
              <a:rPr lang="cs-CZ" i="1" dirty="0"/>
              <a:t>(−40; 40; 10</a:t>
            </a:r>
            <a:r>
              <a:rPr lang="cs-CZ" i="1" dirty="0" smtClean="0"/>
              <a:t>)</a:t>
            </a:r>
          </a:p>
          <a:p>
            <a:r>
              <a:rPr lang="cs-CZ" i="1" dirty="0"/>
              <a:t>E(0;−10; 20)</a:t>
            </a:r>
          </a:p>
          <a:p>
            <a:pPr marL="0" indent="0">
              <a:buNone/>
            </a:pPr>
            <a:endParaRPr lang="cs-CZ" i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r>
              <a:rPr lang="cs-CZ" i="1" dirty="0" smtClean="0"/>
              <a:t>F(20</a:t>
            </a:r>
            <a:r>
              <a:rPr lang="cs-CZ" i="1" dirty="0"/>
              <a:t>; 30;−40</a:t>
            </a:r>
            <a:r>
              <a:rPr lang="cs-CZ" i="1" dirty="0" smtClean="0"/>
              <a:t>)</a:t>
            </a:r>
          </a:p>
          <a:p>
            <a:r>
              <a:rPr lang="cs-CZ" i="1" dirty="0" smtClean="0"/>
              <a:t>G</a:t>
            </a:r>
            <a:r>
              <a:rPr lang="cs-CZ" i="1" dirty="0"/>
              <a:t>(−20; −20; −</a:t>
            </a:r>
            <a:r>
              <a:rPr lang="cs-CZ" i="1" dirty="0" smtClean="0"/>
              <a:t>20)</a:t>
            </a:r>
          </a:p>
          <a:p>
            <a:r>
              <a:rPr lang="cs-CZ" i="1" dirty="0" smtClean="0"/>
              <a:t>H</a:t>
            </a:r>
            <a:r>
              <a:rPr lang="cs-CZ" i="1" dirty="0"/>
              <a:t>(−50; 0; </a:t>
            </a:r>
            <a:r>
              <a:rPr lang="cs-CZ" i="1" dirty="0" smtClean="0"/>
              <a:t>10)</a:t>
            </a:r>
          </a:p>
          <a:p>
            <a:r>
              <a:rPr lang="cs-CZ" i="1" dirty="0" smtClean="0"/>
              <a:t>J(10</a:t>
            </a:r>
            <a:r>
              <a:rPr lang="cs-CZ" i="1" dirty="0"/>
              <a:t>; 0; 0</a:t>
            </a:r>
            <a:r>
              <a:rPr lang="cs-CZ" i="1" dirty="0" smtClean="0"/>
              <a:t>)</a:t>
            </a:r>
          </a:p>
          <a:p>
            <a:r>
              <a:rPr lang="cs-CZ" i="1" dirty="0" smtClean="0"/>
              <a:t>K(−10; 10; 0)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0448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88" t="27884" r="23558" b="19808"/>
          <a:stretch/>
        </p:blipFill>
        <p:spPr bwMode="auto">
          <a:xfrm>
            <a:off x="1273111" y="1844824"/>
            <a:ext cx="6597778" cy="4824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Zobrazení bodu </a:t>
            </a:r>
            <a:r>
              <a:rPr lang="cs-CZ" dirty="0" smtClean="0"/>
              <a:t>– příklad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76800"/>
          </a:xfrm>
        </p:spPr>
        <p:txBody>
          <a:bodyPr/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Řešení: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64596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</a:rPr>
              <a:t>doc. dr. MENŠÍK, Miroslav; prof. ing. KOCHMAN, Josef; prof. ing. arch. SCHMIDT, Otakar. </a:t>
            </a:r>
            <a:r>
              <a:rPr lang="cs-CZ" i="1" dirty="0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 dirty="0">
                <a:solidFill>
                  <a:schemeClr val="tx2"/>
                </a:solidFill>
              </a:rPr>
              <a:t>. Praha: Státní pedagogické nakladatelství, n. p., 1967, ISBN neuvedeno.</a:t>
            </a:r>
            <a:r>
              <a:rPr lang="cs-CZ" dirty="0"/>
              <a:t> </a:t>
            </a:r>
            <a:endParaRPr lang="cs-CZ" dirty="0" smtClean="0"/>
          </a:p>
          <a:p>
            <a:pPr>
              <a:spcAft>
                <a:spcPts val="0"/>
              </a:spcAft>
            </a:pPr>
            <a:endParaRPr lang="cs-CZ" dirty="0"/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Ing. </a:t>
            </a:r>
            <a:r>
              <a:rPr lang="cs-CZ" dirty="0">
                <a:solidFill>
                  <a:schemeClr val="tx2"/>
                </a:solidFill>
              </a:rPr>
              <a:t>ŠVERCL, Josef. </a:t>
            </a:r>
            <a:r>
              <a:rPr lang="cs-CZ" i="1" dirty="0">
                <a:solidFill>
                  <a:schemeClr val="tx2"/>
                </a:solidFill>
              </a:rPr>
              <a:t>Technické kreslení a deskriptivní geometrie pro školu a praxi</a:t>
            </a:r>
            <a:r>
              <a:rPr lang="cs-CZ" dirty="0">
                <a:solidFill>
                  <a:schemeClr val="tx2"/>
                </a:solidFill>
              </a:rPr>
              <a:t>. Praha: NAKLADATELSTVÍ SCIENTIA, spol. s r. o., 2003, ISBN 80-7183-297-9.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1077</TotalTime>
  <Words>482</Words>
  <Application>Microsoft Office PowerPoint</Application>
  <PresentationFormat>Předvádění na obrazovce (4:3)</PresentationFormat>
  <Paragraphs>125</Paragraphs>
  <Slides>15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jemnost (2)</vt:lpstr>
      <vt:lpstr>Prezentace aplikace PowerPoint</vt:lpstr>
      <vt:lpstr>Základy mongeova promítání</vt:lpstr>
      <vt:lpstr>Obsah</vt:lpstr>
      <vt:lpstr>Mongeovo promítání - historie</vt:lpstr>
      <vt:lpstr>Mongeovo promítání - použití</vt:lpstr>
      <vt:lpstr> Mongeovo promítání - princip </vt:lpstr>
      <vt:lpstr> Mongeovo promítání - princip </vt:lpstr>
      <vt:lpstr> Zobrazení bodu </vt:lpstr>
      <vt:lpstr> Zobrazení bodu </vt:lpstr>
      <vt:lpstr> Zobrazení bodu </vt:lpstr>
      <vt:lpstr> Zobrazení bodu </vt:lpstr>
      <vt:lpstr> Zobrazení bodu </vt:lpstr>
      <vt:lpstr> Zobrazení bodu – příklad  Zadání:  Zobrazte první a druhé průměty bodů:  </vt:lpstr>
      <vt:lpstr> Zobrazení bodu – příklad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80</cp:revision>
  <dcterms:created xsi:type="dcterms:W3CDTF">2012-11-03T21:54:35Z</dcterms:created>
  <dcterms:modified xsi:type="dcterms:W3CDTF">2014-03-24T09:20:34Z</dcterms:modified>
</cp:coreProperties>
</file>