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1"/>
  </p:notesMasterIdLst>
  <p:sldIdLst>
    <p:sldId id="273" r:id="rId2"/>
    <p:sldId id="256" r:id="rId3"/>
    <p:sldId id="258" r:id="rId4"/>
    <p:sldId id="292" r:id="rId5"/>
    <p:sldId id="298" r:id="rId6"/>
    <p:sldId id="300" r:id="rId7"/>
    <p:sldId id="301" r:id="rId8"/>
    <p:sldId id="302" r:id="rId9"/>
    <p:sldId id="27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3130A3-9224-4E2C-809E-F0E99941774C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37E921-6F74-4422-8252-CC3EE5A2FB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72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12. 8. 2013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VY_32_INOVACE_202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Zobrazení přímek v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Mongeově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promítání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1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zobrazování přímek v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Mongeově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promítání.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 rýsovací potřeby, sešit.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rýsují do sešitu dle zadání.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7" y="659532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8134672" cy="19272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dirty="0">
                <a:cs typeface="Arial" pitchFamily="34" charset="0"/>
              </a:rPr>
              <a:t>Zobrazení přímek </a:t>
            </a:r>
            <a:r>
              <a:rPr lang="cs-CZ" sz="4800" dirty="0" smtClean="0">
                <a:cs typeface="Arial" pitchFamily="34" charset="0"/>
              </a:rPr>
              <a:t/>
            </a:r>
            <a:br>
              <a:rPr lang="cs-CZ" sz="4800" dirty="0" smtClean="0">
                <a:cs typeface="Arial" pitchFamily="34" charset="0"/>
              </a:rPr>
            </a:br>
            <a:r>
              <a:rPr lang="cs-CZ" sz="4800" dirty="0" smtClean="0">
                <a:cs typeface="Arial" pitchFamily="34" charset="0"/>
              </a:rPr>
              <a:t>v </a:t>
            </a:r>
            <a:r>
              <a:rPr lang="cs-CZ" sz="4800" dirty="0" err="1">
                <a:cs typeface="Arial" pitchFamily="34" charset="0"/>
              </a:rPr>
              <a:t>Mongeově</a:t>
            </a:r>
            <a:r>
              <a:rPr lang="cs-CZ" sz="4800" dirty="0">
                <a:cs typeface="Arial" pitchFamily="34" charset="0"/>
              </a:rPr>
              <a:t> </a:t>
            </a:r>
            <a:r>
              <a:rPr lang="cs-CZ" sz="4800" dirty="0" smtClean="0">
                <a:cs typeface="Arial" pitchFamily="34" charset="0"/>
              </a:rPr>
              <a:t>promítání</a:t>
            </a:r>
            <a:endParaRPr lang="cs-CZ" sz="4800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/>
              <a:t>Zobrazení </a:t>
            </a:r>
            <a:r>
              <a:rPr lang="cs-CZ" sz="2800" dirty="0" smtClean="0"/>
              <a:t>přímky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Zvláštní polohy </a:t>
            </a:r>
            <a:r>
              <a:rPr lang="cs-CZ" sz="2800" dirty="0" smtClean="0"/>
              <a:t>přímek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Skutečná velikost </a:t>
            </a:r>
            <a:r>
              <a:rPr lang="cs-CZ" sz="2800" dirty="0" smtClean="0"/>
              <a:t>úsečky</a:t>
            </a:r>
            <a:r>
              <a:rPr lang="cs-CZ" sz="3600" dirty="0"/>
              <a:t/>
            </a:r>
            <a:br>
              <a:rPr lang="cs-CZ" sz="3600" dirty="0"/>
            </a:b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Zobrazení přímky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69" t="12308" r="22981" b="16538"/>
          <a:stretch/>
        </p:blipFill>
        <p:spPr bwMode="auto">
          <a:xfrm>
            <a:off x="286551" y="1628800"/>
            <a:ext cx="4933521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663492" y="1340768"/>
            <a:ext cx="4480508" cy="4718304"/>
          </a:xfrm>
        </p:spPr>
        <p:txBody>
          <a:bodyPr/>
          <a:lstStyle/>
          <a:p>
            <a:pPr marL="0" indent="0">
              <a:buNone/>
            </a:pPr>
            <a:r>
              <a:rPr lang="cs-CZ" sz="2000" i="1" dirty="0"/>
              <a:t> </a:t>
            </a:r>
            <a:r>
              <a:rPr lang="cs-CZ" sz="2000" i="1" dirty="0" smtClean="0"/>
              <a:t>          </a:t>
            </a:r>
            <a:r>
              <a:rPr lang="cs-CZ" sz="2400" dirty="0" smtClean="0">
                <a:solidFill>
                  <a:srgbClr val="FF0000"/>
                </a:solidFill>
              </a:rPr>
              <a:t>stopníky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= průsečíky přímky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s průmětnami</a:t>
            </a:r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r>
              <a:rPr lang="cs-CZ" sz="2000" i="1" dirty="0" smtClean="0"/>
              <a:t>a … </a:t>
            </a:r>
            <a:r>
              <a:rPr lang="cs-CZ" sz="2000" dirty="0" smtClean="0"/>
              <a:t>přímka v prostoru</a:t>
            </a:r>
          </a:p>
          <a:p>
            <a:r>
              <a:rPr lang="cs-CZ" sz="2000" i="1" dirty="0" smtClean="0"/>
              <a:t>a</a:t>
            </a:r>
            <a:r>
              <a:rPr lang="cs-CZ" sz="2000" i="1" baseline="-25000" dirty="0" smtClean="0"/>
              <a:t>1</a:t>
            </a:r>
            <a:r>
              <a:rPr lang="cs-CZ" sz="2000" i="1" dirty="0" smtClean="0"/>
              <a:t> … </a:t>
            </a:r>
            <a:r>
              <a:rPr lang="cs-CZ" sz="2000" dirty="0" smtClean="0"/>
              <a:t>půdorys přímky </a:t>
            </a:r>
            <a:r>
              <a:rPr lang="cs-CZ" sz="2000" i="1" dirty="0" smtClean="0"/>
              <a:t>a</a:t>
            </a:r>
          </a:p>
          <a:p>
            <a:r>
              <a:rPr lang="cs-CZ" sz="2000" i="1" dirty="0" smtClean="0"/>
              <a:t>a</a:t>
            </a:r>
            <a:r>
              <a:rPr lang="cs-CZ" sz="2000" i="1" baseline="-25000" dirty="0" smtClean="0"/>
              <a:t>2</a:t>
            </a:r>
            <a:r>
              <a:rPr lang="cs-CZ" sz="2000" i="1" dirty="0" smtClean="0"/>
              <a:t> </a:t>
            </a:r>
            <a:r>
              <a:rPr lang="cs-CZ" sz="2000" i="1" dirty="0"/>
              <a:t>… </a:t>
            </a:r>
            <a:r>
              <a:rPr lang="cs-CZ" sz="2000" dirty="0" smtClean="0"/>
              <a:t>nárys přímky </a:t>
            </a:r>
            <a:r>
              <a:rPr lang="cs-CZ" sz="2000" i="1" dirty="0" smtClean="0"/>
              <a:t>a</a:t>
            </a:r>
          </a:p>
          <a:p>
            <a:r>
              <a:rPr lang="cs-CZ" sz="2000" i="1" dirty="0" smtClean="0"/>
              <a:t>P … </a:t>
            </a:r>
            <a:r>
              <a:rPr lang="cs-CZ" sz="2000" dirty="0" smtClean="0"/>
              <a:t>půdorysný stopník přímky </a:t>
            </a:r>
            <a:r>
              <a:rPr lang="cs-CZ" sz="2000" i="1" dirty="0" smtClean="0"/>
              <a:t>a</a:t>
            </a:r>
            <a:endParaRPr lang="cs-CZ" sz="2000" dirty="0" smtClean="0"/>
          </a:p>
          <a:p>
            <a:r>
              <a:rPr lang="cs-CZ" sz="2000" i="1" dirty="0" smtClean="0"/>
              <a:t>N … </a:t>
            </a:r>
            <a:r>
              <a:rPr lang="cs-CZ" sz="2000" dirty="0" err="1" smtClean="0"/>
              <a:t>nárysný</a:t>
            </a:r>
            <a:r>
              <a:rPr lang="cs-CZ" sz="2000" dirty="0" smtClean="0"/>
              <a:t> </a:t>
            </a:r>
            <a:r>
              <a:rPr lang="cs-CZ" sz="2000" dirty="0"/>
              <a:t>stopník přímky </a:t>
            </a:r>
            <a:r>
              <a:rPr lang="cs-CZ" sz="2000" i="1" dirty="0"/>
              <a:t>a </a:t>
            </a:r>
            <a:r>
              <a:rPr lang="cs-CZ" sz="2000" i="1" dirty="0" smtClean="0"/>
              <a:t> </a:t>
            </a:r>
            <a:endParaRPr lang="cs-CZ" sz="2000" i="1" dirty="0"/>
          </a:p>
          <a:p>
            <a:endParaRPr lang="cs-CZ" sz="2000" i="1" dirty="0"/>
          </a:p>
          <a:p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1329878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Zobrazení přímky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69" t="12308" r="22981" b="16538"/>
          <a:stretch/>
        </p:blipFill>
        <p:spPr bwMode="auto">
          <a:xfrm>
            <a:off x="107504" y="1628800"/>
            <a:ext cx="4933521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663492" y="1340768"/>
            <a:ext cx="4480508" cy="4718304"/>
          </a:xfrm>
        </p:spPr>
        <p:txBody>
          <a:bodyPr/>
          <a:lstStyle/>
          <a:p>
            <a:pPr marL="0" indent="0">
              <a:buNone/>
            </a:pPr>
            <a:r>
              <a:rPr lang="cs-CZ" sz="2000" i="1" dirty="0"/>
              <a:t> </a:t>
            </a:r>
            <a:r>
              <a:rPr lang="cs-CZ" sz="2000" i="1" dirty="0" smtClean="0"/>
              <a:t>          </a:t>
            </a:r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pPr marL="0" indent="0">
              <a:buNone/>
            </a:pPr>
            <a:endParaRPr lang="cs-CZ" sz="2000" i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9" t="22266" r="30625" b="13750"/>
          <a:stretch/>
        </p:blipFill>
        <p:spPr bwMode="auto">
          <a:xfrm>
            <a:off x="5023246" y="1628800"/>
            <a:ext cx="4013250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025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Zvláštní polohy přímek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76800"/>
          </a:xfrm>
        </p:spPr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přímka rovnoběžná s průmětnou</a:t>
            </a:r>
            <a:endParaRPr lang="cs-CZ" dirty="0"/>
          </a:p>
          <a:p>
            <a:endParaRPr lang="cs-CZ" sz="2000" i="1" dirty="0" smtClean="0"/>
          </a:p>
          <a:p>
            <a:endParaRPr lang="cs-CZ" sz="2000" i="1" dirty="0"/>
          </a:p>
          <a:p>
            <a:pPr marL="0" indent="0">
              <a:buNone/>
            </a:pPr>
            <a:endParaRPr lang="cs-CZ" sz="2000" i="1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94" t="16045" r="17067" b="24231"/>
          <a:stretch/>
        </p:blipFill>
        <p:spPr bwMode="auto">
          <a:xfrm>
            <a:off x="783994" y="1772816"/>
            <a:ext cx="7576013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099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Zvláštní polohy přímek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76800"/>
          </a:xfrm>
        </p:spPr>
        <p:txBody>
          <a:bodyPr/>
          <a:lstStyle/>
          <a:p>
            <a:pPr marL="457200" indent="-457200">
              <a:buFont typeface="+mj-lt"/>
              <a:buAutoNum type="alphaLcParenR" startAt="2"/>
            </a:pPr>
            <a:r>
              <a:rPr lang="cs-CZ" dirty="0" smtClean="0"/>
              <a:t>přímka kolmá k průmětně         </a:t>
            </a:r>
            <a:endParaRPr lang="cs-CZ" dirty="0"/>
          </a:p>
          <a:p>
            <a:endParaRPr lang="cs-CZ" sz="2000" i="1" dirty="0" smtClean="0"/>
          </a:p>
          <a:p>
            <a:endParaRPr lang="cs-CZ" sz="2000" i="1" dirty="0"/>
          </a:p>
          <a:p>
            <a:pPr marL="0" indent="0">
              <a:buNone/>
            </a:pPr>
            <a:endParaRPr lang="cs-CZ" sz="2000" i="1" dirty="0" smtClean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81" t="14231" r="16202" b="24615"/>
          <a:stretch/>
        </p:blipFill>
        <p:spPr bwMode="auto">
          <a:xfrm>
            <a:off x="847398" y="1844825"/>
            <a:ext cx="7449204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69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S</a:t>
            </a:r>
            <a:r>
              <a:rPr lang="cs-CZ" dirty="0" smtClean="0"/>
              <a:t>kutečná velikost úsečky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ea typeface="Calibri"/>
                <a:cs typeface="Times New Roman"/>
              </a:rPr>
              <a:t>úsečka </a:t>
            </a:r>
            <a:r>
              <a:rPr lang="cs-CZ" sz="2000" dirty="0">
                <a:ea typeface="Calibri"/>
                <a:cs typeface="Times New Roman"/>
              </a:rPr>
              <a:t>se promítá ve skutečné velikosti, je-li s průmětnou rovnoběžná</a:t>
            </a:r>
          </a:p>
          <a:p>
            <a:r>
              <a:rPr lang="cs-CZ" sz="2000" dirty="0">
                <a:ea typeface="Calibri"/>
                <a:cs typeface="Times New Roman"/>
              </a:rPr>
              <a:t>skutečnou velikost určíme sklopením úsečky do jedné z průměten</a:t>
            </a:r>
          </a:p>
          <a:p>
            <a:endParaRPr lang="cs-CZ" sz="2000" dirty="0">
              <a:ea typeface="Calibri"/>
              <a:cs typeface="Times New Roman"/>
            </a:endParaRPr>
          </a:p>
          <a:p>
            <a:pPr marL="0" indent="0">
              <a:buNone/>
            </a:pPr>
            <a:endParaRPr lang="cs-CZ" sz="2800" dirty="0">
              <a:ea typeface="Calibri"/>
              <a:cs typeface="Times New Roman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81" t="26539" r="27163" b="24231"/>
          <a:stretch/>
        </p:blipFill>
        <p:spPr bwMode="auto">
          <a:xfrm>
            <a:off x="1885629" y="2924944"/>
            <a:ext cx="5372742" cy="378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887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</a:rPr>
              <a:t>doc. dr. MENŠÍK, Miroslav; prof. ing. KOCHMAN, Josef; prof. ing. arch. SCHMIDT, Otakar. </a:t>
            </a:r>
            <a:r>
              <a:rPr lang="cs-CZ" i="1" dirty="0">
                <a:solidFill>
                  <a:schemeClr val="tx2"/>
                </a:solidFill>
              </a:rPr>
              <a:t>Technické kreslení pro I. a II. ročník středních uměleckoprůmyslových škol</a:t>
            </a:r>
            <a:r>
              <a:rPr lang="cs-CZ" dirty="0">
                <a:solidFill>
                  <a:schemeClr val="tx2"/>
                </a:solidFill>
              </a:rPr>
              <a:t>. Praha: Státní pedagogické nakladatelství, n. p., 1967, ISBN neuvedeno.</a:t>
            </a:r>
            <a:r>
              <a:rPr lang="cs-CZ" dirty="0"/>
              <a:t> </a:t>
            </a:r>
            <a:endParaRPr lang="cs-CZ" dirty="0" smtClean="0"/>
          </a:p>
          <a:p>
            <a:pPr>
              <a:spcAft>
                <a:spcPts val="0"/>
              </a:spcAft>
            </a:pPr>
            <a:endParaRPr lang="cs-CZ" dirty="0"/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</a:rPr>
              <a:t>Ing. </a:t>
            </a:r>
            <a:r>
              <a:rPr lang="cs-CZ" dirty="0">
                <a:solidFill>
                  <a:schemeClr val="tx2"/>
                </a:solidFill>
              </a:rPr>
              <a:t>ŠVERCL, Josef. </a:t>
            </a:r>
            <a:r>
              <a:rPr lang="cs-CZ" i="1" dirty="0">
                <a:solidFill>
                  <a:schemeClr val="tx2"/>
                </a:solidFill>
              </a:rPr>
              <a:t>Technické kreslení a deskriptivní geometrie pro školu a praxi</a:t>
            </a:r>
            <a:r>
              <a:rPr lang="cs-CZ" dirty="0">
                <a:solidFill>
                  <a:schemeClr val="tx2"/>
                </a:solidFill>
              </a:rPr>
              <a:t>. Praha: NAKLADATELSTVÍ SCIENTIA, spol. s r. o., 2003, ISBN 80-7183-297-9.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1248</TotalTime>
  <Words>224</Words>
  <Application>Microsoft Office PowerPoint</Application>
  <PresentationFormat>Předvádění na obrazovce (4:3)</PresentationFormat>
  <Paragraphs>61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jemnost (2)</vt:lpstr>
      <vt:lpstr>Prezentace aplikace PowerPoint</vt:lpstr>
      <vt:lpstr>Zobrazení přímek  v Mongeově promítání</vt:lpstr>
      <vt:lpstr>Obsah</vt:lpstr>
      <vt:lpstr> Zobrazení přímky </vt:lpstr>
      <vt:lpstr> Zobrazení přímky </vt:lpstr>
      <vt:lpstr> Zvláštní polohy přímek </vt:lpstr>
      <vt:lpstr> Zvláštní polohy přímek </vt:lpstr>
      <vt:lpstr> Skutečná velikost úsečky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94</cp:revision>
  <dcterms:created xsi:type="dcterms:W3CDTF">2012-11-03T21:54:35Z</dcterms:created>
  <dcterms:modified xsi:type="dcterms:W3CDTF">2014-03-24T09:20:31Z</dcterms:modified>
</cp:coreProperties>
</file>