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10"/>
  </p:notesMasterIdLst>
  <p:sldIdLst>
    <p:sldId id="273" r:id="rId2"/>
    <p:sldId id="256" r:id="rId3"/>
    <p:sldId id="258" r:id="rId4"/>
    <p:sldId id="309" r:id="rId5"/>
    <p:sldId id="310" r:id="rId6"/>
    <p:sldId id="311" r:id="rId7"/>
    <p:sldId id="312" r:id="rId8"/>
    <p:sldId id="27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94629" autoAdjust="0"/>
  </p:normalViewPr>
  <p:slideViewPr>
    <p:cSldViewPr>
      <p:cViewPr varScale="1">
        <p:scale>
          <a:sx n="107" d="100"/>
          <a:sy n="107" d="100"/>
        </p:scale>
        <p:origin x="-10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3130A3-9224-4E2C-809E-F0E99941774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7E921-6F74-4422-8252-CC3EE5A2FB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729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7E921-6F74-4422-8252-CC3EE5A2FB30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556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7E921-6F74-4422-8252-CC3EE5A2FB30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556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7E921-6F74-4422-8252-CC3EE5A2FB30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556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7E921-6F74-4422-8252-CC3EE5A2FB30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556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A4A4B-ED12-4EF6-AA4F-122F732A3E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470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457E1-4376-4EC7-85A8-AC86BE6B56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801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3A5A3-FE26-4A18-B68D-53AB9D036A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328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D119A-29B6-4265-ACEE-538E987CF5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029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D8BCE-F64E-45C3-AA15-BA5AA4A13E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144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45626-23D2-459A-BF33-0980598DCA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212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F9FC1-A34D-440B-86E0-FE5DDD6019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403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58DFF-C5EB-447C-AF60-2EDDA673C7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404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621B9-AC61-4C10-A7E2-70B338C59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917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CD5C7-19B1-476D-9233-B574E51244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29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6B215-613D-43E5-857B-2B1BFBB673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358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FC9DA79-D490-4591-A23A-6AC5B71856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3" r:id="rId2"/>
    <p:sldLayoutId id="2147483781" r:id="rId3"/>
    <p:sldLayoutId id="2147483774" r:id="rId4"/>
    <p:sldLayoutId id="2147483782" r:id="rId5"/>
    <p:sldLayoutId id="2147483775" r:id="rId6"/>
    <p:sldLayoutId id="2147483776" r:id="rId7"/>
    <p:sldLayoutId id="2147483783" r:id="rId8"/>
    <p:sldLayoutId id="2147483777" r:id="rId9"/>
    <p:sldLayoutId id="2147483778" r:id="rId10"/>
    <p:sldLayoutId id="214748377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9pPr>
    </p:titleStyle>
    <p:bodyStyle>
      <a:lvl1pPr marL="182563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cs-CZ" sz="1000" b="1" i="1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Datum</a:t>
            </a:r>
            <a:r>
              <a:rPr lang="cs-CZ" sz="1200" b="1" i="1">
                <a:solidFill>
                  <a:schemeClr val="tx2"/>
                </a:solidFill>
                <a:cs typeface="Arial" pitchFamily="34" charset="0"/>
              </a:rPr>
              <a:t>: </a:t>
            </a:r>
            <a:r>
              <a:rPr lang="cs-CZ" sz="1200" smtClean="0">
                <a:solidFill>
                  <a:schemeClr val="tx2"/>
                </a:solidFill>
                <a:cs typeface="Arial" pitchFamily="34" charset="0"/>
              </a:rPr>
              <a:t>15.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8. 2013</a:t>
            </a:r>
            <a:endParaRPr lang="cs-CZ" sz="1200" b="1" i="1" dirty="0" smtClean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Projekt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Kvalitní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výuka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Registrační číslo: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CZ.1.07/1.5.00/34.0731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Číslo DUM: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VY_32_INOVACE_205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	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Jméno autora: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Ing. Lenka Findejsová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Název </a:t>
            </a: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práce: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Přímka v rovině v </a:t>
            </a:r>
            <a:r>
              <a:rPr lang="cs-CZ" sz="1200" dirty="0" err="1" smtClean="0">
                <a:solidFill>
                  <a:schemeClr val="tx2"/>
                </a:solidFill>
                <a:cs typeface="Arial" pitchFamily="34" charset="0"/>
              </a:rPr>
              <a:t>Mongeově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 promítání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Předmět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Technické kreslení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Ročník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1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Časová dotace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30 minut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Vzdělávací cíl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V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ysvětlení zobrazování přímek v rovině v </a:t>
            </a:r>
            <a:r>
              <a:rPr lang="cs-CZ" sz="1200" dirty="0" err="1" smtClean="0">
                <a:solidFill>
                  <a:schemeClr val="tx2"/>
                </a:solidFill>
                <a:cs typeface="Arial" pitchFamily="34" charset="0"/>
              </a:rPr>
              <a:t>Mongeově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 promítání.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Pomůcky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Psací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a rýsovací potřeby, sešit.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Poznámka: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Studenti si zapisují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teorii do sešitů, prakticky rýsují do sešitu dle zadání.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Inovace: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ea typeface="Calibri"/>
                <a:cs typeface="TimesNewRomanPSMT"/>
              </a:rPr>
              <a:t>Zapojení audiovizuální techniky do výkladu nového učiva, </a:t>
            </a:r>
            <a:r>
              <a:rPr lang="cs-CZ" sz="1200" dirty="0">
                <a:solidFill>
                  <a:schemeClr val="tx2"/>
                </a:solidFill>
                <a:latin typeface="TimesNewRomanPSMT"/>
                <a:ea typeface="Calibri"/>
                <a:cs typeface="TimesNewRomanPSMT"/>
              </a:rPr>
              <a:t>p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rezentace PowerPoint je názorná. </a:t>
            </a:r>
          </a:p>
        </p:txBody>
      </p:sp>
      <p:pic>
        <p:nvPicPr>
          <p:cNvPr id="4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620688"/>
            <a:ext cx="5762625" cy="1257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553471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Grp="1" noChangeArrowheads="1"/>
          </p:cNvSpPr>
          <p:nvPr>
            <p:ph type="ctrTitle"/>
          </p:nvPr>
        </p:nvSpPr>
        <p:spPr>
          <a:xfrm>
            <a:off x="685800" y="1371600"/>
            <a:ext cx="8134672" cy="19272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dirty="0">
                <a:cs typeface="Arial" pitchFamily="34" charset="0"/>
              </a:rPr>
              <a:t>Přímka v rovině </a:t>
            </a:r>
            <a:r>
              <a:rPr lang="cs-CZ" sz="4800" dirty="0" smtClean="0">
                <a:cs typeface="Arial" pitchFamily="34" charset="0"/>
              </a:rPr>
              <a:t/>
            </a:r>
            <a:br>
              <a:rPr lang="cs-CZ" sz="4800" dirty="0" smtClean="0">
                <a:cs typeface="Arial" pitchFamily="34" charset="0"/>
              </a:rPr>
            </a:br>
            <a:r>
              <a:rPr lang="cs-CZ" sz="4800" dirty="0" smtClean="0">
                <a:cs typeface="Arial" pitchFamily="34" charset="0"/>
              </a:rPr>
              <a:t>v </a:t>
            </a:r>
            <a:r>
              <a:rPr lang="cs-CZ" sz="4800" dirty="0" err="1">
                <a:cs typeface="Arial" pitchFamily="34" charset="0"/>
              </a:rPr>
              <a:t>Mongeově</a:t>
            </a:r>
            <a:r>
              <a:rPr lang="cs-CZ" sz="4800" dirty="0">
                <a:cs typeface="Arial" pitchFamily="34" charset="0"/>
              </a:rPr>
              <a:t> </a:t>
            </a:r>
            <a:r>
              <a:rPr lang="cs-CZ" sz="4800" dirty="0" smtClean="0">
                <a:cs typeface="Arial" pitchFamily="34" charset="0"/>
              </a:rPr>
              <a:t>promítání</a:t>
            </a:r>
            <a:endParaRPr lang="cs-CZ" sz="48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3438" y="4365625"/>
            <a:ext cx="4013200" cy="18224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Technické kreslení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1. ročník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Design interiéru a bytových doplňků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Obsah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800" dirty="0"/>
              <a:t>Přímka v rovině – příklad </a:t>
            </a:r>
            <a:r>
              <a:rPr lang="cs-CZ" sz="2800" dirty="0" smtClean="0"/>
              <a:t>1</a:t>
            </a:r>
          </a:p>
          <a:p>
            <a:pPr>
              <a:lnSpc>
                <a:spcPct val="150000"/>
              </a:lnSpc>
            </a:pPr>
            <a:r>
              <a:rPr lang="cs-CZ" sz="2800" dirty="0"/>
              <a:t>Přímka v rovině – příklad </a:t>
            </a:r>
            <a:r>
              <a:rPr lang="cs-CZ" sz="2800" dirty="0" smtClean="0"/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90600"/>
          </a:xfrm>
        </p:spPr>
        <p:txBody>
          <a:bodyPr>
            <a:no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Přímka v rovině – příklad 1</a:t>
            </a:r>
            <a:r>
              <a:rPr lang="cs-CZ" sz="4800" dirty="0"/>
              <a:t/>
            </a:r>
            <a:br>
              <a:rPr lang="cs-CZ" sz="4800" dirty="0"/>
            </a:br>
            <a:endParaRPr lang="cs-CZ" sz="48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48768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Je dána rovina </a:t>
            </a:r>
            <a:r>
              <a:rPr lang="cs-CZ" i="1" dirty="0" smtClean="0">
                <a:sym typeface="Symbol"/>
              </a:rPr>
              <a:t></a:t>
            </a:r>
            <a:r>
              <a:rPr lang="cs-CZ" i="1" dirty="0" smtClean="0"/>
              <a:t> </a:t>
            </a:r>
            <a:r>
              <a:rPr lang="cs-CZ" dirty="0" smtClean="0"/>
              <a:t>a půdorys přímky </a:t>
            </a:r>
            <a:r>
              <a:rPr lang="cs-CZ" i="1" dirty="0" smtClean="0"/>
              <a:t>a </a:t>
            </a:r>
            <a:r>
              <a:rPr lang="cs-CZ" dirty="0" smtClean="0"/>
              <a:t>ležící v rovině </a:t>
            </a:r>
            <a:r>
              <a:rPr lang="cs-CZ" i="1" dirty="0" smtClean="0">
                <a:solidFill>
                  <a:prstClr val="black"/>
                </a:solidFill>
                <a:sym typeface="Symbol"/>
              </a:rPr>
              <a:t></a:t>
            </a:r>
            <a:r>
              <a:rPr lang="cs-CZ" i="1" dirty="0" smtClean="0">
                <a:sym typeface="Symbol"/>
              </a:rPr>
              <a:t>. </a:t>
            </a:r>
            <a:r>
              <a:rPr lang="cs-CZ" dirty="0" smtClean="0">
                <a:sym typeface="Symbol"/>
              </a:rPr>
              <a:t>Sestrojte nárys přímky </a:t>
            </a:r>
            <a:r>
              <a:rPr lang="cs-CZ" i="1" dirty="0" smtClean="0">
                <a:sym typeface="Symbol"/>
              </a:rPr>
              <a:t>a.  </a:t>
            </a:r>
            <a:r>
              <a:rPr lang="cs-CZ" i="1" dirty="0" smtClean="0"/>
              <a:t>          </a:t>
            </a:r>
            <a:endParaRPr lang="cs-CZ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88" t="21347" r="29038" b="17884"/>
          <a:stretch/>
        </p:blipFill>
        <p:spPr bwMode="auto">
          <a:xfrm>
            <a:off x="395536" y="2132856"/>
            <a:ext cx="4698610" cy="4445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5" t="21010" r="27789" b="20144"/>
          <a:stretch/>
        </p:blipFill>
        <p:spPr bwMode="auto">
          <a:xfrm>
            <a:off x="5094146" y="2615474"/>
            <a:ext cx="3593883" cy="3480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76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90600"/>
          </a:xfrm>
        </p:spPr>
        <p:txBody>
          <a:bodyPr>
            <a:no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Přímka v rovině – příklad 1</a:t>
            </a:r>
            <a:r>
              <a:rPr lang="cs-CZ" sz="4800" dirty="0"/>
              <a:t/>
            </a:r>
            <a:br>
              <a:rPr lang="cs-CZ" sz="4800" dirty="0"/>
            </a:br>
            <a:endParaRPr lang="cs-CZ" sz="48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48768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ym typeface="Symbol"/>
              </a:rPr>
              <a:t>Řešení:  </a:t>
            </a:r>
            <a:r>
              <a:rPr lang="cs-CZ" dirty="0" smtClean="0"/>
              <a:t>         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94" t="16923" r="23990" b="21346"/>
          <a:stretch/>
        </p:blipFill>
        <p:spPr bwMode="auto">
          <a:xfrm>
            <a:off x="1628978" y="1237956"/>
            <a:ext cx="5886044" cy="5492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694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90600"/>
          </a:xfrm>
        </p:spPr>
        <p:txBody>
          <a:bodyPr>
            <a:no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Přímka v rovině – příklad 2</a:t>
            </a:r>
            <a:r>
              <a:rPr lang="cs-CZ" sz="4800" dirty="0"/>
              <a:t/>
            </a:r>
            <a:br>
              <a:rPr lang="cs-CZ" sz="4800" dirty="0"/>
            </a:br>
            <a:endParaRPr lang="cs-CZ" sz="48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48768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Je dána rovina </a:t>
            </a:r>
            <a:r>
              <a:rPr lang="cs-CZ" i="1" dirty="0" smtClean="0">
                <a:sym typeface="Symbol"/>
              </a:rPr>
              <a:t></a:t>
            </a:r>
            <a:r>
              <a:rPr lang="cs-CZ" i="1" dirty="0" smtClean="0"/>
              <a:t> </a:t>
            </a:r>
            <a:r>
              <a:rPr lang="cs-CZ" dirty="0" smtClean="0"/>
              <a:t>dvěma různoběžkami </a:t>
            </a:r>
            <a:r>
              <a:rPr lang="cs-CZ" i="1" dirty="0" smtClean="0"/>
              <a:t>a </a:t>
            </a:r>
            <a:r>
              <a:rPr lang="cs-CZ" dirty="0" err="1" smtClean="0"/>
              <a:t>a</a:t>
            </a:r>
            <a:r>
              <a:rPr lang="cs-CZ" i="1" dirty="0" smtClean="0"/>
              <a:t> b</a:t>
            </a:r>
            <a:r>
              <a:rPr lang="cs-CZ" dirty="0" smtClean="0"/>
              <a:t>. </a:t>
            </a:r>
            <a:r>
              <a:rPr lang="cs-CZ" dirty="0" smtClean="0">
                <a:sym typeface="Symbol"/>
              </a:rPr>
              <a:t>Sestrojte stopy roviny </a:t>
            </a:r>
            <a:r>
              <a:rPr lang="cs-CZ" i="1" dirty="0">
                <a:sym typeface="Symbol"/>
              </a:rPr>
              <a:t></a:t>
            </a:r>
            <a:r>
              <a:rPr lang="cs-CZ" i="1" dirty="0" smtClean="0">
                <a:sym typeface="Symbol"/>
              </a:rPr>
              <a:t>.  </a:t>
            </a:r>
            <a:r>
              <a:rPr lang="cs-CZ" i="1" dirty="0" smtClean="0"/>
              <a:t>          </a:t>
            </a:r>
            <a:endParaRPr lang="cs-CZ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0" t="24039" r="29615" b="22308"/>
          <a:stretch/>
        </p:blipFill>
        <p:spPr bwMode="auto">
          <a:xfrm>
            <a:off x="1997392" y="2118502"/>
            <a:ext cx="5149217" cy="469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591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90600"/>
          </a:xfrm>
        </p:spPr>
        <p:txBody>
          <a:bodyPr>
            <a:no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Přímka v rovině – příklad 2</a:t>
            </a:r>
            <a:r>
              <a:rPr lang="cs-CZ" sz="4800" dirty="0"/>
              <a:t/>
            </a:r>
            <a:br>
              <a:rPr lang="cs-CZ" sz="4800" dirty="0"/>
            </a:br>
            <a:endParaRPr lang="cs-CZ" sz="48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48768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ym typeface="Symbol"/>
              </a:rPr>
              <a:t>Řešení:  </a:t>
            </a:r>
            <a:r>
              <a:rPr lang="cs-CZ" dirty="0" smtClean="0"/>
              <a:t>         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0" t="21347" r="26731" b="20384"/>
          <a:stretch/>
        </p:blipFill>
        <p:spPr bwMode="auto">
          <a:xfrm>
            <a:off x="1586742" y="1052736"/>
            <a:ext cx="5970517" cy="5761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48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305342"/>
            <a:ext cx="79928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b="1" dirty="0" smtClean="0">
                <a:solidFill>
                  <a:schemeClr val="tx2"/>
                </a:solidFill>
                <a:effectLst/>
                <a:latin typeface="Verdana" pitchFamily="34" charset="0"/>
                <a:ea typeface="Times New Roman"/>
              </a:rPr>
              <a:t>Zdroje:</a:t>
            </a:r>
          </a:p>
          <a:p>
            <a:pPr>
              <a:spcAft>
                <a:spcPts val="0"/>
              </a:spcAft>
            </a:pPr>
            <a:endParaRPr lang="cs-CZ" dirty="0" smtClean="0">
              <a:solidFill>
                <a:schemeClr val="tx2"/>
              </a:solidFill>
              <a:latin typeface="Verdana" pitchFamily="34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solidFill>
                  <a:schemeClr val="tx2"/>
                </a:solidFill>
              </a:rPr>
              <a:t>doc. dr. MENŠÍK, Miroslav; prof. ing. KOCHMAN, Josef; prof. ing. arch. SCHMIDT, Otakar. </a:t>
            </a:r>
            <a:r>
              <a:rPr lang="cs-CZ" i="1" dirty="0">
                <a:solidFill>
                  <a:schemeClr val="tx2"/>
                </a:solidFill>
              </a:rPr>
              <a:t>Technické kreslení pro I. a II. ročník středních uměleckoprůmyslových škol</a:t>
            </a:r>
            <a:r>
              <a:rPr lang="cs-CZ" dirty="0">
                <a:solidFill>
                  <a:schemeClr val="tx2"/>
                </a:solidFill>
              </a:rPr>
              <a:t>. Praha: Státní pedagogické nakladatelství, n. p., 1967, ISBN neuvedeno.</a:t>
            </a:r>
            <a:r>
              <a:rPr lang="cs-CZ" dirty="0"/>
              <a:t> </a:t>
            </a:r>
            <a:endParaRPr lang="cs-CZ" dirty="0" smtClean="0"/>
          </a:p>
          <a:p>
            <a:pPr>
              <a:spcAft>
                <a:spcPts val="0"/>
              </a:spcAft>
            </a:pPr>
            <a:endParaRPr lang="cs-CZ" dirty="0"/>
          </a:p>
          <a:p>
            <a:pPr>
              <a:spcAft>
                <a:spcPts val="0"/>
              </a:spcAft>
            </a:pPr>
            <a:r>
              <a:rPr lang="cs-CZ" dirty="0" smtClean="0">
                <a:solidFill>
                  <a:schemeClr val="tx2"/>
                </a:solidFill>
              </a:rPr>
              <a:t>Ing. </a:t>
            </a:r>
            <a:r>
              <a:rPr lang="cs-CZ" dirty="0">
                <a:solidFill>
                  <a:schemeClr val="tx2"/>
                </a:solidFill>
              </a:rPr>
              <a:t>ŠVERCL, Josef. </a:t>
            </a:r>
            <a:r>
              <a:rPr lang="cs-CZ" i="1" dirty="0">
                <a:solidFill>
                  <a:schemeClr val="tx2"/>
                </a:solidFill>
              </a:rPr>
              <a:t>Technické kreslení a deskriptivní geometrie pro školu a praxi</a:t>
            </a:r>
            <a:r>
              <a:rPr lang="cs-CZ" dirty="0">
                <a:solidFill>
                  <a:schemeClr val="tx2"/>
                </a:solidFill>
              </a:rPr>
              <a:t>. Praha: NAKLADATELSTVÍ SCIENTIA, spol. s r. o., 2003, ISBN 80-7183-297-9. </a:t>
            </a:r>
            <a:endParaRPr lang="cs-CZ" dirty="0" smtClean="0">
              <a:solidFill>
                <a:schemeClr val="tx2"/>
              </a:solidFill>
            </a:endParaRPr>
          </a:p>
          <a:p>
            <a:pPr>
              <a:spcAft>
                <a:spcPts val="0"/>
              </a:spcAft>
            </a:pPr>
            <a:endParaRPr lang="cs-CZ" dirty="0">
              <a:solidFill>
                <a:schemeClr val="tx2"/>
              </a:solidFill>
              <a:latin typeface="Verdana" pitchFamily="34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Autorkou všech obrázků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je Ing.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Lenka Findejsová. Autorka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obrázků (Ing. Lenka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Findejsová) souhlasí s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jejich zveřejněním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na Metodickém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portálu.</a:t>
            </a:r>
          </a:p>
          <a:p>
            <a:pPr>
              <a:spcAft>
                <a:spcPts val="0"/>
              </a:spcAft>
            </a:pPr>
            <a:endParaRPr lang="cs-CZ" dirty="0" smtClean="0">
              <a:solidFill>
                <a:schemeClr val="tx2"/>
              </a:solidFill>
              <a:effectLst/>
              <a:latin typeface="Verdana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5939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emnost (2)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1619</TotalTime>
  <Words>200</Words>
  <Application>Microsoft Office PowerPoint</Application>
  <PresentationFormat>Předvádění na obrazovce (4:3)</PresentationFormat>
  <Paragraphs>41</Paragraphs>
  <Slides>8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jemnost (2)</vt:lpstr>
      <vt:lpstr>Prezentace aplikace PowerPoint</vt:lpstr>
      <vt:lpstr>Přímka v rovině  v Mongeově promítání</vt:lpstr>
      <vt:lpstr>Obsah</vt:lpstr>
      <vt:lpstr> Přímka v rovině – příklad 1 </vt:lpstr>
      <vt:lpstr> Přímka v rovině – příklad 1 </vt:lpstr>
      <vt:lpstr> Přímka v rovině – příklad 2 </vt:lpstr>
      <vt:lpstr> Přímka v rovině – příklad 2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tkalcovské vazby</dc:title>
  <dc:creator>findejsova</dc:creator>
  <cp:lastModifiedBy>Lenka Findejsová</cp:lastModifiedBy>
  <cp:revision>118</cp:revision>
  <dcterms:created xsi:type="dcterms:W3CDTF">2012-11-03T21:54:35Z</dcterms:created>
  <dcterms:modified xsi:type="dcterms:W3CDTF">2014-03-24T09:20:21Z</dcterms:modified>
</cp:coreProperties>
</file>