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sldIdLst>
    <p:sldId id="273" r:id="rId2"/>
    <p:sldId id="256" r:id="rId3"/>
    <p:sldId id="258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285" r:id="rId14"/>
    <p:sldId id="286" r:id="rId15"/>
    <p:sldId id="287" r:id="rId16"/>
    <p:sldId id="288" r:id="rId17"/>
    <p:sldId id="289" r:id="rId18"/>
    <p:sldId id="274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A4A4B-ED12-4EF6-AA4F-122F732A3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47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457E1-4376-4EC7-85A8-AC86BE6B5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80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5A3-FE26-4A18-B68D-53AB9D036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28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D119A-29B6-4265-ACEE-538E987C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2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8BCE-F64E-45C3-AA15-BA5AA4A13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45626-23D2-459A-BF33-0980598DC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2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9FC1-A34D-440B-86E0-FE5DDD601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8DFF-C5EB-447C-AF60-2EDDA673C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40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621B9-AC61-4C10-A7E2-70B338C59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9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CD5C7-19B1-476D-9233-B574E5124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B215-613D-43E5-857B-2B1BFBB67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9DA79-D490-4591-A23A-6AC5B7185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3" r:id="rId2"/>
    <p:sldLayoutId id="2147483781" r:id="rId3"/>
    <p:sldLayoutId id="2147483774" r:id="rId4"/>
    <p:sldLayoutId id="2147483782" r:id="rId5"/>
    <p:sldLayoutId id="2147483775" r:id="rId6"/>
    <p:sldLayoutId id="2147483776" r:id="rId7"/>
    <p:sldLayoutId id="2147483783" r:id="rId8"/>
    <p:sldLayoutId id="2147483777" r:id="rId9"/>
    <p:sldLayoutId id="2147483778" r:id="rId10"/>
    <p:sldLayoutId id="214748377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1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 8.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VY_32_INOVACE_211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Kosoúhlé promítání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Technické kreslení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2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V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ysvětlení základního principu kosoúhlého promítání.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a rýsovací potřeby, sešit.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sešitů, prakticky rýsují do sešitu dle zadání.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dirty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548680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5534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>
          <a:xfrm>
            <a:off x="685800" y="1371600"/>
            <a:ext cx="8134672" cy="192722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Kosoúhlé promítání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Technické kreslení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Zobrazovací metody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Pravidla kosoúhlého promítání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Zadání kosoúhlého promítání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Druhy kosoúhlých průmětů</a:t>
            </a:r>
          </a:p>
          <a:p>
            <a:pPr eaLnBrk="1" hangingPunct="1">
              <a:lnSpc>
                <a:spcPct val="150000"/>
              </a:lnSpc>
            </a:pPr>
            <a:r>
              <a:rPr lang="cs-CZ" sz="2800" dirty="0" smtClean="0"/>
              <a:t>Speciální případy</a:t>
            </a:r>
          </a:p>
          <a:p>
            <a:pPr marL="0" indent="0" eaLnBrk="1" hangingPunct="1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Zobrazovací metody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Autofit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/>
              <a:buChar char=""/>
            </a:pPr>
            <a:r>
              <a:rPr lang="cs-CZ" sz="2400" i="1" dirty="0">
                <a:ea typeface="Calibri"/>
                <a:cs typeface="Times New Roman"/>
              </a:rPr>
              <a:t>kosoúhlé (klinogonální) promítání</a:t>
            </a:r>
            <a:r>
              <a:rPr lang="cs-CZ" sz="2400" dirty="0">
                <a:ea typeface="Calibri"/>
                <a:cs typeface="Times New Roman"/>
              </a:rPr>
              <a:t> – průmětna je rovnoběžná s některou souřadnicovou rovinou nebo s ní splyne a směr promítání je k průmětně </a:t>
            </a:r>
            <a:r>
              <a:rPr lang="cs-CZ" sz="2400" dirty="0" smtClean="0">
                <a:ea typeface="Calibri"/>
                <a:cs typeface="Times New Roman"/>
              </a:rPr>
              <a:t>kosý</a:t>
            </a:r>
            <a:endParaRPr lang="cs-CZ" sz="2400" dirty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/>
              <a:buChar char=""/>
            </a:pPr>
            <a:r>
              <a:rPr lang="cs-CZ" sz="2400" i="1" dirty="0">
                <a:ea typeface="Calibri"/>
                <a:cs typeface="Times New Roman"/>
              </a:rPr>
              <a:t>pravoúhlá axonometrie</a:t>
            </a:r>
            <a:r>
              <a:rPr lang="cs-CZ" sz="2400" dirty="0">
                <a:ea typeface="Calibri"/>
                <a:cs typeface="Times New Roman"/>
              </a:rPr>
              <a:t> – průmětna je k pravoúhlým souřadnicovým rovinám skloněna a směr promítání je k průmětně </a:t>
            </a:r>
            <a:r>
              <a:rPr lang="cs-CZ" sz="2400" dirty="0" smtClean="0">
                <a:ea typeface="Calibri"/>
                <a:cs typeface="Times New Roman"/>
              </a:rPr>
              <a:t>kolmý</a:t>
            </a:r>
            <a:endParaRPr lang="cs-CZ" sz="2400" dirty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Symbol"/>
              <a:buChar char=""/>
            </a:pPr>
            <a:r>
              <a:rPr lang="cs-CZ" sz="2400" i="1" dirty="0">
                <a:ea typeface="Calibri"/>
                <a:cs typeface="Times New Roman"/>
              </a:rPr>
              <a:t>kosoúhlá axonometrie</a:t>
            </a:r>
            <a:r>
              <a:rPr lang="cs-CZ" sz="2400" dirty="0">
                <a:ea typeface="Calibri"/>
                <a:cs typeface="Times New Roman"/>
              </a:rPr>
              <a:t> – průmětna je ke všem pravoúhlým souřadnicovým rovinám skloněna a směr promítání je k průmětně </a:t>
            </a:r>
            <a:r>
              <a:rPr lang="cs-CZ" sz="2400" dirty="0" smtClean="0">
                <a:ea typeface="Calibri"/>
                <a:cs typeface="Times New Roman"/>
              </a:rPr>
              <a:t>kosý</a:t>
            </a:r>
            <a:endParaRPr lang="cs-CZ" sz="2400" dirty="0">
              <a:effectLst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81259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990600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Pravidla  </a:t>
            </a:r>
            <a:r>
              <a:rPr lang="cs-CZ" dirty="0"/>
              <a:t>kosoúhlého promítání: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800" dirty="0" smtClean="0">
                <a:ea typeface="Calibri"/>
                <a:cs typeface="Times New Roman"/>
              </a:rPr>
              <a:t>jako promítací rovinu obvykle volíme svislou průmětnu, kterou ztotožníme s nárysnou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800" dirty="0" smtClean="0">
                <a:ea typeface="Calibri"/>
                <a:cs typeface="Times New Roman"/>
              </a:rPr>
              <a:t>volíme pravoúhlou soustavu souřadnic </a:t>
            </a:r>
            <a:r>
              <a:rPr lang="cs-CZ" sz="2800" i="1" dirty="0" smtClean="0">
                <a:ea typeface="Calibri"/>
                <a:cs typeface="Times New Roman"/>
              </a:rPr>
              <a:t>x, y, z</a:t>
            </a:r>
            <a:endParaRPr lang="cs-CZ" sz="2800" dirty="0" smtClean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800" dirty="0" smtClean="0">
                <a:ea typeface="Calibri"/>
                <a:cs typeface="Times New Roman"/>
              </a:rPr>
              <a:t>roviny </a:t>
            </a:r>
            <a:r>
              <a:rPr lang="cs-CZ" sz="2800" i="1" baseline="30000" dirty="0" smtClean="0">
                <a:ea typeface="Calibri"/>
                <a:cs typeface="Times New Roman"/>
              </a:rPr>
              <a:t>1</a:t>
            </a:r>
            <a:r>
              <a:rPr lang="cs-CZ" sz="2800" i="1" dirty="0" smtClean="0">
                <a:ea typeface="Calibri"/>
                <a:cs typeface="Arial"/>
                <a:sym typeface="Symbol"/>
              </a:rPr>
              <a:t></a:t>
            </a:r>
            <a:r>
              <a:rPr lang="cs-CZ" sz="2800" i="1" dirty="0" smtClean="0">
                <a:ea typeface="Calibri"/>
                <a:cs typeface="Times New Roman"/>
              </a:rPr>
              <a:t> = </a:t>
            </a:r>
            <a:r>
              <a:rPr lang="cs-CZ" sz="2800" i="1" dirty="0" err="1" smtClean="0">
                <a:ea typeface="Calibri"/>
                <a:cs typeface="Times New Roman"/>
              </a:rPr>
              <a:t>xy</a:t>
            </a:r>
            <a:r>
              <a:rPr lang="cs-CZ" sz="2800" i="1" dirty="0" smtClean="0">
                <a:ea typeface="Calibri"/>
                <a:cs typeface="Times New Roman"/>
              </a:rPr>
              <a:t> (půdorysna), </a:t>
            </a:r>
            <a:r>
              <a:rPr lang="cs-CZ" sz="2800" i="1" baseline="30000" dirty="0" smtClean="0">
                <a:ea typeface="Calibri"/>
                <a:cs typeface="Times New Roman"/>
              </a:rPr>
              <a:t>2</a:t>
            </a:r>
            <a:r>
              <a:rPr lang="cs-CZ" sz="2800" i="1" dirty="0" smtClean="0">
                <a:ea typeface="Calibri"/>
                <a:cs typeface="Arial"/>
                <a:sym typeface="Symbol"/>
              </a:rPr>
              <a:t></a:t>
            </a:r>
            <a:r>
              <a:rPr lang="cs-CZ" sz="2800" i="1" dirty="0" smtClean="0">
                <a:ea typeface="Calibri"/>
                <a:cs typeface="Times New Roman"/>
              </a:rPr>
              <a:t> = </a:t>
            </a:r>
            <a:r>
              <a:rPr lang="cs-CZ" sz="2800" i="1" dirty="0" err="1" smtClean="0">
                <a:ea typeface="Calibri"/>
                <a:cs typeface="Times New Roman"/>
              </a:rPr>
              <a:t>xz</a:t>
            </a:r>
            <a:r>
              <a:rPr lang="cs-CZ" sz="2800" i="1" dirty="0" smtClean="0">
                <a:ea typeface="Calibri"/>
                <a:cs typeface="Times New Roman"/>
              </a:rPr>
              <a:t> (nárysna), </a:t>
            </a:r>
            <a:r>
              <a:rPr lang="cs-CZ" sz="2800" i="1" baseline="30000" dirty="0" smtClean="0">
                <a:ea typeface="Calibri"/>
                <a:cs typeface="Times New Roman"/>
              </a:rPr>
              <a:t>3</a:t>
            </a:r>
            <a:r>
              <a:rPr lang="cs-CZ" sz="2800" i="1" dirty="0" smtClean="0">
                <a:ea typeface="Calibri"/>
                <a:cs typeface="Arial"/>
                <a:sym typeface="Symbol"/>
              </a:rPr>
              <a:t></a:t>
            </a:r>
            <a:r>
              <a:rPr lang="cs-CZ" sz="2800" i="1" dirty="0" smtClean="0">
                <a:ea typeface="Calibri"/>
                <a:cs typeface="Times New Roman"/>
              </a:rPr>
              <a:t> = </a:t>
            </a:r>
            <a:r>
              <a:rPr lang="cs-CZ" sz="2800" i="1" dirty="0" err="1" smtClean="0">
                <a:ea typeface="Calibri"/>
                <a:cs typeface="Times New Roman"/>
              </a:rPr>
              <a:t>yz</a:t>
            </a:r>
            <a:r>
              <a:rPr lang="cs-CZ" sz="2800" i="1" dirty="0" smtClean="0">
                <a:ea typeface="Calibri"/>
                <a:cs typeface="Times New Roman"/>
              </a:rPr>
              <a:t> (bokorysna) </a:t>
            </a:r>
            <a:r>
              <a:rPr lang="cs-CZ" sz="2800" dirty="0" smtClean="0">
                <a:ea typeface="Calibri"/>
                <a:cs typeface="Times New Roman"/>
              </a:rPr>
              <a:t>jsou základní roviny</a:t>
            </a: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800" dirty="0">
                <a:ea typeface="Calibri"/>
                <a:cs typeface="Times New Roman"/>
              </a:rPr>
              <a:t>osy </a:t>
            </a:r>
            <a:r>
              <a:rPr lang="cs-CZ" sz="2800" i="1" dirty="0">
                <a:ea typeface="Calibri"/>
                <a:cs typeface="Times New Roman"/>
              </a:rPr>
              <a:t>x</a:t>
            </a:r>
            <a:r>
              <a:rPr lang="cs-CZ" sz="2800" dirty="0">
                <a:ea typeface="Calibri"/>
                <a:cs typeface="Times New Roman"/>
              </a:rPr>
              <a:t> a </a:t>
            </a:r>
            <a:r>
              <a:rPr lang="cs-CZ" sz="2800" i="1" dirty="0">
                <a:ea typeface="Calibri"/>
                <a:cs typeface="Times New Roman"/>
              </a:rPr>
              <a:t>z</a:t>
            </a:r>
            <a:r>
              <a:rPr lang="cs-CZ" sz="2800" dirty="0">
                <a:ea typeface="Calibri"/>
                <a:cs typeface="Times New Roman"/>
              </a:rPr>
              <a:t> leží v průmětně  </a:t>
            </a:r>
            <a:r>
              <a:rPr lang="cs-CZ" sz="2800" i="1" baseline="30000" dirty="0">
                <a:ea typeface="Calibri"/>
                <a:cs typeface="Times New Roman"/>
              </a:rPr>
              <a:t>2</a:t>
            </a:r>
            <a:r>
              <a:rPr lang="cs-CZ" sz="2800" i="1" dirty="0">
                <a:ea typeface="Calibri"/>
                <a:cs typeface="Arial"/>
                <a:sym typeface="Symbol"/>
              </a:rPr>
              <a:t></a:t>
            </a:r>
            <a:r>
              <a:rPr lang="cs-CZ" sz="2800" i="1" dirty="0">
                <a:ea typeface="Calibri"/>
                <a:cs typeface="Times New Roman"/>
              </a:rPr>
              <a:t>, </a:t>
            </a:r>
            <a:r>
              <a:rPr lang="cs-CZ" sz="2800" dirty="0">
                <a:ea typeface="Calibri"/>
                <a:cs typeface="Times New Roman"/>
              </a:rPr>
              <a:t>proto jejich kosoúhlé průměty</a:t>
            </a:r>
            <a:r>
              <a:rPr lang="cs-CZ" sz="2800" i="1" dirty="0">
                <a:ea typeface="Calibri"/>
                <a:cs typeface="Times New Roman"/>
              </a:rPr>
              <a:t> </a:t>
            </a:r>
            <a:r>
              <a:rPr lang="cs-CZ" sz="2800" i="1" dirty="0" err="1">
                <a:ea typeface="Calibri"/>
                <a:cs typeface="Times New Roman"/>
              </a:rPr>
              <a:t>x</a:t>
            </a:r>
            <a:r>
              <a:rPr lang="cs-CZ" sz="2800" i="1" baseline="-25000" dirty="0" err="1">
                <a:ea typeface="Calibri"/>
                <a:cs typeface="Times New Roman"/>
              </a:rPr>
              <a:t>k</a:t>
            </a:r>
            <a:r>
              <a:rPr lang="cs-CZ" sz="2800" i="1" baseline="-25000" dirty="0">
                <a:ea typeface="Calibri"/>
                <a:cs typeface="Times New Roman"/>
              </a:rPr>
              <a:t> </a:t>
            </a:r>
            <a:r>
              <a:rPr lang="cs-CZ" sz="2800" dirty="0">
                <a:ea typeface="Calibri"/>
                <a:cs typeface="Times New Roman"/>
              </a:rPr>
              <a:t>a</a:t>
            </a:r>
            <a:r>
              <a:rPr lang="cs-CZ" sz="2800" i="1" dirty="0">
                <a:ea typeface="Calibri"/>
                <a:cs typeface="Times New Roman"/>
              </a:rPr>
              <a:t> </a:t>
            </a:r>
            <a:r>
              <a:rPr lang="cs-CZ" sz="2800" i="1" dirty="0" err="1">
                <a:ea typeface="Calibri"/>
                <a:cs typeface="Times New Roman"/>
              </a:rPr>
              <a:t>z</a:t>
            </a:r>
            <a:r>
              <a:rPr lang="cs-CZ" sz="2800" i="1" baseline="-25000" dirty="0" err="1">
                <a:ea typeface="Calibri"/>
                <a:cs typeface="Times New Roman"/>
              </a:rPr>
              <a:t>k</a:t>
            </a:r>
            <a:r>
              <a:rPr lang="cs-CZ" sz="2800" i="1" dirty="0">
                <a:ea typeface="Calibri"/>
                <a:cs typeface="Times New Roman"/>
              </a:rPr>
              <a:t> </a:t>
            </a:r>
            <a:r>
              <a:rPr lang="cs-CZ" sz="2800" dirty="0">
                <a:ea typeface="Calibri"/>
                <a:cs typeface="Times New Roman"/>
              </a:rPr>
              <a:t>jsou navzájem </a:t>
            </a:r>
            <a:r>
              <a:rPr lang="cs-CZ" sz="2800" dirty="0" smtClean="0">
                <a:ea typeface="Calibri"/>
                <a:cs typeface="Times New Roman"/>
              </a:rPr>
              <a:t>kolmé</a:t>
            </a:r>
            <a:endParaRPr lang="cs-CZ" sz="2800" dirty="0">
              <a:ea typeface="Calibri"/>
              <a:cs typeface="Times New Roman"/>
            </a:endParaRPr>
          </a:p>
          <a:p>
            <a:pPr marL="0" lv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2800" dirty="0"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25891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52000"/>
          </a:xfrm>
        </p:spPr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Pravidla  </a:t>
            </a:r>
            <a:r>
              <a:rPr lang="cs-CZ" dirty="0"/>
              <a:t>kosoúhlého promítání: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196752"/>
            <a:ext cx="7924800" cy="41148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800" dirty="0" smtClean="0">
                <a:ea typeface="Calibri"/>
                <a:cs typeface="Times New Roman"/>
              </a:rPr>
              <a:t>kosoúhlý průmět </a:t>
            </a:r>
            <a:r>
              <a:rPr lang="cs-CZ" sz="2800" i="1" dirty="0" err="1" smtClean="0">
                <a:ea typeface="Calibri"/>
                <a:cs typeface="Times New Roman"/>
              </a:rPr>
              <a:t>y</a:t>
            </a:r>
            <a:r>
              <a:rPr lang="cs-CZ" sz="2800" i="1" baseline="-25000" dirty="0" err="1" smtClean="0">
                <a:ea typeface="Calibri"/>
                <a:cs typeface="Times New Roman"/>
              </a:rPr>
              <a:t>k</a:t>
            </a:r>
            <a:r>
              <a:rPr lang="cs-CZ" sz="2800" i="1" baseline="-25000" dirty="0" smtClean="0">
                <a:ea typeface="Calibri"/>
                <a:cs typeface="Times New Roman"/>
              </a:rPr>
              <a:t>  </a:t>
            </a:r>
            <a:r>
              <a:rPr lang="cs-CZ" sz="2800" dirty="0" smtClean="0">
                <a:ea typeface="Calibri"/>
                <a:cs typeface="Times New Roman"/>
              </a:rPr>
              <a:t>kladné poloosy </a:t>
            </a:r>
            <a:r>
              <a:rPr lang="cs-CZ" sz="2800" i="1" dirty="0" smtClean="0">
                <a:ea typeface="Calibri"/>
                <a:cs typeface="Times New Roman"/>
              </a:rPr>
              <a:t>y</a:t>
            </a:r>
            <a:r>
              <a:rPr lang="cs-CZ" sz="2800" dirty="0" smtClean="0">
                <a:ea typeface="Calibri"/>
                <a:cs typeface="Times New Roman"/>
              </a:rPr>
              <a:t> svírá s kladnou poloosou </a:t>
            </a:r>
            <a:r>
              <a:rPr lang="cs-CZ" sz="2800" i="1" dirty="0" smtClean="0">
                <a:ea typeface="Calibri"/>
                <a:cs typeface="Times New Roman"/>
              </a:rPr>
              <a:t>x</a:t>
            </a:r>
            <a:r>
              <a:rPr lang="cs-CZ" sz="2800" dirty="0" smtClean="0">
                <a:ea typeface="Calibri"/>
                <a:cs typeface="Times New Roman"/>
              </a:rPr>
              <a:t> úhel </a:t>
            </a:r>
            <a:r>
              <a:rPr lang="cs-CZ" sz="2800" i="1" dirty="0" smtClean="0">
                <a:ea typeface="Calibri"/>
                <a:cs typeface="Times New Roman"/>
              </a:rPr>
              <a:t>ω (úhel zkosení)</a:t>
            </a:r>
            <a:endParaRPr lang="cs-CZ" sz="2800" dirty="0" smtClean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800" dirty="0" smtClean="0">
                <a:ea typeface="Calibri"/>
                <a:cs typeface="Times New Roman"/>
              </a:rPr>
              <a:t>přímky kolmé k nárysně mají kosoúhlé průměty rovnoběžné s průmětem </a:t>
            </a:r>
            <a:r>
              <a:rPr lang="cs-CZ" sz="2800" i="1" dirty="0" err="1" smtClean="0">
                <a:ea typeface="Calibri"/>
                <a:cs typeface="Times New Roman"/>
              </a:rPr>
              <a:t>y</a:t>
            </a:r>
            <a:r>
              <a:rPr lang="cs-CZ" sz="2800" i="1" baseline="-25000" dirty="0" err="1" smtClean="0">
                <a:ea typeface="Calibri"/>
                <a:cs typeface="Times New Roman"/>
              </a:rPr>
              <a:t>k</a:t>
            </a:r>
            <a:endParaRPr lang="cs-CZ" sz="2800" dirty="0" smtClean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800" dirty="0" smtClean="0">
                <a:ea typeface="Calibri"/>
                <a:cs typeface="Times New Roman"/>
              </a:rPr>
              <a:t>každá úsečka </a:t>
            </a:r>
            <a:r>
              <a:rPr lang="cs-CZ" sz="2800" i="1" dirty="0" smtClean="0">
                <a:ea typeface="Calibri"/>
                <a:cs typeface="Times New Roman"/>
              </a:rPr>
              <a:t>u</a:t>
            </a:r>
            <a:r>
              <a:rPr lang="cs-CZ" sz="2800" dirty="0" smtClean="0">
                <a:ea typeface="Calibri"/>
                <a:cs typeface="Times New Roman"/>
              </a:rPr>
              <a:t> </a:t>
            </a:r>
            <a:r>
              <a:rPr lang="cs-CZ" sz="2800" dirty="0" smtClean="0">
                <a:ea typeface="Calibri"/>
                <a:cs typeface="Arial"/>
                <a:sym typeface="Symbol"/>
              </a:rPr>
              <a:t></a:t>
            </a:r>
            <a:r>
              <a:rPr lang="cs-CZ" sz="2800" dirty="0" smtClean="0">
                <a:ea typeface="Calibri"/>
                <a:cs typeface="Times New Roman"/>
              </a:rPr>
              <a:t> </a:t>
            </a:r>
            <a:r>
              <a:rPr lang="cs-CZ" sz="2800" i="1" baseline="30000" dirty="0" smtClean="0">
                <a:ea typeface="Calibri"/>
                <a:cs typeface="Times New Roman"/>
              </a:rPr>
              <a:t>2</a:t>
            </a:r>
            <a:r>
              <a:rPr lang="cs-CZ" sz="2800" i="1" dirty="0" smtClean="0">
                <a:ea typeface="Calibri"/>
                <a:cs typeface="Arial"/>
                <a:sym typeface="Symbol"/>
              </a:rPr>
              <a:t></a:t>
            </a:r>
            <a:r>
              <a:rPr lang="cs-CZ" sz="2800" i="1" dirty="0" smtClean="0">
                <a:ea typeface="Calibri"/>
                <a:cs typeface="Times New Roman"/>
              </a:rPr>
              <a:t> </a:t>
            </a:r>
            <a:r>
              <a:rPr lang="cs-CZ" sz="2800" dirty="0" smtClean="0">
                <a:ea typeface="Calibri"/>
                <a:cs typeface="Times New Roman"/>
              </a:rPr>
              <a:t>se kosoúhle promítne do úsečky </a:t>
            </a:r>
            <a:r>
              <a:rPr lang="cs-CZ" sz="2800" i="1" dirty="0" err="1" smtClean="0">
                <a:ea typeface="Calibri"/>
                <a:cs typeface="Times New Roman"/>
              </a:rPr>
              <a:t>u</a:t>
            </a:r>
            <a:r>
              <a:rPr lang="cs-CZ" sz="2800" i="1" baseline="-25000" dirty="0" err="1" smtClean="0">
                <a:ea typeface="Calibri"/>
                <a:cs typeface="Times New Roman"/>
              </a:rPr>
              <a:t>k</a:t>
            </a:r>
            <a:r>
              <a:rPr lang="cs-CZ" sz="2800" dirty="0" smtClean="0">
                <a:ea typeface="Calibri"/>
                <a:cs typeface="Times New Roman"/>
              </a:rPr>
              <a:t> </a:t>
            </a:r>
            <a:r>
              <a:rPr lang="cs-CZ" sz="2800" dirty="0" smtClean="0">
                <a:ea typeface="Calibri"/>
                <a:cs typeface="Arial"/>
                <a:sym typeface="Symbol"/>
              </a:rPr>
              <a:t></a:t>
            </a:r>
            <a:r>
              <a:rPr lang="cs-CZ" sz="2800" dirty="0" smtClean="0">
                <a:ea typeface="Calibri"/>
                <a:cs typeface="Times New Roman"/>
              </a:rPr>
              <a:t> </a:t>
            </a:r>
            <a:r>
              <a:rPr lang="cs-CZ" sz="2800" i="1" dirty="0" err="1" smtClean="0">
                <a:ea typeface="Calibri"/>
                <a:cs typeface="Times New Roman"/>
              </a:rPr>
              <a:t>y</a:t>
            </a:r>
            <a:r>
              <a:rPr lang="cs-CZ" sz="2800" i="1" baseline="-25000" dirty="0" err="1" smtClean="0">
                <a:ea typeface="Calibri"/>
                <a:cs typeface="Times New Roman"/>
              </a:rPr>
              <a:t>k</a:t>
            </a:r>
            <a:endParaRPr lang="cs-CZ" sz="2800" dirty="0" smtClean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800" dirty="0"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840448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990600"/>
          </a:xfrm>
        </p:spPr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Pravidla kosoúhlého promítání</a:t>
            </a:r>
            <a:r>
              <a:rPr lang="cs-CZ" dirty="0"/>
              <a:t>:</a:t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294967295"/>
          </p:nvPr>
        </p:nvSpPr>
        <p:spPr>
          <a:xfrm>
            <a:off x="609600" y="1600200"/>
            <a:ext cx="7924800" cy="41148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800" dirty="0" smtClean="0">
                <a:ea typeface="Calibri"/>
                <a:cs typeface="Times New Roman"/>
              </a:rPr>
              <a:t>poměr velikosti průmětu </a:t>
            </a:r>
            <a:r>
              <a:rPr lang="cs-CZ" sz="2800" i="1" dirty="0" err="1" smtClean="0">
                <a:ea typeface="Calibri"/>
                <a:cs typeface="Times New Roman"/>
              </a:rPr>
              <a:t>u</a:t>
            </a:r>
            <a:r>
              <a:rPr lang="cs-CZ" sz="2800" i="1" baseline="-25000" dirty="0" err="1" smtClean="0">
                <a:ea typeface="Calibri"/>
                <a:cs typeface="Times New Roman"/>
              </a:rPr>
              <a:t>k</a:t>
            </a:r>
            <a:r>
              <a:rPr lang="cs-CZ" sz="2800" i="1" baseline="-25000" dirty="0" smtClean="0">
                <a:ea typeface="Calibri"/>
                <a:cs typeface="Times New Roman"/>
              </a:rPr>
              <a:t> </a:t>
            </a:r>
            <a:r>
              <a:rPr lang="cs-CZ" sz="2800" dirty="0" smtClean="0">
                <a:ea typeface="Calibri"/>
                <a:cs typeface="Times New Roman"/>
              </a:rPr>
              <a:t>a skutečné délky </a:t>
            </a:r>
            <a:r>
              <a:rPr lang="cs-CZ" sz="2800" i="1" dirty="0" smtClean="0">
                <a:ea typeface="Calibri"/>
                <a:cs typeface="Times New Roman"/>
              </a:rPr>
              <a:t>u</a:t>
            </a:r>
            <a:r>
              <a:rPr lang="cs-CZ" sz="2800" dirty="0" smtClean="0">
                <a:ea typeface="Calibri"/>
                <a:cs typeface="Times New Roman"/>
              </a:rPr>
              <a:t>, tedy </a:t>
            </a:r>
            <a:r>
              <a:rPr lang="cs-CZ" sz="2800" i="1" dirty="0" err="1" smtClean="0">
                <a:ea typeface="Calibri"/>
                <a:cs typeface="Times New Roman"/>
              </a:rPr>
              <a:t>u</a:t>
            </a:r>
            <a:r>
              <a:rPr lang="cs-CZ" sz="2800" i="1" baseline="-25000" dirty="0" err="1" smtClean="0">
                <a:ea typeface="Calibri"/>
                <a:cs typeface="Times New Roman"/>
              </a:rPr>
              <a:t>k</a:t>
            </a:r>
            <a:r>
              <a:rPr lang="cs-CZ" sz="2800" i="1" baseline="-25000" dirty="0" smtClean="0">
                <a:ea typeface="Calibri"/>
                <a:cs typeface="Times New Roman"/>
              </a:rPr>
              <a:t> </a:t>
            </a:r>
            <a:r>
              <a:rPr lang="cs-CZ" sz="2800" i="1" dirty="0" smtClean="0">
                <a:ea typeface="Calibri"/>
                <a:cs typeface="Times New Roman"/>
              </a:rPr>
              <a:t>: u = k</a:t>
            </a:r>
            <a:r>
              <a:rPr lang="cs-CZ" sz="2800" dirty="0" smtClean="0">
                <a:ea typeface="Calibri"/>
                <a:cs typeface="Times New Roman"/>
              </a:rPr>
              <a:t>, se nazývá </a:t>
            </a:r>
            <a:r>
              <a:rPr lang="cs-CZ" sz="2800" i="1" dirty="0" smtClean="0">
                <a:ea typeface="Calibri"/>
                <a:cs typeface="Times New Roman"/>
              </a:rPr>
              <a:t>poměr zkrácení</a:t>
            </a: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800" dirty="0" smtClean="0">
                <a:ea typeface="Calibri"/>
                <a:cs typeface="Times New Roman"/>
              </a:rPr>
              <a:t>výjimečně se volí </a:t>
            </a:r>
            <a:r>
              <a:rPr lang="cs-CZ" sz="2800" i="1" dirty="0" smtClean="0">
                <a:ea typeface="Calibri"/>
                <a:cs typeface="Times New Roman"/>
              </a:rPr>
              <a:t>k &gt; 1</a:t>
            </a:r>
            <a:r>
              <a:rPr lang="cs-CZ" sz="2800" dirty="0" smtClean="0">
                <a:ea typeface="Calibri"/>
                <a:cs typeface="Times New Roman"/>
              </a:rPr>
              <a:t>, pro zvýšení názornosti se užívá většinou </a:t>
            </a:r>
            <a:r>
              <a:rPr lang="cs-CZ" sz="2800" i="1" dirty="0" smtClean="0">
                <a:ea typeface="Calibri"/>
                <a:cs typeface="Times New Roman"/>
              </a:rPr>
              <a:t>k &lt; 1</a:t>
            </a:r>
            <a:r>
              <a:rPr lang="cs-CZ" sz="2800" dirty="0" smtClean="0">
                <a:ea typeface="Calibri"/>
                <a:cs typeface="Times New Roman"/>
              </a:rPr>
              <a:t>, nejvýše </a:t>
            </a:r>
            <a:r>
              <a:rPr lang="cs-CZ" sz="2800" i="1" dirty="0" smtClean="0">
                <a:ea typeface="Calibri"/>
                <a:cs typeface="Times New Roman"/>
              </a:rPr>
              <a:t>k = 1</a:t>
            </a:r>
            <a:endParaRPr lang="cs-CZ" sz="2800" dirty="0" smtClean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dirty="0" smtClean="0">
              <a:latin typeface="Calibri"/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endParaRPr lang="cs-CZ" sz="2400" dirty="0" smtClean="0"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9436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>
            <a:normAutofit/>
          </a:bodyPr>
          <a:lstStyle/>
          <a:p>
            <a:r>
              <a:rPr lang="cs-CZ" dirty="0" smtClean="0"/>
              <a:t>Zadání kosoúhlého promítání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800" dirty="0" smtClean="0">
                <a:ea typeface="Calibri"/>
                <a:cs typeface="Times New Roman"/>
              </a:rPr>
              <a:t>je dáno, je-li dán úhel </a:t>
            </a:r>
            <a:r>
              <a:rPr lang="cs-CZ" sz="2800" i="1" dirty="0" smtClean="0">
                <a:ea typeface="Calibri"/>
                <a:cs typeface="Times New Roman"/>
              </a:rPr>
              <a:t>ω, 0</a:t>
            </a:r>
            <a:r>
              <a:rPr lang="cs-CZ" sz="2800" i="1" dirty="0" smtClean="0">
                <a:ea typeface="Calibri"/>
                <a:cs typeface="Arial"/>
                <a:sym typeface="Symbol"/>
              </a:rPr>
              <a:t></a:t>
            </a:r>
            <a:r>
              <a:rPr lang="cs-CZ" sz="2800" i="1" dirty="0" smtClean="0">
                <a:ea typeface="Calibri"/>
                <a:cs typeface="Times New Roman"/>
              </a:rPr>
              <a:t> &lt; ω &lt; 360</a:t>
            </a:r>
            <a:r>
              <a:rPr lang="cs-CZ" sz="2800" i="1" dirty="0" smtClean="0">
                <a:ea typeface="Calibri"/>
                <a:cs typeface="Arial"/>
                <a:sym typeface="Symbol"/>
              </a:rPr>
              <a:t></a:t>
            </a:r>
            <a:r>
              <a:rPr lang="cs-CZ" sz="2800" dirty="0" smtClean="0">
                <a:ea typeface="Calibri"/>
                <a:cs typeface="Times New Roman"/>
              </a:rPr>
              <a:t>, a poměr zkrácení </a:t>
            </a:r>
            <a:r>
              <a:rPr lang="cs-CZ" sz="2800" i="1" dirty="0" smtClean="0">
                <a:ea typeface="Calibri"/>
                <a:cs typeface="Times New Roman"/>
              </a:rPr>
              <a:t>k &gt; 0</a:t>
            </a:r>
            <a:endParaRPr lang="cs-CZ" sz="2800" dirty="0" smtClean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800" dirty="0" smtClean="0">
                <a:ea typeface="Calibri"/>
                <a:cs typeface="Times New Roman"/>
              </a:rPr>
              <a:t>pro zachování názornosti není vhodné volit úhel </a:t>
            </a:r>
            <a:r>
              <a:rPr lang="cs-CZ" sz="2800" i="1" dirty="0" smtClean="0">
                <a:ea typeface="Calibri"/>
                <a:cs typeface="Times New Roman"/>
              </a:rPr>
              <a:t>ω = 0</a:t>
            </a:r>
            <a:r>
              <a:rPr lang="cs-CZ" sz="2800" i="1" dirty="0" smtClean="0">
                <a:ea typeface="Calibri"/>
                <a:cs typeface="Arial"/>
                <a:sym typeface="Symbol"/>
              </a:rPr>
              <a:t></a:t>
            </a:r>
            <a:r>
              <a:rPr lang="cs-CZ" sz="2800" i="1" dirty="0" smtClean="0">
                <a:ea typeface="Calibri"/>
                <a:cs typeface="Times New Roman"/>
              </a:rPr>
              <a:t>, 90</a:t>
            </a:r>
            <a:r>
              <a:rPr lang="cs-CZ" sz="2800" i="1" dirty="0" smtClean="0">
                <a:ea typeface="Calibri"/>
                <a:cs typeface="Arial"/>
                <a:sym typeface="Symbol"/>
              </a:rPr>
              <a:t></a:t>
            </a:r>
            <a:r>
              <a:rPr lang="cs-CZ" sz="2800" i="1" dirty="0" smtClean="0">
                <a:ea typeface="Calibri"/>
                <a:cs typeface="Times New Roman"/>
              </a:rPr>
              <a:t>, 180</a:t>
            </a:r>
            <a:r>
              <a:rPr lang="cs-CZ" sz="2800" i="1" dirty="0" smtClean="0">
                <a:ea typeface="Calibri"/>
                <a:cs typeface="Arial"/>
                <a:sym typeface="Symbol"/>
              </a:rPr>
              <a:t></a:t>
            </a:r>
            <a:r>
              <a:rPr lang="cs-CZ" sz="2800" i="1" dirty="0" smtClean="0">
                <a:ea typeface="Calibri"/>
                <a:cs typeface="Times New Roman"/>
              </a:rPr>
              <a:t>, 270</a:t>
            </a:r>
            <a:r>
              <a:rPr lang="cs-CZ" sz="2800" dirty="0" smtClean="0">
                <a:ea typeface="Calibri"/>
                <a:cs typeface="Arial"/>
                <a:sym typeface="Symbol"/>
              </a:rPr>
              <a:t>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800" dirty="0" smtClean="0">
                <a:ea typeface="Calibri"/>
                <a:cs typeface="Times New Roman"/>
              </a:rPr>
              <a:t>obvykle volíme </a:t>
            </a:r>
            <a:r>
              <a:rPr lang="cs-CZ" sz="2800" i="1" dirty="0" smtClean="0">
                <a:ea typeface="Calibri"/>
                <a:cs typeface="Times New Roman"/>
              </a:rPr>
              <a:t>ω = 120</a:t>
            </a:r>
            <a:r>
              <a:rPr lang="cs-CZ" sz="2800" i="1" dirty="0" smtClean="0">
                <a:ea typeface="Calibri"/>
                <a:cs typeface="Arial"/>
                <a:sym typeface="Symbol"/>
              </a:rPr>
              <a:t></a:t>
            </a:r>
            <a:r>
              <a:rPr lang="cs-CZ" sz="2800" i="1" dirty="0" smtClean="0">
                <a:ea typeface="Calibri"/>
                <a:cs typeface="Times New Roman"/>
              </a:rPr>
              <a:t>, 135</a:t>
            </a:r>
            <a:r>
              <a:rPr lang="cs-CZ" sz="2800" i="1" dirty="0" smtClean="0">
                <a:ea typeface="Calibri"/>
                <a:cs typeface="Arial"/>
                <a:sym typeface="Symbol"/>
              </a:rPr>
              <a:t></a:t>
            </a:r>
            <a:r>
              <a:rPr lang="cs-CZ" sz="2800" i="1" dirty="0" smtClean="0">
                <a:ea typeface="Calibri"/>
                <a:cs typeface="Times New Roman"/>
              </a:rPr>
              <a:t>, 150</a:t>
            </a:r>
            <a:r>
              <a:rPr lang="cs-CZ" sz="2800" i="1" dirty="0" smtClean="0">
                <a:ea typeface="Calibri"/>
                <a:cs typeface="Arial"/>
                <a:sym typeface="Symbol"/>
              </a:rPr>
              <a:t></a:t>
            </a:r>
            <a:r>
              <a:rPr lang="cs-CZ" sz="2800" i="1" dirty="0" smtClean="0">
                <a:ea typeface="Calibri"/>
                <a:cs typeface="Times New Roman"/>
              </a:rPr>
              <a:t>, 210</a:t>
            </a:r>
            <a:r>
              <a:rPr lang="cs-CZ" sz="2800" i="1" dirty="0" smtClean="0">
                <a:ea typeface="Calibri"/>
                <a:cs typeface="Arial"/>
                <a:sym typeface="Symbol"/>
              </a:rPr>
              <a:t></a:t>
            </a:r>
            <a:r>
              <a:rPr lang="cs-CZ" sz="2800" i="1" dirty="0" smtClean="0">
                <a:ea typeface="Calibri"/>
                <a:cs typeface="Times New Roman"/>
              </a:rPr>
              <a:t> 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800" dirty="0" smtClean="0">
                <a:ea typeface="Calibri"/>
                <a:cs typeface="Times New Roman"/>
              </a:rPr>
              <a:t>poměr </a:t>
            </a:r>
            <a:r>
              <a:rPr lang="cs-CZ" sz="2800" i="1" dirty="0" smtClean="0">
                <a:ea typeface="Calibri"/>
                <a:cs typeface="Times New Roman"/>
              </a:rPr>
              <a:t>k = 1/3, 1/2, 2/3</a:t>
            </a:r>
            <a:endParaRPr lang="cs-CZ" sz="2800" dirty="0" smtClean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800" dirty="0" smtClean="0">
                <a:ea typeface="Calibri"/>
                <a:cs typeface="Times New Roman"/>
              </a:rPr>
              <a:t>doporučuje se užívat </a:t>
            </a:r>
            <a:r>
              <a:rPr lang="cs-CZ" sz="2800" i="1" dirty="0" smtClean="0">
                <a:ea typeface="Calibri"/>
                <a:cs typeface="Times New Roman"/>
              </a:rPr>
              <a:t>k = 1/2</a:t>
            </a:r>
            <a:endParaRPr lang="cs-CZ" sz="2800" dirty="0" smtClean="0">
              <a:ea typeface="Calibri"/>
              <a:cs typeface="Times New Roman"/>
            </a:endParaRP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15877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cap="none" dirty="0" smtClean="0"/>
              <a:t>Druhy kosoúhlých průmětů</a:t>
            </a:r>
            <a:endParaRPr lang="cs-CZ" cap="none" dirty="0"/>
          </a:p>
        </p:txBody>
      </p:sp>
      <p:grpSp>
        <p:nvGrpSpPr>
          <p:cNvPr id="2" name="Skupina 1"/>
          <p:cNvGrpSpPr/>
          <p:nvPr/>
        </p:nvGrpSpPr>
        <p:grpSpPr>
          <a:xfrm>
            <a:off x="2845563" y="2636912"/>
            <a:ext cx="3452874" cy="3456384"/>
            <a:chOff x="4863542" y="2636912"/>
            <a:chExt cx="3452874" cy="3456384"/>
          </a:xfrm>
        </p:grpSpPr>
        <p:sp>
          <p:nvSpPr>
            <p:cNvPr id="9" name="Krychle 8"/>
            <p:cNvSpPr/>
            <p:nvPr/>
          </p:nvSpPr>
          <p:spPr>
            <a:xfrm rot="16200000">
              <a:off x="5292080" y="3212976"/>
              <a:ext cx="2088232" cy="2088232"/>
            </a:xfrm>
            <a:prstGeom prst="cube">
              <a:avLst/>
            </a:prstGeom>
            <a:noFill/>
            <a:ln w="38100"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" name="Přímá spojnice se šipkou 10"/>
            <p:cNvCxnSpPr/>
            <p:nvPr/>
          </p:nvCxnSpPr>
          <p:spPr>
            <a:xfrm flipV="1">
              <a:off x="5292080" y="2636912"/>
              <a:ext cx="0" cy="2160240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se šipkou 14"/>
            <p:cNvCxnSpPr/>
            <p:nvPr/>
          </p:nvCxnSpPr>
          <p:spPr>
            <a:xfrm>
              <a:off x="5292080" y="4797152"/>
              <a:ext cx="1296144" cy="1296144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se šipkou 16"/>
            <p:cNvCxnSpPr/>
            <p:nvPr/>
          </p:nvCxnSpPr>
          <p:spPr>
            <a:xfrm>
              <a:off x="5292080" y="4797152"/>
              <a:ext cx="3024336" cy="0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6804248" y="3212975"/>
              <a:ext cx="0" cy="1584177"/>
            </a:xfrm>
            <a:prstGeom prst="line">
              <a:avLst/>
            </a:prstGeom>
            <a:ln w="28575">
              <a:solidFill>
                <a:schemeClr val="accent2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flipH="1">
              <a:off x="5292080" y="4797152"/>
              <a:ext cx="1512168" cy="0"/>
            </a:xfrm>
            <a:prstGeom prst="line">
              <a:avLst/>
            </a:prstGeom>
            <a:ln w="28575">
              <a:solidFill>
                <a:schemeClr val="accent2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6804248" y="4797152"/>
              <a:ext cx="576064" cy="504056"/>
            </a:xfrm>
            <a:prstGeom prst="line">
              <a:avLst/>
            </a:prstGeom>
            <a:ln w="28575">
              <a:solidFill>
                <a:schemeClr val="accent2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ovéPole 24"/>
            <p:cNvSpPr txBox="1"/>
            <p:nvPr/>
          </p:nvSpPr>
          <p:spPr>
            <a:xfrm>
              <a:off x="4863542" y="2636912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dirty="0"/>
                <a:t>z</a:t>
              </a: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6039780" y="5631631"/>
              <a:ext cx="6204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dirty="0" err="1" smtClean="0"/>
                <a:t>y</a:t>
              </a:r>
              <a:r>
                <a:rPr lang="cs-CZ" sz="2400" i="1" baseline="-25000" dirty="0" err="1" smtClean="0"/>
                <a:t>k</a:t>
              </a:r>
              <a:endParaRPr lang="cs-CZ" sz="2400" i="1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7909323" y="4257091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dirty="0" smtClean="0"/>
                <a:t>x</a:t>
              </a:r>
              <a:endParaRPr lang="cs-CZ" sz="2400" i="1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4863542" y="4775025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dirty="0"/>
                <a:t>0</a:t>
              </a:r>
            </a:p>
          </p:txBody>
        </p:sp>
        <p:sp>
          <p:nvSpPr>
            <p:cNvPr id="1025" name="Oblouk 1024"/>
            <p:cNvSpPr/>
            <p:nvPr/>
          </p:nvSpPr>
          <p:spPr>
            <a:xfrm rot="5040026">
              <a:off x="5263283" y="4456998"/>
              <a:ext cx="551109" cy="576064"/>
            </a:xfrm>
            <a:prstGeom prst="arc">
              <a:avLst>
                <a:gd name="adj1" fmla="val 16967251"/>
                <a:gd name="adj2" fmla="val 0"/>
              </a:avLst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8" name="Obdélník 1027"/>
            <p:cNvSpPr/>
            <p:nvPr/>
          </p:nvSpPr>
          <p:spPr>
            <a:xfrm>
              <a:off x="5724128" y="4701275"/>
              <a:ext cx="425116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i="1" dirty="0">
                  <a:latin typeface="Arial"/>
                  <a:ea typeface="Calibri"/>
                  <a:cs typeface="Times New Roman"/>
                </a:rPr>
                <a:t>ω</a:t>
              </a:r>
              <a:endParaRPr lang="cs-CZ" sz="2400" i="1" dirty="0"/>
            </a:p>
          </p:txBody>
        </p:sp>
      </p:grpSp>
      <p:sp>
        <p:nvSpPr>
          <p:cNvPr id="42" name="Nadpis 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76800"/>
          </a:xfrm>
        </p:spPr>
        <p:txBody>
          <a:bodyPr>
            <a:normAutofit fontScale="97500"/>
          </a:bodyPr>
          <a:lstStyle/>
          <a:p>
            <a:r>
              <a:rPr lang="cs-CZ" sz="2500" dirty="0">
                <a:ea typeface="Calibri"/>
                <a:cs typeface="Times New Roman"/>
              </a:rPr>
              <a:t>nadhled</a:t>
            </a:r>
            <a:r>
              <a:rPr lang="cs-CZ" dirty="0">
                <a:ea typeface="Calibri"/>
                <a:cs typeface="Times New Roman"/>
              </a:rPr>
              <a:t> zleva pro </a:t>
            </a:r>
            <a:r>
              <a:rPr lang="cs-CZ" i="1" dirty="0">
                <a:ea typeface="Calibri"/>
                <a:cs typeface="Times New Roman"/>
              </a:rPr>
              <a:t>0</a:t>
            </a:r>
            <a:r>
              <a:rPr lang="cs-CZ" i="1" dirty="0">
                <a:ea typeface="Calibri"/>
                <a:cs typeface="Times New Roman"/>
                <a:sym typeface="Symbol"/>
              </a:rPr>
              <a:t></a:t>
            </a:r>
            <a:r>
              <a:rPr lang="cs-CZ" i="1" dirty="0">
                <a:ea typeface="Calibri"/>
                <a:cs typeface="Times New Roman"/>
              </a:rPr>
              <a:t> &lt; ω &lt; 90</a:t>
            </a:r>
            <a:r>
              <a:rPr lang="cs-CZ" i="1" dirty="0">
                <a:ea typeface="Calibri"/>
                <a:cs typeface="Times New Roman"/>
                <a:sym typeface="Symbol"/>
              </a:rPr>
              <a:t></a:t>
            </a:r>
            <a:r>
              <a:rPr lang="cs-CZ" i="1" dirty="0">
                <a:latin typeface="Arial"/>
                <a:ea typeface="Calibri"/>
                <a:cs typeface="Times New Roman"/>
                <a:sym typeface="Symbol"/>
              </a:rPr>
              <a:t> 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358621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2355481" y="2474782"/>
            <a:ext cx="4433038" cy="3474498"/>
            <a:chOff x="654326" y="1772816"/>
            <a:chExt cx="4433038" cy="3474498"/>
          </a:xfrm>
        </p:grpSpPr>
        <p:grpSp>
          <p:nvGrpSpPr>
            <p:cNvPr id="2" name="Skupina 1"/>
            <p:cNvGrpSpPr/>
            <p:nvPr/>
          </p:nvGrpSpPr>
          <p:grpSpPr>
            <a:xfrm>
              <a:off x="654326" y="1772816"/>
              <a:ext cx="4433038" cy="3474498"/>
              <a:chOff x="654326" y="1772816"/>
              <a:chExt cx="4433038" cy="3474498"/>
            </a:xfrm>
          </p:grpSpPr>
          <p:sp>
            <p:nvSpPr>
              <p:cNvPr id="4" name="Krychle 3"/>
              <p:cNvSpPr/>
              <p:nvPr/>
            </p:nvSpPr>
            <p:spPr>
              <a:xfrm>
                <a:off x="1547664" y="2348880"/>
                <a:ext cx="2088232" cy="2088232"/>
              </a:xfrm>
              <a:prstGeom prst="cube">
                <a:avLst/>
              </a:prstGeom>
              <a:noFill/>
              <a:ln w="38100">
                <a:solidFill>
                  <a:schemeClr val="accent3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" name="Přímá spojnice se šipkou 4"/>
              <p:cNvCxnSpPr/>
              <p:nvPr/>
            </p:nvCxnSpPr>
            <p:spPr>
              <a:xfrm flipV="1">
                <a:off x="2063028" y="1772816"/>
                <a:ext cx="0" cy="2160240"/>
              </a:xfrm>
              <a:prstGeom prst="straightConnector1">
                <a:avLst/>
              </a:prstGeom>
              <a:ln w="19050"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se šipkou 5"/>
              <p:cNvCxnSpPr/>
              <p:nvPr/>
            </p:nvCxnSpPr>
            <p:spPr>
              <a:xfrm>
                <a:off x="2063028" y="3933056"/>
                <a:ext cx="3024336" cy="0"/>
              </a:xfrm>
              <a:prstGeom prst="straightConnector1">
                <a:avLst/>
              </a:prstGeom>
              <a:ln w="19050"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ovéPole 6"/>
              <p:cNvSpPr txBox="1"/>
              <p:nvPr/>
            </p:nvSpPr>
            <p:spPr>
              <a:xfrm>
                <a:off x="1634490" y="1772816"/>
                <a:ext cx="36004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i="1" dirty="0"/>
                  <a:t>z</a:t>
                </a:r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4680271" y="3392995"/>
                <a:ext cx="36004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i="1" dirty="0" smtClean="0"/>
                  <a:t>x</a:t>
                </a:r>
                <a:endParaRPr lang="cs-CZ" sz="2400" i="1" dirty="0"/>
              </a:p>
            </p:txBody>
          </p:sp>
          <p:cxnSp>
            <p:nvCxnSpPr>
              <p:cNvPr id="9" name="Přímá spojnice se šipkou 8"/>
              <p:cNvCxnSpPr/>
              <p:nvPr/>
            </p:nvCxnSpPr>
            <p:spPr>
              <a:xfrm flipH="1">
                <a:off x="654326" y="3924035"/>
                <a:ext cx="1408702" cy="1296144"/>
              </a:xfrm>
              <a:prstGeom prst="straightConnector1">
                <a:avLst/>
              </a:prstGeom>
              <a:ln w="19050"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" name="TextovéPole 9"/>
              <p:cNvSpPr txBox="1"/>
              <p:nvPr/>
            </p:nvSpPr>
            <p:spPr>
              <a:xfrm>
                <a:off x="1077693" y="4785649"/>
                <a:ext cx="62045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i="1" dirty="0" err="1" smtClean="0"/>
                  <a:t>y</a:t>
                </a:r>
                <a:r>
                  <a:rPr lang="cs-CZ" sz="2400" i="1" baseline="-25000" dirty="0" err="1" smtClean="0"/>
                  <a:t>k</a:t>
                </a:r>
                <a:endParaRPr lang="cs-CZ" sz="2400" i="1" dirty="0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1621197" y="3623827"/>
                <a:ext cx="36004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i="1" dirty="0"/>
                  <a:t>0</a:t>
                </a:r>
              </a:p>
            </p:txBody>
          </p:sp>
          <p:sp>
            <p:nvSpPr>
              <p:cNvPr id="14" name="Oblouk 13"/>
              <p:cNvSpPr/>
              <p:nvPr/>
            </p:nvSpPr>
            <p:spPr>
              <a:xfrm rot="1476842" flipV="1">
                <a:off x="1774474" y="3591515"/>
                <a:ext cx="551109" cy="534042"/>
              </a:xfrm>
              <a:prstGeom prst="arc">
                <a:avLst>
                  <a:gd name="adj1" fmla="val 15830475"/>
                  <a:gd name="adj2" fmla="val 758400"/>
                </a:avLst>
              </a:prstGeom>
              <a:ln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bdélník 14"/>
              <p:cNvSpPr/>
              <p:nvPr/>
            </p:nvSpPr>
            <p:spPr>
              <a:xfrm>
                <a:off x="2051720" y="3975447"/>
                <a:ext cx="425116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400" i="1" dirty="0">
                    <a:latin typeface="Arial"/>
                    <a:ea typeface="Calibri"/>
                    <a:cs typeface="Times New Roman"/>
                  </a:rPr>
                  <a:t>ω</a:t>
                </a:r>
                <a:endParaRPr lang="cs-CZ" sz="2400" i="1" dirty="0"/>
              </a:p>
            </p:txBody>
          </p:sp>
          <p:cxnSp>
            <p:nvCxnSpPr>
              <p:cNvPr id="16" name="Přímá spojnice 15"/>
              <p:cNvCxnSpPr/>
              <p:nvPr/>
            </p:nvCxnSpPr>
            <p:spPr>
              <a:xfrm flipH="1">
                <a:off x="2051721" y="3933057"/>
                <a:ext cx="1584177" cy="0"/>
              </a:xfrm>
              <a:prstGeom prst="line">
                <a:avLst/>
              </a:prstGeom>
              <a:ln w="28575">
                <a:solidFill>
                  <a:schemeClr val="accent2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 flipV="1">
                <a:off x="2051721" y="2348880"/>
                <a:ext cx="11307" cy="1584177"/>
              </a:xfrm>
              <a:prstGeom prst="line">
                <a:avLst/>
              </a:prstGeom>
              <a:ln w="28575">
                <a:solidFill>
                  <a:schemeClr val="accent2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8" name="Přímá spojnice 17"/>
            <p:cNvCxnSpPr/>
            <p:nvPr/>
          </p:nvCxnSpPr>
          <p:spPr>
            <a:xfrm flipH="1">
              <a:off x="1547664" y="3933057"/>
              <a:ext cx="504057" cy="504055"/>
            </a:xfrm>
            <a:prstGeom prst="line">
              <a:avLst/>
            </a:prstGeom>
            <a:ln w="28575">
              <a:solidFill>
                <a:schemeClr val="accent2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" name="Nadpis 2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Druhy kosoúhlých průmětů</a:t>
            </a:r>
          </a:p>
        </p:txBody>
      </p:sp>
      <p:sp>
        <p:nvSpPr>
          <p:cNvPr id="29" name="Nadpis 1"/>
          <p:cNvSpPr>
            <a:spLocks noGrp="1"/>
          </p:cNvSpPr>
          <p:nvPr>
            <p:ph idx="1"/>
          </p:nvPr>
        </p:nvSpPr>
        <p:spPr/>
        <p:txBody>
          <a:bodyPr>
            <a:normAutofit fontScale="97500"/>
          </a:bodyPr>
          <a:lstStyle/>
          <a:p>
            <a:r>
              <a:rPr lang="cs-CZ" cap="none" dirty="0"/>
              <a:t>nadhled zprava pro </a:t>
            </a:r>
            <a:r>
              <a:rPr lang="cs-CZ" i="1" cap="none" dirty="0"/>
              <a:t>90</a:t>
            </a:r>
            <a:r>
              <a:rPr lang="cs-CZ" i="1" cap="none" dirty="0">
                <a:sym typeface="Symbol"/>
              </a:rPr>
              <a:t></a:t>
            </a:r>
            <a:r>
              <a:rPr lang="cs-CZ" i="1" cap="none" dirty="0"/>
              <a:t> &lt; ω &lt; 180</a:t>
            </a:r>
            <a:r>
              <a:rPr lang="cs-CZ" i="1" cap="none" dirty="0" smtClean="0">
                <a:sym typeface="Symbol"/>
              </a:rPr>
              <a:t> 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3565925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/>
              <a:t>Druhy kosoúhlých průmětů</a:t>
            </a:r>
            <a:endParaRPr lang="cs-CZ" cap="none" dirty="0"/>
          </a:p>
        </p:txBody>
      </p:sp>
      <p:sp>
        <p:nvSpPr>
          <p:cNvPr id="25" name="Zástupný symbol pro obsah 2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podhled zprava pro </a:t>
            </a:r>
            <a:r>
              <a:rPr lang="cs-CZ" i="1" dirty="0"/>
              <a:t>180</a:t>
            </a:r>
            <a:r>
              <a:rPr lang="cs-CZ" i="1" dirty="0">
                <a:sym typeface="Symbol"/>
              </a:rPr>
              <a:t></a:t>
            </a:r>
            <a:r>
              <a:rPr lang="cs-CZ" i="1" dirty="0"/>
              <a:t> &lt; ω &lt; 270</a:t>
            </a:r>
            <a:r>
              <a:rPr lang="cs-CZ" i="1" dirty="0" smtClean="0">
                <a:sym typeface="Symbol"/>
              </a:rPr>
              <a:t> </a:t>
            </a:r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2285617" y="2535287"/>
            <a:ext cx="4572767" cy="3486001"/>
            <a:chOff x="3491880" y="2060848"/>
            <a:chExt cx="4572767" cy="3486001"/>
          </a:xfrm>
        </p:grpSpPr>
        <p:sp>
          <p:nvSpPr>
            <p:cNvPr id="4" name="Krychle 3"/>
            <p:cNvSpPr/>
            <p:nvPr/>
          </p:nvSpPr>
          <p:spPr>
            <a:xfrm rot="5400000">
              <a:off x="4499992" y="2636912"/>
              <a:ext cx="2088232" cy="2088232"/>
            </a:xfrm>
            <a:prstGeom prst="cube">
              <a:avLst/>
            </a:prstGeom>
            <a:noFill/>
            <a:ln w="38100"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nice se šipkou 4"/>
            <p:cNvCxnSpPr/>
            <p:nvPr/>
          </p:nvCxnSpPr>
          <p:spPr>
            <a:xfrm flipV="1">
              <a:off x="5040311" y="2060848"/>
              <a:ext cx="0" cy="2664296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se šipkou 5"/>
            <p:cNvCxnSpPr/>
            <p:nvPr/>
          </p:nvCxnSpPr>
          <p:spPr>
            <a:xfrm>
              <a:off x="5040311" y="4725144"/>
              <a:ext cx="3024336" cy="0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4716016" y="2060848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dirty="0"/>
                <a:t>z</a:t>
              </a: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7657554" y="4185083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dirty="0" smtClean="0"/>
                <a:t>x</a:t>
              </a:r>
              <a:endParaRPr lang="cs-CZ" sz="2400" i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5004048" y="4335487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dirty="0"/>
                <a:t>0</a:t>
              </a:r>
            </a:p>
          </p:txBody>
        </p:sp>
        <p:cxnSp>
          <p:nvCxnSpPr>
            <p:cNvPr id="11" name="Přímá spojnice se šipkou 10"/>
            <p:cNvCxnSpPr/>
            <p:nvPr/>
          </p:nvCxnSpPr>
          <p:spPr>
            <a:xfrm flipH="1" flipV="1">
              <a:off x="3635896" y="3284984"/>
              <a:ext cx="1404415" cy="1440160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ovéPole 11"/>
            <p:cNvSpPr txBox="1"/>
            <p:nvPr/>
          </p:nvSpPr>
          <p:spPr>
            <a:xfrm>
              <a:off x="3491880" y="3450195"/>
              <a:ext cx="6204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dirty="0" err="1" smtClean="0"/>
                <a:t>y</a:t>
              </a:r>
              <a:r>
                <a:rPr lang="cs-CZ" sz="2400" i="1" baseline="-25000" dirty="0" err="1" smtClean="0"/>
                <a:t>k</a:t>
              </a:r>
              <a:endParaRPr lang="cs-CZ" sz="2400" i="1" dirty="0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4880834" y="5085184"/>
              <a:ext cx="425116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i="1" dirty="0">
                  <a:latin typeface="Arial"/>
                  <a:ea typeface="Calibri"/>
                  <a:cs typeface="Times New Roman"/>
                </a:rPr>
                <a:t>ω</a:t>
              </a:r>
              <a:endParaRPr lang="cs-CZ" sz="2400" i="1" dirty="0"/>
            </a:p>
          </p:txBody>
        </p:sp>
        <p:sp>
          <p:nvSpPr>
            <p:cNvPr id="18" name="Oblouk 17"/>
            <p:cNvSpPr/>
            <p:nvPr/>
          </p:nvSpPr>
          <p:spPr>
            <a:xfrm rot="1476842" flipV="1">
              <a:off x="4764755" y="4379727"/>
              <a:ext cx="551109" cy="534042"/>
            </a:xfrm>
            <a:prstGeom prst="arc">
              <a:avLst>
                <a:gd name="adj1" fmla="val 10711718"/>
                <a:gd name="adj2" fmla="val 758400"/>
              </a:avLst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1" name="Přímá spojnice 20"/>
            <p:cNvCxnSpPr/>
            <p:nvPr/>
          </p:nvCxnSpPr>
          <p:spPr>
            <a:xfrm flipV="1">
              <a:off x="5047849" y="3212975"/>
              <a:ext cx="0" cy="1490974"/>
            </a:xfrm>
            <a:prstGeom prst="line">
              <a:avLst/>
            </a:prstGeom>
            <a:ln w="28575">
              <a:solidFill>
                <a:schemeClr val="accent2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rot="10800000" flipH="1">
              <a:off x="5093392" y="3212976"/>
              <a:ext cx="1512168" cy="0"/>
            </a:xfrm>
            <a:prstGeom prst="line">
              <a:avLst/>
            </a:prstGeom>
            <a:ln w="28575">
              <a:solidFill>
                <a:schemeClr val="accent2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 rot="10800000">
              <a:off x="4493883" y="2708919"/>
              <a:ext cx="576064" cy="504056"/>
            </a:xfrm>
            <a:prstGeom prst="line">
              <a:avLst/>
            </a:prstGeom>
            <a:ln w="28575">
              <a:solidFill>
                <a:schemeClr val="accent2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64753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Druhy kosoúhlých průmětů</a:t>
            </a:r>
            <a:endParaRPr lang="cs-CZ" cap="none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podhled zleva pro </a:t>
            </a:r>
            <a:r>
              <a:rPr lang="cs-CZ" i="1" dirty="0"/>
              <a:t>270</a:t>
            </a:r>
            <a:r>
              <a:rPr lang="cs-CZ" i="1" dirty="0">
                <a:sym typeface="Symbol"/>
              </a:rPr>
              <a:t></a:t>
            </a:r>
            <a:r>
              <a:rPr lang="cs-CZ" i="1" dirty="0"/>
              <a:t> &lt; ω &lt; 360</a:t>
            </a:r>
            <a:r>
              <a:rPr lang="cs-CZ" i="1" dirty="0">
                <a:sym typeface="Symbol"/>
              </a:rPr>
              <a:t>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2771800" y="2607295"/>
            <a:ext cx="3600400" cy="3053953"/>
            <a:chOff x="2771800" y="2607295"/>
            <a:chExt cx="3600400" cy="3053953"/>
          </a:xfrm>
        </p:grpSpPr>
        <p:sp>
          <p:nvSpPr>
            <p:cNvPr id="4" name="Krychle 3"/>
            <p:cNvSpPr/>
            <p:nvPr/>
          </p:nvSpPr>
          <p:spPr>
            <a:xfrm rot="10800000">
              <a:off x="3347864" y="3183359"/>
              <a:ext cx="2088232" cy="2088232"/>
            </a:xfrm>
            <a:prstGeom prst="cube">
              <a:avLst/>
            </a:prstGeom>
            <a:noFill/>
            <a:ln w="38100"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nice se šipkou 4"/>
            <p:cNvCxnSpPr/>
            <p:nvPr/>
          </p:nvCxnSpPr>
          <p:spPr>
            <a:xfrm flipV="1">
              <a:off x="3347864" y="2607295"/>
              <a:ext cx="0" cy="2664296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se šipkou 5"/>
            <p:cNvCxnSpPr/>
            <p:nvPr/>
          </p:nvCxnSpPr>
          <p:spPr>
            <a:xfrm>
              <a:off x="3347864" y="5271591"/>
              <a:ext cx="3024336" cy="0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3023569" y="2607295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dirty="0"/>
                <a:t>z</a:t>
              </a: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965107" y="4731530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dirty="0" smtClean="0"/>
                <a:t>x</a:t>
              </a:r>
              <a:endParaRPr lang="cs-CZ" sz="2400" i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491880" y="4881934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dirty="0"/>
                <a:t>0</a:t>
              </a:r>
            </a:p>
          </p:txBody>
        </p:sp>
        <p:cxnSp>
          <p:nvCxnSpPr>
            <p:cNvPr id="10" name="Přímá spojnice se šipkou 9"/>
            <p:cNvCxnSpPr/>
            <p:nvPr/>
          </p:nvCxnSpPr>
          <p:spPr>
            <a:xfrm flipV="1">
              <a:off x="3347865" y="3996642"/>
              <a:ext cx="1296143" cy="1274949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4499992" y="3945830"/>
              <a:ext cx="6204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dirty="0" err="1" smtClean="0"/>
                <a:t>y</a:t>
              </a:r>
              <a:r>
                <a:rPr lang="cs-CZ" sz="2400" i="1" baseline="-25000" dirty="0" err="1" smtClean="0"/>
                <a:t>k</a:t>
              </a:r>
              <a:endParaRPr lang="cs-CZ" sz="2400" i="1" dirty="0"/>
            </a:p>
          </p:txBody>
        </p:sp>
        <p:sp>
          <p:nvSpPr>
            <p:cNvPr id="13" name="Oblouk 12"/>
            <p:cNvSpPr/>
            <p:nvPr/>
          </p:nvSpPr>
          <p:spPr>
            <a:xfrm rot="1476842" flipV="1">
              <a:off x="3070618" y="4930050"/>
              <a:ext cx="551109" cy="534042"/>
            </a:xfrm>
            <a:prstGeom prst="arc">
              <a:avLst>
                <a:gd name="adj1" fmla="val 3729317"/>
                <a:gd name="adj2" fmla="val 758400"/>
              </a:avLst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2771800" y="5199583"/>
              <a:ext cx="425116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i="1" dirty="0">
                  <a:latin typeface="Arial"/>
                  <a:ea typeface="Calibri"/>
                  <a:cs typeface="Times New Roman"/>
                </a:rPr>
                <a:t>ω</a:t>
              </a:r>
              <a:endParaRPr lang="cs-CZ" sz="2400" i="1" dirty="0"/>
            </a:p>
          </p:txBody>
        </p:sp>
        <p:grpSp>
          <p:nvGrpSpPr>
            <p:cNvPr id="12" name="Skupina 11"/>
            <p:cNvGrpSpPr/>
            <p:nvPr/>
          </p:nvGrpSpPr>
          <p:grpSpPr>
            <a:xfrm rot="16200000">
              <a:off x="3347865" y="3183358"/>
              <a:ext cx="2088232" cy="2088233"/>
              <a:chOff x="5292080" y="3212975"/>
              <a:chExt cx="2088232" cy="2088233"/>
            </a:xfrm>
          </p:grpSpPr>
          <p:cxnSp>
            <p:nvCxnSpPr>
              <p:cNvPr id="15" name="Přímá spojnice 14"/>
              <p:cNvCxnSpPr/>
              <p:nvPr/>
            </p:nvCxnSpPr>
            <p:spPr>
              <a:xfrm>
                <a:off x="6804248" y="3212975"/>
                <a:ext cx="0" cy="1584177"/>
              </a:xfrm>
              <a:prstGeom prst="line">
                <a:avLst/>
              </a:prstGeom>
              <a:ln w="28575">
                <a:solidFill>
                  <a:schemeClr val="accent2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 flipH="1">
                <a:off x="5292080" y="4797152"/>
                <a:ext cx="1512168" cy="0"/>
              </a:xfrm>
              <a:prstGeom prst="line">
                <a:avLst/>
              </a:prstGeom>
              <a:ln w="28575">
                <a:solidFill>
                  <a:schemeClr val="accent2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6804248" y="4797152"/>
                <a:ext cx="576064" cy="504056"/>
              </a:xfrm>
              <a:prstGeom prst="line">
                <a:avLst/>
              </a:prstGeom>
              <a:ln w="28575">
                <a:solidFill>
                  <a:schemeClr val="accent2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4249569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Speciální </a:t>
            </a:r>
            <a:r>
              <a:rPr lang="cs-CZ" dirty="0" smtClean="0"/>
              <a:t>případy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3600" dirty="0" err="1"/>
              <a:t>Kavalírní</a:t>
            </a:r>
            <a:r>
              <a:rPr lang="cs-CZ" sz="3600" dirty="0"/>
              <a:t> axonometrie </a:t>
            </a:r>
            <a:r>
              <a:rPr lang="cs-CZ" sz="3600" dirty="0" smtClean="0"/>
              <a:t>(</a:t>
            </a:r>
            <a:r>
              <a:rPr lang="cs-CZ" sz="3600" dirty="0" err="1"/>
              <a:t>kavalírní</a:t>
            </a:r>
            <a:r>
              <a:rPr lang="cs-CZ" sz="3600" dirty="0"/>
              <a:t> perspektiva</a:t>
            </a:r>
            <a:r>
              <a:rPr lang="cs-CZ" sz="36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600" dirty="0"/>
              <a:t>Vojenská </a:t>
            </a:r>
            <a:r>
              <a:rPr lang="cs-CZ" sz="3600" dirty="0" smtClean="0"/>
              <a:t>perspektiva (</a:t>
            </a:r>
            <a:r>
              <a:rPr lang="cs-CZ" sz="3600" dirty="0"/>
              <a:t>vojenská  axonometrie</a:t>
            </a:r>
            <a:r>
              <a:rPr lang="cs-CZ" sz="3600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600" dirty="0" smtClean="0"/>
              <a:t>Technická izometrie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600" dirty="0" smtClean="0"/>
              <a:t>Technická </a:t>
            </a:r>
            <a:r>
              <a:rPr lang="cs-CZ" sz="3600" dirty="0" err="1" smtClean="0"/>
              <a:t>dimetrie</a:t>
            </a:r>
            <a:r>
              <a:rPr lang="cs-CZ" sz="3600" dirty="0" smtClean="0"/>
              <a:t> (inženýrská perspektiva)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78408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Kavalírní axonometrie </a:t>
            </a:r>
            <a:br>
              <a:rPr lang="cs-CZ" sz="3600" dirty="0" smtClean="0"/>
            </a:br>
            <a:r>
              <a:rPr lang="cs-CZ" sz="3600" dirty="0" smtClean="0"/>
              <a:t>                     (kavalírní perspektiva)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609600" y="1600200"/>
            <a:ext cx="7924800" cy="41148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400" dirty="0">
                <a:ea typeface="Calibri"/>
              </a:rPr>
              <a:t>jsou-li všechna měřítka na osách </a:t>
            </a:r>
            <a:r>
              <a:rPr lang="cs-CZ" sz="2400" dirty="0" smtClean="0">
                <a:ea typeface="Calibri"/>
              </a:rPr>
              <a:t>stejná,  </a:t>
            </a:r>
            <a:r>
              <a:rPr lang="cs-CZ" sz="2400" dirty="0">
                <a:ea typeface="Calibri"/>
              </a:rPr>
              <a:t>promítání se nazývá </a:t>
            </a:r>
            <a:r>
              <a:rPr lang="cs-CZ" sz="2400" dirty="0" smtClean="0">
                <a:ea typeface="Calibri"/>
              </a:rPr>
              <a:t>izometrické</a:t>
            </a:r>
          </a:p>
          <a:p>
            <a:r>
              <a:rPr lang="cs-CZ" sz="2400" dirty="0" smtClean="0">
                <a:ea typeface="Calibri"/>
              </a:rPr>
              <a:t>pro </a:t>
            </a:r>
            <a:r>
              <a:rPr lang="cs-CZ" sz="2400" i="1" dirty="0" smtClean="0">
                <a:ea typeface="Calibri"/>
              </a:rPr>
              <a:t>ω = </a:t>
            </a:r>
            <a:r>
              <a:rPr lang="cs-CZ" sz="2400" i="1" dirty="0">
                <a:ea typeface="Calibri"/>
              </a:rPr>
              <a:t>135° </a:t>
            </a:r>
            <a:r>
              <a:rPr lang="cs-CZ" sz="2400" dirty="0">
                <a:ea typeface="Calibri"/>
              </a:rPr>
              <a:t>a </a:t>
            </a:r>
            <a:r>
              <a:rPr lang="cs-CZ" sz="2400" i="1" dirty="0">
                <a:ea typeface="Calibri"/>
              </a:rPr>
              <a:t>k = </a:t>
            </a:r>
            <a:r>
              <a:rPr lang="cs-CZ" sz="2400" i="1" dirty="0" smtClean="0">
                <a:ea typeface="Calibri"/>
              </a:rPr>
              <a:t>1</a:t>
            </a:r>
            <a:endParaRPr lang="cs-CZ" sz="2400" dirty="0"/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5292080" y="4725144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42" name="Skupina 1041"/>
          <p:cNvGrpSpPr/>
          <p:nvPr/>
        </p:nvGrpSpPr>
        <p:grpSpPr>
          <a:xfrm>
            <a:off x="3059832" y="2463279"/>
            <a:ext cx="4608512" cy="3990057"/>
            <a:chOff x="1043608" y="2463279"/>
            <a:chExt cx="4608512" cy="3990057"/>
          </a:xfrm>
        </p:grpSpPr>
        <p:grpSp>
          <p:nvGrpSpPr>
            <p:cNvPr id="1041" name="Skupina 1040"/>
            <p:cNvGrpSpPr/>
            <p:nvPr/>
          </p:nvGrpSpPr>
          <p:grpSpPr>
            <a:xfrm>
              <a:off x="1043608" y="2463279"/>
              <a:ext cx="4608512" cy="3990057"/>
              <a:chOff x="2915816" y="2463279"/>
              <a:chExt cx="4608512" cy="3990057"/>
            </a:xfrm>
          </p:grpSpPr>
          <p:grpSp>
            <p:nvGrpSpPr>
              <p:cNvPr id="1040" name="Skupina 1039"/>
              <p:cNvGrpSpPr/>
              <p:nvPr/>
            </p:nvGrpSpPr>
            <p:grpSpPr>
              <a:xfrm>
                <a:off x="3419872" y="3140968"/>
                <a:ext cx="2808312" cy="2823592"/>
                <a:chOff x="3419872" y="3140968"/>
                <a:chExt cx="2808312" cy="2823592"/>
              </a:xfrm>
            </p:grpSpPr>
            <p:cxnSp>
              <p:nvCxnSpPr>
                <p:cNvPr id="4" name="Přímá spojnice 3"/>
                <p:cNvCxnSpPr/>
                <p:nvPr/>
              </p:nvCxnSpPr>
              <p:spPr>
                <a:xfrm flipH="1">
                  <a:off x="5004048" y="4725144"/>
                  <a:ext cx="1224136" cy="1239416"/>
                </a:xfrm>
                <a:prstGeom prst="line">
                  <a:avLst/>
                </a:prstGeom>
                <a:ln w="38100">
                  <a:solidFill>
                    <a:schemeClr val="accent2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" name="Přímá spojnice 8"/>
                <p:cNvCxnSpPr/>
                <p:nvPr/>
              </p:nvCxnSpPr>
              <p:spPr>
                <a:xfrm flipH="1">
                  <a:off x="5004048" y="3140968"/>
                  <a:ext cx="1224136" cy="1239416"/>
                </a:xfrm>
                <a:prstGeom prst="line">
                  <a:avLst/>
                </a:prstGeom>
                <a:ln w="38100">
                  <a:solidFill>
                    <a:schemeClr val="accent2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Přímá spojnice 9"/>
                <p:cNvCxnSpPr/>
                <p:nvPr/>
              </p:nvCxnSpPr>
              <p:spPr>
                <a:xfrm flipH="1">
                  <a:off x="3419872" y="3140968"/>
                  <a:ext cx="1224136" cy="1239416"/>
                </a:xfrm>
                <a:prstGeom prst="line">
                  <a:avLst/>
                </a:prstGeom>
                <a:ln w="38100">
                  <a:solidFill>
                    <a:schemeClr val="accent2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Přímá spojnice 11"/>
                <p:cNvCxnSpPr/>
                <p:nvPr/>
              </p:nvCxnSpPr>
              <p:spPr>
                <a:xfrm flipH="1">
                  <a:off x="3419872" y="4380384"/>
                  <a:ext cx="1584176" cy="0"/>
                </a:xfrm>
                <a:prstGeom prst="line">
                  <a:avLst/>
                </a:prstGeom>
                <a:ln w="38100">
                  <a:solidFill>
                    <a:schemeClr val="accent2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nice 13"/>
                <p:cNvCxnSpPr/>
                <p:nvPr/>
              </p:nvCxnSpPr>
              <p:spPr>
                <a:xfrm>
                  <a:off x="5004048" y="4380384"/>
                  <a:ext cx="0" cy="1584176"/>
                </a:xfrm>
                <a:prstGeom prst="line">
                  <a:avLst/>
                </a:prstGeom>
                <a:ln w="38100">
                  <a:solidFill>
                    <a:schemeClr val="accent2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Přímá spojnice 15"/>
                <p:cNvCxnSpPr/>
                <p:nvPr/>
              </p:nvCxnSpPr>
              <p:spPr>
                <a:xfrm>
                  <a:off x="3419872" y="4380384"/>
                  <a:ext cx="0" cy="1584176"/>
                </a:xfrm>
                <a:prstGeom prst="line">
                  <a:avLst/>
                </a:prstGeom>
                <a:ln w="38100">
                  <a:solidFill>
                    <a:schemeClr val="accent2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Přímá spojnice 17"/>
                <p:cNvCxnSpPr/>
                <p:nvPr/>
              </p:nvCxnSpPr>
              <p:spPr>
                <a:xfrm>
                  <a:off x="3419872" y="5964560"/>
                  <a:ext cx="1584176" cy="0"/>
                </a:xfrm>
                <a:prstGeom prst="line">
                  <a:avLst/>
                </a:prstGeom>
                <a:ln w="38100">
                  <a:solidFill>
                    <a:schemeClr val="accent2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" name="Přímá spojnice 19"/>
                <p:cNvCxnSpPr/>
                <p:nvPr/>
              </p:nvCxnSpPr>
              <p:spPr>
                <a:xfrm>
                  <a:off x="4644008" y="3140968"/>
                  <a:ext cx="1584176" cy="0"/>
                </a:xfrm>
                <a:prstGeom prst="line">
                  <a:avLst/>
                </a:prstGeom>
                <a:ln w="38100">
                  <a:solidFill>
                    <a:schemeClr val="accent2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Přímá spojnice 21"/>
                <p:cNvCxnSpPr/>
                <p:nvPr/>
              </p:nvCxnSpPr>
              <p:spPr>
                <a:xfrm>
                  <a:off x="6228184" y="3140968"/>
                  <a:ext cx="0" cy="1584176"/>
                </a:xfrm>
                <a:prstGeom prst="line">
                  <a:avLst/>
                </a:prstGeom>
                <a:ln w="38100">
                  <a:solidFill>
                    <a:schemeClr val="accent2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43" name="Přímá spojnice 42"/>
              <p:cNvCxnSpPr/>
              <p:nvPr/>
            </p:nvCxnSpPr>
            <p:spPr>
              <a:xfrm flipH="1">
                <a:off x="4644008" y="4725144"/>
                <a:ext cx="1575792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039" name="Skupina 1038"/>
              <p:cNvGrpSpPr/>
              <p:nvPr/>
            </p:nvGrpSpPr>
            <p:grpSpPr>
              <a:xfrm>
                <a:off x="2915816" y="2463279"/>
                <a:ext cx="4608512" cy="3990057"/>
                <a:chOff x="2915816" y="2463279"/>
                <a:chExt cx="4608512" cy="3990057"/>
              </a:xfrm>
            </p:grpSpPr>
            <p:cxnSp>
              <p:nvCxnSpPr>
                <p:cNvPr id="1024" name="Přímá spojnice 1023"/>
                <p:cNvCxnSpPr/>
                <p:nvPr/>
              </p:nvCxnSpPr>
              <p:spPr>
                <a:xfrm flipH="1">
                  <a:off x="2915816" y="4725144"/>
                  <a:ext cx="1728192" cy="1728192"/>
                </a:xfrm>
                <a:prstGeom prst="line">
                  <a:avLst/>
                </a:prstGeom>
                <a:ln w="28575">
                  <a:headEnd type="none" w="med" len="med"/>
                  <a:tailEnd type="arrow" w="med" len="me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Přímá spojnice 27"/>
                <p:cNvCxnSpPr/>
                <p:nvPr/>
              </p:nvCxnSpPr>
              <p:spPr>
                <a:xfrm>
                  <a:off x="4644008" y="2564904"/>
                  <a:ext cx="0" cy="2160240"/>
                </a:xfrm>
                <a:prstGeom prst="line">
                  <a:avLst/>
                </a:prstGeom>
                <a:ln w="28575">
                  <a:headEnd type="arrow" w="med" len="med"/>
                  <a:tailEnd type="none" w="med" len="me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30" name="Přímá spojnice se šipkou 1029"/>
                <p:cNvCxnSpPr/>
                <p:nvPr/>
              </p:nvCxnSpPr>
              <p:spPr>
                <a:xfrm>
                  <a:off x="6228184" y="4725144"/>
                  <a:ext cx="1296144" cy="0"/>
                </a:xfrm>
                <a:prstGeom prst="straightConnector1">
                  <a:avLst/>
                </a:prstGeom>
                <a:ln w="28575"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1036" name="TextovéPole 1035"/>
                <p:cNvSpPr txBox="1"/>
                <p:nvPr/>
              </p:nvSpPr>
              <p:spPr>
                <a:xfrm>
                  <a:off x="4714059" y="2463279"/>
                  <a:ext cx="360040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i="1" dirty="0" smtClean="0"/>
                    <a:t>z</a:t>
                  </a:r>
                  <a:endParaRPr lang="cs-CZ" sz="2400" i="1" dirty="0"/>
                </a:p>
              </p:txBody>
            </p:sp>
            <p:sp>
              <p:nvSpPr>
                <p:cNvPr id="48" name="TextovéPole 47"/>
                <p:cNvSpPr txBox="1"/>
                <p:nvPr/>
              </p:nvSpPr>
              <p:spPr>
                <a:xfrm>
                  <a:off x="6836473" y="4213919"/>
                  <a:ext cx="360040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i="1" dirty="0"/>
                    <a:t>x</a:t>
                  </a:r>
                </a:p>
              </p:txBody>
            </p:sp>
            <p:sp>
              <p:nvSpPr>
                <p:cNvPr id="49" name="TextovéPole 48"/>
                <p:cNvSpPr txBox="1"/>
                <p:nvPr/>
              </p:nvSpPr>
              <p:spPr>
                <a:xfrm>
                  <a:off x="2915816" y="5589240"/>
                  <a:ext cx="360040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i="1" dirty="0" smtClean="0"/>
                    <a:t>y</a:t>
                  </a:r>
                  <a:endParaRPr lang="cs-CZ" sz="2400" i="1" dirty="0"/>
                </a:p>
              </p:txBody>
            </p:sp>
            <p:sp>
              <p:nvSpPr>
                <p:cNvPr id="50" name="TextovéPole 49"/>
                <p:cNvSpPr txBox="1"/>
                <p:nvPr/>
              </p:nvSpPr>
              <p:spPr>
                <a:xfrm>
                  <a:off x="4572000" y="4653136"/>
                  <a:ext cx="360040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i="1" dirty="0"/>
                    <a:t>0</a:t>
                  </a:r>
                </a:p>
              </p:txBody>
            </p:sp>
          </p:grpSp>
          <p:cxnSp>
            <p:nvCxnSpPr>
              <p:cNvPr id="1033" name="Přímá spojnice 1032"/>
              <p:cNvCxnSpPr/>
              <p:nvPr/>
            </p:nvCxnSpPr>
            <p:spPr>
              <a:xfrm>
                <a:off x="4644008" y="3140968"/>
                <a:ext cx="0" cy="1584176"/>
              </a:xfrm>
              <a:prstGeom prst="line">
                <a:avLst/>
              </a:prstGeom>
              <a:ln w="38100">
                <a:solidFill>
                  <a:schemeClr val="accent2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45" name="Přímá spojnice 44"/>
            <p:cNvCxnSpPr/>
            <p:nvPr/>
          </p:nvCxnSpPr>
          <p:spPr>
            <a:xfrm flipH="1">
              <a:off x="1547664" y="4725144"/>
              <a:ext cx="1224136" cy="1239416"/>
            </a:xfrm>
            <a:prstGeom prst="line">
              <a:avLst/>
            </a:prstGeom>
            <a:ln w="38100">
              <a:solidFill>
                <a:schemeClr val="accent2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29794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>Vojenská perspektiva </a:t>
            </a:r>
            <a:br>
              <a:rPr lang="cs-CZ" sz="3600" dirty="0"/>
            </a:br>
            <a:r>
              <a:rPr lang="cs-CZ" sz="3600" dirty="0"/>
              <a:t>                   (vojenská axonometrie)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609600" y="1906488"/>
            <a:ext cx="7924800" cy="41148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>
              <a:lnSpc>
                <a:spcPct val="115000"/>
              </a:lnSpc>
            </a:pPr>
            <a:r>
              <a:rPr lang="cs-CZ" dirty="0">
                <a:ea typeface="Calibri"/>
              </a:rPr>
              <a:t>promítáme-li </a:t>
            </a:r>
            <a:r>
              <a:rPr lang="cs-CZ" dirty="0" err="1">
                <a:ea typeface="Calibri"/>
              </a:rPr>
              <a:t>kosoúhle</a:t>
            </a:r>
            <a:r>
              <a:rPr lang="cs-CZ" dirty="0">
                <a:ea typeface="Calibri"/>
              </a:rPr>
              <a:t> do </a:t>
            </a:r>
            <a:r>
              <a:rPr lang="cs-CZ" i="1" baseline="30000" dirty="0" smtClean="0">
                <a:ea typeface="Calibri"/>
                <a:cs typeface="Times New Roman"/>
              </a:rPr>
              <a:t>1</a:t>
            </a:r>
            <a:r>
              <a:rPr lang="cs-CZ" i="1" dirty="0" smtClean="0">
                <a:ea typeface="Calibri"/>
                <a:cs typeface="Arial"/>
                <a:sym typeface="Symbol"/>
              </a:rPr>
              <a:t></a:t>
            </a:r>
            <a:r>
              <a:rPr lang="cs-CZ" dirty="0" smtClean="0">
                <a:ea typeface="Calibri"/>
              </a:rPr>
              <a:t>, </a:t>
            </a:r>
            <a:r>
              <a:rPr lang="cs-CZ" i="1" dirty="0">
                <a:ea typeface="Calibri"/>
              </a:rPr>
              <a:t>ω = 90° a k = 1</a:t>
            </a:r>
          </a:p>
        </p:txBody>
      </p:sp>
      <p:cxnSp>
        <p:nvCxnSpPr>
          <p:cNvPr id="76" name="Přímá spojnice 75"/>
          <p:cNvCxnSpPr/>
          <p:nvPr/>
        </p:nvCxnSpPr>
        <p:spPr>
          <a:xfrm>
            <a:off x="2694649" y="4013486"/>
            <a:ext cx="1256873" cy="1012615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1" name="Skupina 60"/>
          <p:cNvGrpSpPr/>
          <p:nvPr/>
        </p:nvGrpSpPr>
        <p:grpSpPr>
          <a:xfrm>
            <a:off x="2051720" y="2348880"/>
            <a:ext cx="4032448" cy="4176464"/>
            <a:chOff x="2051720" y="2348880"/>
            <a:chExt cx="4032448" cy="4176464"/>
          </a:xfrm>
        </p:grpSpPr>
        <p:sp>
          <p:nvSpPr>
            <p:cNvPr id="33" name="TextovéPole 32"/>
            <p:cNvSpPr txBox="1"/>
            <p:nvPr/>
          </p:nvSpPr>
          <p:spPr>
            <a:xfrm>
              <a:off x="5292080" y="5086837"/>
              <a:ext cx="79208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dirty="0" smtClean="0"/>
                <a:t>x</a:t>
              </a:r>
              <a:endParaRPr lang="cs-CZ" sz="2400" i="1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2339752" y="5596613"/>
              <a:ext cx="79208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dirty="0"/>
                <a:t>y</a:t>
              </a:r>
            </a:p>
          </p:txBody>
        </p:sp>
        <p:sp>
          <p:nvSpPr>
            <p:cNvPr id="83" name="TextovéPole 82"/>
            <p:cNvSpPr txBox="1"/>
            <p:nvPr/>
          </p:nvSpPr>
          <p:spPr>
            <a:xfrm>
              <a:off x="3923928" y="2420888"/>
              <a:ext cx="79208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dirty="0" smtClean="0"/>
                <a:t>z</a:t>
              </a:r>
              <a:endParaRPr lang="cs-CZ" sz="2400" i="1" dirty="0"/>
            </a:p>
          </p:txBody>
        </p:sp>
        <p:grpSp>
          <p:nvGrpSpPr>
            <p:cNvPr id="60" name="Skupina 59"/>
            <p:cNvGrpSpPr/>
            <p:nvPr/>
          </p:nvGrpSpPr>
          <p:grpSpPr>
            <a:xfrm>
              <a:off x="2051720" y="2348880"/>
              <a:ext cx="3636404" cy="4176464"/>
              <a:chOff x="2051720" y="2348880"/>
              <a:chExt cx="3636404" cy="4176464"/>
            </a:xfrm>
          </p:grpSpPr>
          <p:cxnSp>
            <p:nvCxnSpPr>
              <p:cNvPr id="18" name="Přímá spojnice se šipkou 17"/>
              <p:cNvCxnSpPr/>
              <p:nvPr/>
            </p:nvCxnSpPr>
            <p:spPr>
              <a:xfrm flipH="1" flipV="1">
                <a:off x="3908343" y="2348880"/>
                <a:ext cx="14968" cy="2083503"/>
              </a:xfrm>
              <a:prstGeom prst="straightConnector1">
                <a:avLst/>
              </a:prstGeom>
              <a:ln w="28575"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se šipkou 19"/>
              <p:cNvCxnSpPr/>
              <p:nvPr/>
            </p:nvCxnSpPr>
            <p:spPr>
              <a:xfrm>
                <a:off x="3938283" y="4444851"/>
                <a:ext cx="1749841" cy="1545049"/>
              </a:xfrm>
              <a:prstGeom prst="straightConnector1">
                <a:avLst/>
              </a:prstGeom>
              <a:ln w="28575"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se šipkou 21"/>
              <p:cNvCxnSpPr/>
              <p:nvPr/>
            </p:nvCxnSpPr>
            <p:spPr>
              <a:xfrm flipH="1">
                <a:off x="2051720" y="4432383"/>
                <a:ext cx="1886564" cy="1557517"/>
              </a:xfrm>
              <a:prstGeom prst="straightConnector1">
                <a:avLst/>
              </a:prstGeom>
              <a:ln w="28575"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3938282" y="4432383"/>
                <a:ext cx="1171284" cy="1040369"/>
              </a:xfrm>
              <a:prstGeom prst="line">
                <a:avLst/>
              </a:prstGeom>
              <a:ln w="28575">
                <a:solidFill>
                  <a:schemeClr val="accent2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 flipH="1">
                <a:off x="2694649" y="4444851"/>
                <a:ext cx="1221178" cy="1009604"/>
              </a:xfrm>
              <a:prstGeom prst="line">
                <a:avLst/>
              </a:prstGeom>
              <a:ln w="28575">
                <a:solidFill>
                  <a:schemeClr val="accent2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Přímá spojnice 44"/>
              <p:cNvCxnSpPr/>
              <p:nvPr/>
            </p:nvCxnSpPr>
            <p:spPr>
              <a:xfrm flipV="1">
                <a:off x="3912497" y="2966043"/>
                <a:ext cx="2" cy="1478808"/>
              </a:xfrm>
              <a:prstGeom prst="line">
                <a:avLst/>
              </a:prstGeom>
              <a:ln w="28575">
                <a:solidFill>
                  <a:schemeClr val="accent2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61" name="Přímá spojnice 6160"/>
              <p:cNvCxnSpPr/>
              <p:nvPr/>
            </p:nvCxnSpPr>
            <p:spPr>
              <a:xfrm>
                <a:off x="3915827" y="5026100"/>
                <a:ext cx="11228" cy="1499244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>
                <a:off x="2694649" y="4004027"/>
                <a:ext cx="0" cy="1450428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8" name="Přímá spojnice 57"/>
              <p:cNvCxnSpPr/>
              <p:nvPr/>
            </p:nvCxnSpPr>
            <p:spPr>
              <a:xfrm flipH="1">
                <a:off x="5131558" y="3955212"/>
                <a:ext cx="6219" cy="151754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nice 58"/>
              <p:cNvCxnSpPr/>
              <p:nvPr/>
            </p:nvCxnSpPr>
            <p:spPr>
              <a:xfrm flipH="1">
                <a:off x="2694650" y="2991413"/>
                <a:ext cx="1217846" cy="1022073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/>
              <p:nvPr/>
            </p:nvCxnSpPr>
            <p:spPr>
              <a:xfrm flipH="1">
                <a:off x="3908343" y="3955212"/>
                <a:ext cx="1229434" cy="1070888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Přímá spojnice 64"/>
              <p:cNvCxnSpPr/>
              <p:nvPr/>
            </p:nvCxnSpPr>
            <p:spPr>
              <a:xfrm flipH="1">
                <a:off x="3908343" y="5454456"/>
                <a:ext cx="1229434" cy="1070888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Přímá spojnice 73"/>
              <p:cNvCxnSpPr/>
              <p:nvPr/>
            </p:nvCxnSpPr>
            <p:spPr>
              <a:xfrm>
                <a:off x="3915827" y="2966043"/>
                <a:ext cx="1221952" cy="1037984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Přímá spojnice 74"/>
              <p:cNvCxnSpPr/>
              <p:nvPr/>
            </p:nvCxnSpPr>
            <p:spPr>
              <a:xfrm>
                <a:off x="2694649" y="5455961"/>
                <a:ext cx="1256873" cy="1069383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4" name="TextovéPole 83"/>
              <p:cNvSpPr txBox="1"/>
              <p:nvPr/>
            </p:nvSpPr>
            <p:spPr>
              <a:xfrm>
                <a:off x="3980507" y="4047455"/>
                <a:ext cx="54255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i="1" dirty="0" smtClean="0"/>
                  <a:t>0</a:t>
                </a:r>
                <a:endParaRPr lang="cs-CZ" sz="2400" i="1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33040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Technická</a:t>
            </a:r>
            <a:r>
              <a:rPr lang="cs-CZ" i="1" dirty="0" smtClean="0"/>
              <a:t> </a:t>
            </a:r>
            <a:r>
              <a:rPr lang="cs-CZ" dirty="0"/>
              <a:t>izometrie</a:t>
            </a:r>
            <a:r>
              <a:rPr lang="cs-CZ" sz="3200" i="1" dirty="0"/>
              <a:t/>
            </a:r>
            <a:br>
              <a:rPr lang="cs-CZ" sz="3200" i="1" dirty="0"/>
            </a:b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609600" y="1600200"/>
            <a:ext cx="7924800" cy="41148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400" dirty="0">
                <a:latin typeface="Arial"/>
                <a:ea typeface="Calibri"/>
              </a:rPr>
              <a:t>pro </a:t>
            </a:r>
            <a:r>
              <a:rPr lang="cs-CZ" sz="2400" i="1" dirty="0">
                <a:latin typeface="Arial"/>
                <a:ea typeface="Calibri"/>
              </a:rPr>
              <a:t>ω = </a:t>
            </a:r>
            <a:r>
              <a:rPr lang="el-GR" sz="2400" i="1" dirty="0" smtClean="0">
                <a:latin typeface="Arial"/>
                <a:ea typeface="Calibri"/>
              </a:rPr>
              <a:t>α</a:t>
            </a:r>
            <a:r>
              <a:rPr lang="cs-CZ" sz="2400" i="1" dirty="0" smtClean="0">
                <a:latin typeface="Arial"/>
                <a:ea typeface="Calibri"/>
              </a:rPr>
              <a:t> = 120° </a:t>
            </a:r>
            <a:r>
              <a:rPr lang="cs-CZ" sz="2400" dirty="0">
                <a:latin typeface="Arial"/>
                <a:ea typeface="Calibri"/>
              </a:rPr>
              <a:t>a </a:t>
            </a:r>
            <a:r>
              <a:rPr lang="cs-CZ" sz="2400" i="1" dirty="0">
                <a:latin typeface="Arial"/>
                <a:ea typeface="Calibri"/>
              </a:rPr>
              <a:t>k = 1</a:t>
            </a:r>
            <a:endParaRPr lang="cs-CZ" sz="2400" i="1" dirty="0"/>
          </a:p>
        </p:txBody>
      </p:sp>
      <p:grpSp>
        <p:nvGrpSpPr>
          <p:cNvPr id="45" name="Skupina 44"/>
          <p:cNvGrpSpPr/>
          <p:nvPr/>
        </p:nvGrpSpPr>
        <p:grpSpPr>
          <a:xfrm>
            <a:off x="2306495" y="2319263"/>
            <a:ext cx="4531011" cy="4062065"/>
            <a:chOff x="2051720" y="2319263"/>
            <a:chExt cx="3589414" cy="3053953"/>
          </a:xfrm>
        </p:grpSpPr>
        <p:sp>
          <p:nvSpPr>
            <p:cNvPr id="40" name="Oblouk 39"/>
            <p:cNvSpPr/>
            <p:nvPr/>
          </p:nvSpPr>
          <p:spPr>
            <a:xfrm>
              <a:off x="3635896" y="3717032"/>
              <a:ext cx="587050" cy="577098"/>
            </a:xfrm>
            <a:prstGeom prst="arc">
              <a:avLst>
                <a:gd name="adj1" fmla="val 16200000"/>
                <a:gd name="adj2" fmla="val 1983718"/>
              </a:avLst>
            </a:prstGeom>
            <a:ln w="190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3498383" y="3506330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i="1" dirty="0" smtClean="0"/>
                <a:t>0</a:t>
              </a:r>
              <a:endParaRPr lang="cs-CZ" sz="2400" i="1" dirty="0"/>
            </a:p>
          </p:txBody>
        </p:sp>
        <p:grpSp>
          <p:nvGrpSpPr>
            <p:cNvPr id="44" name="Skupina 43"/>
            <p:cNvGrpSpPr/>
            <p:nvPr/>
          </p:nvGrpSpPr>
          <p:grpSpPr>
            <a:xfrm>
              <a:off x="2051720" y="2319263"/>
              <a:ext cx="3589414" cy="3053953"/>
              <a:chOff x="2051720" y="2319263"/>
              <a:chExt cx="3589414" cy="3053953"/>
            </a:xfrm>
          </p:grpSpPr>
          <p:sp>
            <p:nvSpPr>
              <p:cNvPr id="35" name="Oblouk 34"/>
              <p:cNvSpPr/>
              <p:nvPr/>
            </p:nvSpPr>
            <p:spPr>
              <a:xfrm rot="7158699">
                <a:off x="3593660" y="3823364"/>
                <a:ext cx="587050" cy="577098"/>
              </a:xfrm>
              <a:prstGeom prst="arc">
                <a:avLst>
                  <a:gd name="adj1" fmla="val 16307976"/>
                  <a:gd name="adj2" fmla="val 1983718"/>
                </a:avLst>
              </a:prstGeom>
              <a:ln w="190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8" name="Přímá spojnice 27"/>
              <p:cNvCxnSpPr/>
              <p:nvPr/>
            </p:nvCxnSpPr>
            <p:spPr>
              <a:xfrm flipH="1">
                <a:off x="2267744" y="4077072"/>
                <a:ext cx="1662687" cy="936104"/>
              </a:xfrm>
              <a:prstGeom prst="line">
                <a:avLst/>
              </a:prstGeom>
              <a:ln w="28575">
                <a:headEnd type="none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 flipH="1" flipV="1">
                <a:off x="3923927" y="2348880"/>
                <a:ext cx="1" cy="1743919"/>
              </a:xfrm>
              <a:prstGeom prst="line">
                <a:avLst/>
              </a:prstGeom>
              <a:ln w="28575">
                <a:headEnd type="none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/>
              <p:nvPr/>
            </p:nvCxnSpPr>
            <p:spPr>
              <a:xfrm>
                <a:off x="3903071" y="4074798"/>
                <a:ext cx="1605033" cy="906632"/>
              </a:xfrm>
              <a:prstGeom prst="line">
                <a:avLst/>
              </a:prstGeom>
              <a:ln w="28575">
                <a:headEnd type="none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 flipV="1">
                <a:off x="2771800" y="2780928"/>
                <a:ext cx="1152128" cy="648072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 flipV="1">
                <a:off x="3903070" y="3429000"/>
                <a:ext cx="1136211" cy="616326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 flipV="1">
                <a:off x="3887153" y="4725144"/>
                <a:ext cx="1152128" cy="648072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>
                <a:off x="2778303" y="3397254"/>
                <a:ext cx="1124767" cy="648072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3930431" y="2803157"/>
                <a:ext cx="1124767" cy="648072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2778303" y="4725144"/>
                <a:ext cx="1124767" cy="648072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3900795" y="4074798"/>
                <a:ext cx="1124767" cy="648072"/>
              </a:xfrm>
              <a:prstGeom prst="line">
                <a:avLst/>
              </a:prstGeom>
              <a:ln w="28575">
                <a:solidFill>
                  <a:schemeClr val="accent2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 flipH="1">
                <a:off x="2771800" y="4092799"/>
                <a:ext cx="1115353" cy="630071"/>
              </a:xfrm>
              <a:prstGeom prst="line">
                <a:avLst/>
              </a:prstGeom>
              <a:ln w="28575">
                <a:solidFill>
                  <a:schemeClr val="accent2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 flipV="1">
                <a:off x="3930431" y="2803157"/>
                <a:ext cx="0" cy="1289642"/>
              </a:xfrm>
              <a:prstGeom prst="line">
                <a:avLst/>
              </a:prstGeom>
              <a:ln w="28575">
                <a:solidFill>
                  <a:schemeClr val="accent2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V="1">
                <a:off x="3887153" y="4045326"/>
                <a:ext cx="0" cy="1325616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 flipV="1">
                <a:off x="5039281" y="3447978"/>
                <a:ext cx="0" cy="1260156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 flipV="1">
                <a:off x="2778303" y="3429000"/>
                <a:ext cx="0" cy="1282385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4" name="TextovéPole 33"/>
              <p:cNvSpPr txBox="1"/>
              <p:nvPr/>
            </p:nvSpPr>
            <p:spPr>
              <a:xfrm>
                <a:off x="4039127" y="2319263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i="1" dirty="0"/>
                  <a:t>z</a:t>
                </a:r>
              </a:p>
            </p:txBody>
          </p:sp>
          <p:sp>
            <p:nvSpPr>
              <p:cNvPr id="37" name="TextovéPole 36"/>
              <p:cNvSpPr txBox="1"/>
              <p:nvPr/>
            </p:nvSpPr>
            <p:spPr>
              <a:xfrm>
                <a:off x="2051720" y="4398834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i="1" dirty="0"/>
                  <a:t>y</a:t>
                </a:r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5209086" y="4297281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i="1" dirty="0" smtClean="0"/>
                  <a:t>x</a:t>
                </a:r>
                <a:endParaRPr lang="cs-CZ" sz="2400" i="1" dirty="0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3885684" y="4314291"/>
                <a:ext cx="432048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i="1" dirty="0">
                    <a:solidFill>
                      <a:srgbClr val="FF0000"/>
                    </a:solidFill>
                    <a:latin typeface="Arial"/>
                    <a:ea typeface="Calibri"/>
                  </a:rPr>
                  <a:t>ω</a:t>
                </a:r>
                <a:endParaRPr lang="cs-CZ" sz="2400" i="1" dirty="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42" name="TextovéPole 41"/>
            <p:cNvSpPr txBox="1"/>
            <p:nvPr/>
          </p:nvSpPr>
          <p:spPr>
            <a:xfrm>
              <a:off x="3930431" y="3354092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2400" i="1" dirty="0">
                  <a:solidFill>
                    <a:srgbClr val="FF0000"/>
                  </a:solidFill>
                  <a:latin typeface="Arial"/>
                  <a:ea typeface="Calibri"/>
                </a:rPr>
                <a:t>α</a:t>
              </a:r>
              <a:endParaRPr lang="cs-CZ" sz="2400" i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92678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Technická </a:t>
            </a:r>
            <a:r>
              <a:rPr lang="cs-CZ" sz="3600" dirty="0" err="1" smtClean="0"/>
              <a:t>dimetrie</a:t>
            </a:r>
            <a:r>
              <a:rPr lang="cs-CZ" sz="3600" dirty="0" smtClean="0"/>
              <a:t> </a:t>
            </a:r>
            <a:br>
              <a:rPr lang="cs-CZ" sz="3600" dirty="0" smtClean="0"/>
            </a:br>
            <a:r>
              <a:rPr lang="cs-CZ" sz="3600" dirty="0" smtClean="0"/>
              <a:t>                 (inženýrská perspektiva)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609600" y="2050504"/>
            <a:ext cx="7924800" cy="41148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l-GR" sz="2400" i="1" dirty="0" smtClean="0">
                <a:ea typeface="Calibri"/>
              </a:rPr>
              <a:t>α</a:t>
            </a:r>
            <a:r>
              <a:rPr lang="cs-CZ" sz="2400" i="1" dirty="0" smtClean="0">
                <a:ea typeface="Calibri"/>
              </a:rPr>
              <a:t> </a:t>
            </a:r>
            <a:r>
              <a:rPr lang="cs-CZ" sz="2400" i="1" dirty="0">
                <a:ea typeface="Calibri"/>
              </a:rPr>
              <a:t>= </a:t>
            </a:r>
            <a:r>
              <a:rPr lang="cs-CZ" sz="2400" i="1" dirty="0" smtClean="0">
                <a:ea typeface="Calibri"/>
              </a:rPr>
              <a:t>97° ; </a:t>
            </a:r>
            <a:r>
              <a:rPr lang="el-GR" sz="2400" i="1" dirty="0" smtClean="0">
                <a:ea typeface="Calibri"/>
              </a:rPr>
              <a:t>β</a:t>
            </a:r>
            <a:r>
              <a:rPr lang="cs-CZ" sz="2400" i="1" dirty="0" smtClean="0">
                <a:ea typeface="Calibri"/>
              </a:rPr>
              <a:t> = 132</a:t>
            </a:r>
            <a:r>
              <a:rPr lang="cs-CZ" sz="2400" i="1" dirty="0">
                <a:ea typeface="Calibri"/>
              </a:rPr>
              <a:t> ° </a:t>
            </a:r>
            <a:r>
              <a:rPr lang="cs-CZ" sz="2400" dirty="0" smtClean="0">
                <a:ea typeface="Calibri"/>
              </a:rPr>
              <a:t>a </a:t>
            </a:r>
            <a:r>
              <a:rPr lang="cs-CZ" sz="2400" i="1" dirty="0">
                <a:ea typeface="Calibri"/>
              </a:rPr>
              <a:t>k = </a:t>
            </a:r>
            <a:r>
              <a:rPr lang="cs-CZ" sz="2400" i="1" dirty="0" smtClean="0">
                <a:ea typeface="Calibri"/>
              </a:rPr>
              <a:t>0,5</a:t>
            </a:r>
          </a:p>
          <a:p>
            <a:pPr marL="0" indent="0">
              <a:buNone/>
            </a:pPr>
            <a:endParaRPr lang="cs-CZ" sz="24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3707904" y="2308542"/>
            <a:ext cx="4680520" cy="4194974"/>
            <a:chOff x="1403648" y="2308542"/>
            <a:chExt cx="4680520" cy="4194974"/>
          </a:xfrm>
        </p:grpSpPr>
        <p:grpSp>
          <p:nvGrpSpPr>
            <p:cNvPr id="11" name="Skupina 10"/>
            <p:cNvGrpSpPr/>
            <p:nvPr/>
          </p:nvGrpSpPr>
          <p:grpSpPr>
            <a:xfrm>
              <a:off x="1403648" y="2308542"/>
              <a:ext cx="4680520" cy="4194974"/>
              <a:chOff x="1403648" y="2308542"/>
              <a:chExt cx="4680520" cy="4194974"/>
            </a:xfrm>
          </p:grpSpPr>
          <p:cxnSp>
            <p:nvCxnSpPr>
              <p:cNvPr id="2053" name="AutoShape 5"/>
              <p:cNvCxnSpPr>
                <a:cxnSpLocks noChangeShapeType="1"/>
              </p:cNvCxnSpPr>
              <p:nvPr/>
            </p:nvCxnSpPr>
            <p:spPr bwMode="auto">
              <a:xfrm flipH="1" flipV="1">
                <a:off x="3191607" y="2308542"/>
                <a:ext cx="1040" cy="2903096"/>
              </a:xfrm>
              <a:prstGeom prst="straightConnector1">
                <a:avLst/>
              </a:prstGeom>
              <a:noFill/>
              <a:ln w="19050">
                <a:solidFill>
                  <a:srgbClr val="FF99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054" name="AutoShape 6"/>
              <p:cNvCxnSpPr>
                <a:cxnSpLocks noChangeShapeType="1"/>
              </p:cNvCxnSpPr>
              <p:nvPr/>
            </p:nvCxnSpPr>
            <p:spPr bwMode="auto">
              <a:xfrm>
                <a:off x="3192647" y="5211638"/>
                <a:ext cx="2891521" cy="302890"/>
              </a:xfrm>
              <a:prstGeom prst="straightConnector1">
                <a:avLst/>
              </a:prstGeom>
              <a:noFill/>
              <a:ln w="19050">
                <a:solidFill>
                  <a:srgbClr val="FF99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055" name="AutoShape 7"/>
              <p:cNvCxnSpPr>
                <a:cxnSpLocks noChangeShapeType="1"/>
              </p:cNvCxnSpPr>
              <p:nvPr/>
            </p:nvCxnSpPr>
            <p:spPr bwMode="auto">
              <a:xfrm flipH="1">
                <a:off x="1403648" y="5211638"/>
                <a:ext cx="1787959" cy="1291878"/>
              </a:xfrm>
              <a:prstGeom prst="straightConnector1">
                <a:avLst/>
              </a:prstGeom>
              <a:noFill/>
              <a:ln w="19050">
                <a:solidFill>
                  <a:srgbClr val="FF99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8" name="AutoShape 8"/>
              <p:cNvSpPr>
                <a:spLocks noChangeArrowheads="1"/>
              </p:cNvSpPr>
              <p:nvPr/>
            </p:nvSpPr>
            <p:spPr bwMode="auto">
              <a:xfrm rot="5400000">
                <a:off x="2297869" y="3851010"/>
                <a:ext cx="2355379" cy="2252890"/>
              </a:xfrm>
              <a:prstGeom prst="parallelogram">
                <a:avLst>
                  <a:gd name="adj" fmla="val 14302"/>
                </a:avLst>
              </a:prstGeom>
              <a:noFill/>
              <a:ln w="38100">
                <a:solidFill>
                  <a:srgbClr val="996633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grpSp>
            <p:nvGrpSpPr>
              <p:cNvPr id="9" name="Group 9"/>
              <p:cNvGrpSpPr>
                <a:grpSpLocks/>
              </p:cNvGrpSpPr>
              <p:nvPr/>
            </p:nvGrpSpPr>
            <p:grpSpPr bwMode="auto">
              <a:xfrm>
                <a:off x="2349113" y="3103023"/>
                <a:ext cx="3073541" cy="2714395"/>
                <a:chOff x="7029" y="3266"/>
                <a:chExt cx="2955" cy="2805"/>
              </a:xfrm>
            </p:grpSpPr>
            <p:cxnSp>
              <p:nvCxnSpPr>
                <p:cNvPr id="2058" name="AutoShape 10"/>
                <p:cNvCxnSpPr>
                  <a:cxnSpLocks noChangeShapeType="1"/>
                </p:cNvCxnSpPr>
                <p:nvPr/>
              </p:nvCxnSpPr>
              <p:spPr bwMode="auto">
                <a:xfrm flipV="1">
                  <a:off x="7029" y="5445"/>
                  <a:ext cx="811" cy="626"/>
                </a:xfrm>
                <a:prstGeom prst="straightConnector1">
                  <a:avLst/>
                </a:prstGeom>
                <a:noFill/>
                <a:ln w="28575">
                  <a:solidFill>
                    <a:srgbClr val="996633"/>
                  </a:solidFill>
                  <a:prstDash val="dash"/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  <p:cxnSp>
              <p:nvCxnSpPr>
                <p:cNvPr id="2059" name="AutoShape 11"/>
                <p:cNvCxnSpPr>
                  <a:cxnSpLocks noChangeShapeType="1"/>
                </p:cNvCxnSpPr>
                <p:nvPr/>
              </p:nvCxnSpPr>
              <p:spPr bwMode="auto">
                <a:xfrm>
                  <a:off x="7839" y="3266"/>
                  <a:ext cx="1" cy="2179"/>
                </a:xfrm>
                <a:prstGeom prst="straightConnector1">
                  <a:avLst/>
                </a:prstGeom>
                <a:noFill/>
                <a:ln w="28575">
                  <a:solidFill>
                    <a:srgbClr val="996633"/>
                  </a:solidFill>
                  <a:prstDash val="dash"/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  <p:cxnSp>
              <p:nvCxnSpPr>
                <p:cNvPr id="2060" name="AutoShape 12"/>
                <p:cNvCxnSpPr>
                  <a:cxnSpLocks noChangeShapeType="1"/>
                </p:cNvCxnSpPr>
                <p:nvPr/>
              </p:nvCxnSpPr>
              <p:spPr bwMode="auto">
                <a:xfrm flipH="1" flipV="1">
                  <a:off x="7840" y="5445"/>
                  <a:ext cx="2144" cy="255"/>
                </a:xfrm>
                <a:prstGeom prst="straightConnector1">
                  <a:avLst/>
                </a:prstGeom>
                <a:noFill/>
                <a:ln w="28575">
                  <a:solidFill>
                    <a:srgbClr val="996633"/>
                  </a:solidFill>
                  <a:prstDash val="dash"/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</p:cxnSp>
          </p:grpSp>
          <p:cxnSp>
            <p:nvCxnSpPr>
              <p:cNvPr id="2061" name="AutoShape 13"/>
              <p:cNvCxnSpPr>
                <a:cxnSpLocks noChangeShapeType="1"/>
              </p:cNvCxnSpPr>
              <p:nvPr/>
            </p:nvCxnSpPr>
            <p:spPr bwMode="auto">
              <a:xfrm>
                <a:off x="3192647" y="3103023"/>
                <a:ext cx="2251850" cy="333856"/>
              </a:xfrm>
              <a:prstGeom prst="straightConnector1">
                <a:avLst/>
              </a:prstGeom>
              <a:noFill/>
              <a:ln w="38100">
                <a:solidFill>
                  <a:srgbClr val="996633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062" name="AutoShape 14"/>
              <p:cNvCxnSpPr>
                <a:cxnSpLocks noChangeShapeType="1"/>
              </p:cNvCxnSpPr>
              <p:nvPr/>
            </p:nvCxnSpPr>
            <p:spPr bwMode="auto">
              <a:xfrm>
                <a:off x="5444497" y="3436879"/>
                <a:ext cx="0" cy="2003136"/>
              </a:xfrm>
              <a:prstGeom prst="straightConnector1">
                <a:avLst/>
              </a:prstGeom>
              <a:noFill/>
              <a:ln w="38100">
                <a:solidFill>
                  <a:srgbClr val="996633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063" name="AutoShape 15"/>
              <p:cNvCxnSpPr>
                <a:cxnSpLocks noChangeShapeType="1"/>
              </p:cNvCxnSpPr>
              <p:nvPr/>
            </p:nvCxnSpPr>
            <p:spPr bwMode="auto">
              <a:xfrm flipH="1">
                <a:off x="2349113" y="3103023"/>
                <a:ext cx="843534" cy="696743"/>
              </a:xfrm>
              <a:prstGeom prst="straightConnector1">
                <a:avLst/>
              </a:prstGeom>
              <a:noFill/>
              <a:ln w="38100">
                <a:solidFill>
                  <a:srgbClr val="996633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064" name="AutoShape 16"/>
              <p:cNvCxnSpPr>
                <a:cxnSpLocks noChangeShapeType="1"/>
              </p:cNvCxnSpPr>
              <p:nvPr/>
            </p:nvCxnSpPr>
            <p:spPr bwMode="auto">
              <a:xfrm flipH="1">
                <a:off x="4579121" y="3436879"/>
                <a:ext cx="843534" cy="696743"/>
              </a:xfrm>
              <a:prstGeom prst="straightConnector1">
                <a:avLst/>
              </a:prstGeom>
              <a:noFill/>
              <a:ln w="38100">
                <a:solidFill>
                  <a:srgbClr val="996633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cxnSp>
            <p:nvCxnSpPr>
              <p:cNvPr id="2065" name="AutoShape 17"/>
              <p:cNvCxnSpPr>
                <a:cxnSpLocks noChangeShapeType="1"/>
              </p:cNvCxnSpPr>
              <p:nvPr/>
            </p:nvCxnSpPr>
            <p:spPr bwMode="auto">
              <a:xfrm flipH="1">
                <a:off x="4602003" y="5440015"/>
                <a:ext cx="843534" cy="696743"/>
              </a:xfrm>
              <a:prstGeom prst="straightConnector1">
                <a:avLst/>
              </a:prstGeom>
              <a:noFill/>
              <a:ln w="38100">
                <a:solidFill>
                  <a:srgbClr val="996633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</p:grpSp>
        <p:sp>
          <p:nvSpPr>
            <p:cNvPr id="5" name="Arc 18"/>
            <p:cNvSpPr>
              <a:spLocks/>
            </p:cNvSpPr>
            <p:nvPr/>
          </p:nvSpPr>
          <p:spPr bwMode="auto">
            <a:xfrm flipV="1">
              <a:off x="2870211" y="5211638"/>
              <a:ext cx="724961" cy="228377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19669"/>
                <a:gd name="T1" fmla="*/ 0 h 21600"/>
                <a:gd name="T2" fmla="*/ 19669 w 19669"/>
                <a:gd name="T3" fmla="*/ 12673 h 21600"/>
                <a:gd name="T4" fmla="*/ 0 w 19669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9669" h="21600" fill="none" extrusionOk="0">
                  <a:moveTo>
                    <a:pt x="-1" y="0"/>
                  </a:moveTo>
                  <a:cubicBezTo>
                    <a:pt x="8474" y="0"/>
                    <a:pt x="16166" y="4955"/>
                    <a:pt x="19668" y="12673"/>
                  </a:cubicBezTo>
                </a:path>
                <a:path w="19669" h="21600" stroke="0" extrusionOk="0">
                  <a:moveTo>
                    <a:pt x="-1" y="0"/>
                  </a:moveTo>
                  <a:cubicBezTo>
                    <a:pt x="8474" y="0"/>
                    <a:pt x="16166" y="4955"/>
                    <a:pt x="19668" y="12673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95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Arc 19"/>
            <p:cNvSpPr>
              <a:spLocks/>
            </p:cNvSpPr>
            <p:nvPr/>
          </p:nvSpPr>
          <p:spPr bwMode="auto">
            <a:xfrm rot="17367879" flipV="1">
              <a:off x="3185851" y="4615985"/>
              <a:ext cx="457721" cy="654233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5899"/>
                <a:gd name="T2" fmla="*/ 21168 w 21600"/>
                <a:gd name="T3" fmla="*/ 25899 h 25899"/>
                <a:gd name="T4" fmla="*/ 0 w 21600"/>
                <a:gd name="T5" fmla="*/ 21600 h 258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5899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3043"/>
                    <a:pt x="21455" y="24484"/>
                    <a:pt x="21167" y="25898"/>
                  </a:cubicBezTo>
                </a:path>
                <a:path w="21600" h="25899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cubicBezTo>
                    <a:pt x="21600" y="23043"/>
                    <a:pt x="21455" y="24484"/>
                    <a:pt x="21167" y="25898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9525">
              <a:solidFill>
                <a:srgbClr val="FF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475558" y="4471384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2400" i="1" dirty="0">
                  <a:solidFill>
                    <a:srgbClr val="FF0000"/>
                  </a:solidFill>
                  <a:latin typeface="Arial"/>
                  <a:ea typeface="Calibri"/>
                </a:rPr>
                <a:t>α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3288787" y="5335020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sz="2400" i="1" dirty="0">
                  <a:solidFill>
                    <a:srgbClr val="FF0000"/>
                  </a:solidFill>
                  <a:latin typeface="Arial"/>
                  <a:ea typeface="Calibri"/>
                </a:rPr>
                <a:t>β</a:t>
              </a:r>
              <a:endParaRPr lang="cs-CZ" sz="2400" dirty="0">
                <a:solidFill>
                  <a:srgbClr val="FF0000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3274720" y="2535287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z</a:t>
              </a:r>
              <a:endParaRPr lang="cs-CZ" sz="2400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5652120" y="4943101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x</a:t>
              </a: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1619672" y="5586585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y</a:t>
              </a: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2843808" y="4839543"/>
              <a:ext cx="4320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09977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Zdroje: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</a:rPr>
              <a:t>Ing. </a:t>
            </a:r>
            <a:r>
              <a:rPr lang="cs-CZ" dirty="0">
                <a:solidFill>
                  <a:schemeClr val="tx2"/>
                </a:solidFill>
              </a:rPr>
              <a:t>ŠVERCL, Josef. </a:t>
            </a:r>
            <a:r>
              <a:rPr lang="cs-CZ" i="1" dirty="0">
                <a:solidFill>
                  <a:schemeClr val="tx2"/>
                </a:solidFill>
              </a:rPr>
              <a:t>Technické kreslení a deskriptivní geometrie pro školu a praxi</a:t>
            </a:r>
            <a:r>
              <a:rPr lang="cs-CZ" dirty="0">
                <a:solidFill>
                  <a:schemeClr val="tx2"/>
                </a:solidFill>
              </a:rPr>
              <a:t>. Praha: NAKLADATELSTVÍ SCIENTIA, spol. s r. o., 2003, ISBN 80-7183-297-9. 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Autorkou všech obrázků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 Ing.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Lenka Findejsová. Autorka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obrázků (Ing. Lenka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Findejsová) souhlasí s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jejich zveřejněním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na Metodickém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portálu.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effectLst/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5939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729</TotalTime>
  <Words>370</Words>
  <Application>Microsoft Office PowerPoint</Application>
  <PresentationFormat>Předvádění na obrazovce (4:3)</PresentationFormat>
  <Paragraphs>115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jemnost (2)</vt:lpstr>
      <vt:lpstr>Prezentace aplikace PowerPoint</vt:lpstr>
      <vt:lpstr>Kosoúhlé promítání</vt:lpstr>
      <vt:lpstr>Obsah</vt:lpstr>
      <vt:lpstr>Zobrazovací metody</vt:lpstr>
      <vt:lpstr> Pravidla  kosoúhlého promítání: </vt:lpstr>
      <vt:lpstr> Pravidla  kosoúhlého promítání: </vt:lpstr>
      <vt:lpstr> Pravidla kosoúhlého promítání: </vt:lpstr>
      <vt:lpstr>Zadání kosoúhlého promítání</vt:lpstr>
      <vt:lpstr>Druhy kosoúhlých průmětů</vt:lpstr>
      <vt:lpstr>Druhy kosoúhlých průmětů</vt:lpstr>
      <vt:lpstr>Druhy kosoúhlých průmětů</vt:lpstr>
      <vt:lpstr>Druhy kosoúhlých průmětů</vt:lpstr>
      <vt:lpstr> Speciální případy </vt:lpstr>
      <vt:lpstr>Kavalírní axonometrie                       (kavalírní perspektiva)</vt:lpstr>
      <vt:lpstr> Vojenská perspektiva                     (vojenská axonometrie)</vt:lpstr>
      <vt:lpstr> Technická izometrie </vt:lpstr>
      <vt:lpstr> Technická dimetrie                   (inženýrská perspektiva)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Lenka Findejsová</cp:lastModifiedBy>
  <cp:revision>53</cp:revision>
  <dcterms:created xsi:type="dcterms:W3CDTF">2012-11-03T21:54:35Z</dcterms:created>
  <dcterms:modified xsi:type="dcterms:W3CDTF">2014-03-24T09:21:17Z</dcterms:modified>
</cp:coreProperties>
</file>