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3"/>
  </p:notesMasterIdLst>
  <p:sldIdLst>
    <p:sldId id="273" r:id="rId2"/>
    <p:sldId id="256" r:id="rId3"/>
    <p:sldId id="258" r:id="rId4"/>
    <p:sldId id="290" r:id="rId5"/>
    <p:sldId id="291" r:id="rId6"/>
    <p:sldId id="292" r:id="rId7"/>
    <p:sldId id="293" r:id="rId8"/>
    <p:sldId id="295" r:id="rId9"/>
    <p:sldId id="297" r:id="rId10"/>
    <p:sldId id="296" r:id="rId11"/>
    <p:sldId id="27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4629" autoAdjust="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775FD3-E25A-4FB4-AA80-EDE912893035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234C9-ACF5-4E4D-8608-A10118F4381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302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234C9-ACF5-4E4D-8608-A10118F43819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722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234C9-ACF5-4E4D-8608-A10118F43819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695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234C9-ACF5-4E4D-8608-A10118F43819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695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234C9-ACF5-4E4D-8608-A10118F43819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695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A4A4B-ED12-4EF6-AA4F-122F732A3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47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57E1-4376-4EC7-85A8-AC86BE6B56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0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3A5A3-FE26-4A18-B68D-53AB9D036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328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D119A-29B6-4265-ACEE-538E987CF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02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8BCE-F64E-45C3-AA15-BA5AA4A13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4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5626-23D2-459A-BF33-0980598DC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212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F9FC1-A34D-440B-86E0-FE5DDD6019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403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8DFF-C5EB-447C-AF60-2EDDA673C7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404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621B9-AC61-4C10-A7E2-70B338C59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917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CD5C7-19B1-476D-9233-B574E5124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9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6B215-613D-43E5-857B-2B1BFBB67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35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C9DA79-D490-4591-A23A-6AC5B71856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3" r:id="rId2"/>
    <p:sldLayoutId id="2147483781" r:id="rId3"/>
    <p:sldLayoutId id="2147483774" r:id="rId4"/>
    <p:sldLayoutId id="2147483782" r:id="rId5"/>
    <p:sldLayoutId id="2147483775" r:id="rId6"/>
    <p:sldLayoutId id="2147483776" r:id="rId7"/>
    <p:sldLayoutId id="2147483783" r:id="rId8"/>
    <p:sldLayoutId id="2147483777" r:id="rId9"/>
    <p:sldLayoutId id="2147483778" r:id="rId10"/>
    <p:sldLayoutId id="214748377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9pPr>
    </p:titleStyle>
    <p:bodyStyle>
      <a:lvl1pPr marL="182563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cs-CZ" sz="1000" b="1" i="1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Datum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2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 8. 2013</a:t>
            </a:r>
            <a:endParaRPr lang="cs-CZ" sz="1200" b="1" i="1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Projekt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Kvalitní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výuka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Registrační číslo: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CZ.1.07/1.5.00/34.0731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Číslo DUM</a:t>
            </a:r>
            <a:r>
              <a:rPr lang="cs-CZ" sz="1200" b="1" i="1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smtClean="0">
                <a:solidFill>
                  <a:schemeClr val="tx2"/>
                </a:solidFill>
                <a:cs typeface="Arial" pitchFamily="34" charset="0"/>
              </a:rPr>
              <a:t>VY_32_INOVACE_212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	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Jméno autora: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Ing. Lenka Findejsová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Název práce: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Kosoúhlé průměty bodu, přímky, roviny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Předmět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Technické kreslení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Ročník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2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Časová dotace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30 minut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Vzdělávací cíl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V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ysvětlení základního principu kosoúhlého promítání.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Pomůcky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Psací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a rýsovací potřeby, sešit.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Poznámka: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Studenti si zapisují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teorii do sešitů, prakticky rýsují do sešitu dle zadání.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Inovace: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ea typeface="Calibri"/>
                <a:cs typeface="TimesNewRomanPSMT"/>
              </a:rPr>
              <a:t>Zapojení audiovizuální techniky do výkladu nového učiva, </a:t>
            </a:r>
            <a:r>
              <a:rPr lang="cs-CZ" sz="1200" dirty="0">
                <a:solidFill>
                  <a:schemeClr val="tx2"/>
                </a:solidFill>
                <a:latin typeface="TimesNewRomanPSMT"/>
                <a:ea typeface="Calibri"/>
                <a:cs typeface="TimesNewRomanPSMT"/>
              </a:rPr>
              <a:t>p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rezentace PowerPoint je názorná.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2" y="620688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5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>
          <a:xfrm>
            <a:off x="685800" y="1371600"/>
            <a:ext cx="8134672" cy="19272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Kosoúhlé průměty bodu, přímky, roviny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3438" y="4365625"/>
            <a:ext cx="4013200" cy="1822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Technické kreslení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2. ročník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Design interiéru a bytových doplňků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Obsah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Kosoúhlý průmět bodu</a:t>
            </a:r>
          </a:p>
          <a:p>
            <a:pPr>
              <a:lnSpc>
                <a:spcPct val="150000"/>
              </a:lnSpc>
            </a:pPr>
            <a:r>
              <a:rPr lang="cs-CZ" sz="2800" dirty="0"/>
              <a:t>Kosoúhlý průmět </a:t>
            </a:r>
            <a:r>
              <a:rPr lang="cs-CZ" sz="2800" dirty="0" smtClean="0"/>
              <a:t>přímky (úsečky)</a:t>
            </a:r>
          </a:p>
          <a:p>
            <a:pPr>
              <a:lnSpc>
                <a:spcPct val="150000"/>
              </a:lnSpc>
            </a:pPr>
            <a:r>
              <a:rPr lang="cs-CZ" sz="2800" dirty="0"/>
              <a:t>Kosoúhlý průmět </a:t>
            </a:r>
            <a:r>
              <a:rPr lang="cs-CZ" sz="2800" dirty="0" smtClean="0"/>
              <a:t>roviny</a:t>
            </a:r>
            <a:endParaRPr lang="cs-CZ" sz="2800" dirty="0"/>
          </a:p>
          <a:p>
            <a:pPr>
              <a:lnSpc>
                <a:spcPct val="150000"/>
              </a:lnSpc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bodu</a:t>
            </a:r>
          </a:p>
        </p:txBody>
      </p:sp>
      <p:grpSp>
        <p:nvGrpSpPr>
          <p:cNvPr id="15" name="Skupina 14"/>
          <p:cNvGrpSpPr/>
          <p:nvPr/>
        </p:nvGrpSpPr>
        <p:grpSpPr>
          <a:xfrm>
            <a:off x="4355976" y="3140968"/>
            <a:ext cx="3566411" cy="3600400"/>
            <a:chOff x="4355976" y="3140968"/>
            <a:chExt cx="3566411" cy="36004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519" t="23880" r="32789" b="18654"/>
            <a:stretch/>
          </p:blipFill>
          <p:spPr bwMode="auto">
            <a:xfrm>
              <a:off x="4355976" y="3140968"/>
              <a:ext cx="3566411" cy="360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Skupina 13"/>
            <p:cNvGrpSpPr/>
            <p:nvPr/>
          </p:nvGrpSpPr>
          <p:grpSpPr>
            <a:xfrm>
              <a:off x="4427984" y="3284984"/>
              <a:ext cx="2952328" cy="2889612"/>
              <a:chOff x="3707904" y="3284984"/>
              <a:chExt cx="2952328" cy="2889612"/>
            </a:xfrm>
          </p:grpSpPr>
          <p:sp>
            <p:nvSpPr>
              <p:cNvPr id="3" name="Oblouk 2"/>
              <p:cNvSpPr/>
              <p:nvPr/>
            </p:nvSpPr>
            <p:spPr>
              <a:xfrm rot="7084934">
                <a:off x="4510535" y="4703610"/>
                <a:ext cx="864096" cy="705490"/>
              </a:xfrm>
              <a:prstGeom prst="arc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5" name="Skupina 4"/>
              <p:cNvGrpSpPr/>
              <p:nvPr/>
            </p:nvGrpSpPr>
            <p:grpSpPr>
              <a:xfrm>
                <a:off x="3707904" y="3284984"/>
                <a:ext cx="2952328" cy="2889612"/>
                <a:chOff x="3707904" y="3284984"/>
                <a:chExt cx="2952328" cy="2889612"/>
              </a:xfrm>
            </p:grpSpPr>
            <p:sp>
              <p:nvSpPr>
                <p:cNvPr id="9" name="TextovéPole 8"/>
                <p:cNvSpPr txBox="1"/>
                <p:nvPr/>
              </p:nvSpPr>
              <p:spPr>
                <a:xfrm>
                  <a:off x="6300192" y="4813920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x</a:t>
                  </a:r>
                  <a:endParaRPr lang="cs-CZ" i="1" dirty="0"/>
                </a:p>
              </p:txBody>
            </p:sp>
            <p:sp>
              <p:nvSpPr>
                <p:cNvPr id="2" name="TextovéPole 1"/>
                <p:cNvSpPr txBox="1"/>
                <p:nvPr/>
              </p:nvSpPr>
              <p:spPr>
                <a:xfrm>
                  <a:off x="5580112" y="5373216"/>
                  <a:ext cx="900100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err="1" smtClean="0"/>
                    <a:t>y</a:t>
                  </a:r>
                  <a:r>
                    <a:rPr lang="cs-CZ" i="1" baseline="-25000" dirty="0" err="1" smtClean="0"/>
                    <a:t>A</a:t>
                  </a:r>
                  <a:r>
                    <a:rPr lang="cs-CZ" i="1" dirty="0" err="1" smtClean="0"/>
                    <a:t>.k</a:t>
                  </a:r>
                  <a:endParaRPr lang="cs-CZ" dirty="0"/>
                </a:p>
                <a:p>
                  <a:endParaRPr lang="cs-CZ" dirty="0"/>
                </a:p>
              </p:txBody>
            </p:sp>
            <p:sp>
              <p:nvSpPr>
                <p:cNvPr id="6" name="TextovéPole 5"/>
                <p:cNvSpPr txBox="1"/>
                <p:nvPr/>
              </p:nvSpPr>
              <p:spPr>
                <a:xfrm>
                  <a:off x="4567887" y="4835201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0</a:t>
                  </a:r>
                  <a:endParaRPr lang="cs-CZ" i="1" dirty="0"/>
                </a:p>
              </p:txBody>
            </p:sp>
            <p:sp>
              <p:nvSpPr>
                <p:cNvPr id="7" name="TextovéPole 6"/>
                <p:cNvSpPr txBox="1"/>
                <p:nvPr/>
              </p:nvSpPr>
              <p:spPr>
                <a:xfrm>
                  <a:off x="4975622" y="3284984"/>
                  <a:ext cx="3600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/>
                    <a:t>z</a:t>
                  </a:r>
                </a:p>
              </p:txBody>
            </p:sp>
            <p:sp>
              <p:nvSpPr>
                <p:cNvPr id="8" name="TextovéPole 7"/>
                <p:cNvSpPr txBox="1"/>
                <p:nvPr/>
              </p:nvSpPr>
              <p:spPr>
                <a:xfrm>
                  <a:off x="3707904" y="5805264"/>
                  <a:ext cx="5060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err="1"/>
                    <a:t>y</a:t>
                  </a:r>
                  <a:r>
                    <a:rPr lang="cs-CZ" i="1" baseline="-25000" dirty="0" err="1"/>
                    <a:t>k</a:t>
                  </a:r>
                  <a:endParaRPr lang="cs-CZ" dirty="0"/>
                </a:p>
              </p:txBody>
            </p:sp>
            <p:sp>
              <p:nvSpPr>
                <p:cNvPr id="10" name="TextovéPole 9"/>
                <p:cNvSpPr txBox="1"/>
                <p:nvPr/>
              </p:nvSpPr>
              <p:spPr>
                <a:xfrm>
                  <a:off x="4530033" y="5733256"/>
                  <a:ext cx="5060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err="1" smtClean="0"/>
                    <a:t>x</a:t>
                  </a:r>
                  <a:r>
                    <a:rPr lang="cs-CZ" i="1" baseline="-25000" dirty="0" err="1" smtClean="0"/>
                    <a:t>A</a:t>
                  </a:r>
                  <a:endParaRPr lang="cs-CZ" dirty="0"/>
                </a:p>
              </p:txBody>
            </p:sp>
            <p:sp>
              <p:nvSpPr>
                <p:cNvPr id="11" name="TextovéPole 10"/>
                <p:cNvSpPr txBox="1"/>
                <p:nvPr/>
              </p:nvSpPr>
              <p:spPr>
                <a:xfrm>
                  <a:off x="5796136" y="4412086"/>
                  <a:ext cx="5060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err="1" smtClean="0"/>
                    <a:t>z</a:t>
                  </a:r>
                  <a:r>
                    <a:rPr lang="cs-CZ" i="1" baseline="-25000" dirty="0" err="1" smtClean="0"/>
                    <a:t>A</a:t>
                  </a:r>
                  <a:endParaRPr lang="cs-CZ" dirty="0"/>
                </a:p>
              </p:txBody>
            </p:sp>
            <p:sp>
              <p:nvSpPr>
                <p:cNvPr id="12" name="TextovéPole 11"/>
                <p:cNvSpPr txBox="1"/>
                <p:nvPr/>
              </p:nvSpPr>
              <p:spPr>
                <a:xfrm>
                  <a:off x="5164216" y="4563928"/>
                  <a:ext cx="5060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err="1" smtClean="0"/>
                    <a:t>A</a:t>
                  </a:r>
                  <a:r>
                    <a:rPr lang="cs-CZ" i="1" baseline="-25000" dirty="0" err="1" smtClean="0"/>
                    <a:t>k</a:t>
                  </a:r>
                  <a:endParaRPr lang="cs-CZ" dirty="0"/>
                </a:p>
              </p:txBody>
            </p:sp>
            <p:sp>
              <p:nvSpPr>
                <p:cNvPr id="13" name="TextovéPole 12"/>
                <p:cNvSpPr txBox="1"/>
                <p:nvPr/>
              </p:nvSpPr>
              <p:spPr>
                <a:xfrm>
                  <a:off x="5182325" y="5805264"/>
                  <a:ext cx="5060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i="1" dirty="0" smtClean="0"/>
                    <a:t>A</a:t>
                  </a:r>
                  <a:r>
                    <a:rPr lang="cs-CZ" i="1" baseline="-25000" dirty="0" smtClean="0"/>
                    <a:t>1k</a:t>
                  </a:r>
                  <a:endParaRPr lang="cs-CZ" dirty="0"/>
                </a:p>
              </p:txBody>
            </p:sp>
            <p:sp>
              <p:nvSpPr>
                <p:cNvPr id="4" name="Obdélník 3"/>
                <p:cNvSpPr/>
                <p:nvPr/>
              </p:nvSpPr>
              <p:spPr>
                <a:xfrm>
                  <a:off x="4788024" y="5147900"/>
                  <a:ext cx="364202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cs-CZ" i="1" dirty="0">
                      <a:solidFill>
                        <a:srgbClr val="FF0000"/>
                      </a:solidFill>
                      <a:ea typeface="Calibri"/>
                      <a:cs typeface="Times New Roman"/>
                    </a:rPr>
                    <a:t>ω</a:t>
                  </a:r>
                  <a:endParaRPr lang="cs-CZ" dirty="0">
                    <a:solidFill>
                      <a:srgbClr val="FF0000"/>
                    </a:solidFill>
                  </a:endParaRPr>
                </a:p>
              </p:txBody>
            </p:sp>
          </p:grpSp>
        </p:grpSp>
      </p:grp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pravoúhlé souřadnice </a:t>
            </a:r>
            <a:r>
              <a:rPr lang="cs-CZ" sz="2800" i="1" dirty="0"/>
              <a:t>x</a:t>
            </a:r>
            <a:r>
              <a:rPr lang="cs-CZ" sz="2800" dirty="0"/>
              <a:t> a </a:t>
            </a:r>
            <a:r>
              <a:rPr lang="cs-CZ" sz="2800" i="1" dirty="0"/>
              <a:t>z</a:t>
            </a:r>
            <a:r>
              <a:rPr lang="cs-CZ" sz="2800" dirty="0"/>
              <a:t> se nanášejí ve skutečné velikosti, protože leží v průmětně</a:t>
            </a:r>
          </a:p>
          <a:p>
            <a:r>
              <a:rPr lang="cs-CZ" sz="2800" dirty="0"/>
              <a:t>souřadnice </a:t>
            </a:r>
            <a:r>
              <a:rPr lang="cs-CZ" sz="2800" i="1" dirty="0"/>
              <a:t>y</a:t>
            </a:r>
            <a:r>
              <a:rPr lang="cs-CZ" sz="2800" dirty="0"/>
              <a:t> </a:t>
            </a:r>
            <a:r>
              <a:rPr lang="cs-CZ" sz="2800" dirty="0" smtClean="0"/>
              <a:t>se zkracuje </a:t>
            </a:r>
            <a:r>
              <a:rPr lang="cs-CZ" sz="2800" dirty="0"/>
              <a:t>koeficientem </a:t>
            </a:r>
            <a:r>
              <a:rPr lang="cs-CZ" sz="2800" i="1" dirty="0"/>
              <a:t>k</a:t>
            </a:r>
            <a:r>
              <a:rPr lang="cs-CZ" sz="2800" dirty="0"/>
              <a:t>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i="1" dirty="0" err="1" smtClean="0"/>
              <a:t>y</a:t>
            </a:r>
            <a:r>
              <a:rPr lang="cs-CZ" sz="2800" i="1" baseline="-25000" dirty="0" err="1" smtClean="0"/>
              <a:t>k</a:t>
            </a:r>
            <a:r>
              <a:rPr lang="cs-CZ" sz="2800" i="1" dirty="0" smtClean="0"/>
              <a:t> </a:t>
            </a:r>
            <a:r>
              <a:rPr lang="cs-CZ" sz="2800" i="1" dirty="0"/>
              <a:t>= </a:t>
            </a:r>
            <a:r>
              <a:rPr lang="cs-CZ" sz="2800" i="1" dirty="0" err="1" smtClean="0"/>
              <a:t>y.k</a:t>
            </a:r>
            <a:endParaRPr lang="cs-CZ" sz="2800" i="1" dirty="0" smtClean="0"/>
          </a:p>
          <a:p>
            <a:pPr marL="0" indent="0">
              <a:buNone/>
            </a:pPr>
            <a:endParaRPr lang="cs-CZ" sz="2800" i="1" dirty="0"/>
          </a:p>
          <a:p>
            <a:pPr marL="0" indent="0">
              <a:buNone/>
            </a:pPr>
            <a:r>
              <a:rPr lang="cs-CZ" sz="2800" dirty="0" smtClean="0"/>
              <a:t>Např.</a:t>
            </a:r>
          </a:p>
          <a:p>
            <a:pPr marL="0" indent="0">
              <a:buNone/>
            </a:pPr>
            <a:r>
              <a:rPr lang="cs-CZ" i="1" dirty="0" smtClean="0"/>
              <a:t>A(3;6;4);</a:t>
            </a:r>
            <a:r>
              <a:rPr lang="cs-CZ" i="1" dirty="0">
                <a:ea typeface="Calibri"/>
                <a:cs typeface="Times New Roman"/>
              </a:rPr>
              <a:t> </a:t>
            </a:r>
            <a:r>
              <a:rPr lang="cs-CZ" i="1" dirty="0" smtClean="0">
                <a:ea typeface="Calibri"/>
                <a:cs typeface="Times New Roman"/>
              </a:rPr>
              <a:t>ω=</a:t>
            </a:r>
            <a:r>
              <a:rPr lang="cs-CZ" i="1" dirty="0">
                <a:ea typeface="Calibri"/>
                <a:cs typeface="Times New Roman"/>
              </a:rPr>
              <a:t> 135</a:t>
            </a:r>
            <a:r>
              <a:rPr lang="cs-CZ" i="1" dirty="0" smtClean="0">
                <a:ea typeface="Calibri"/>
                <a:cs typeface="Arial"/>
                <a:sym typeface="Symbol"/>
              </a:rPr>
              <a:t>; </a:t>
            </a:r>
            <a:r>
              <a:rPr lang="cs-CZ" i="1" dirty="0">
                <a:ea typeface="Calibri"/>
                <a:cs typeface="Times New Roman"/>
              </a:rPr>
              <a:t>k = </a:t>
            </a:r>
            <a:r>
              <a:rPr lang="cs-CZ" i="1" dirty="0" smtClean="0">
                <a:ea typeface="Calibri"/>
                <a:cs typeface="Times New Roman"/>
              </a:rPr>
              <a:t>½</a:t>
            </a:r>
          </a:p>
          <a:p>
            <a:pPr marL="0" indent="0">
              <a:buNone/>
            </a:pPr>
            <a:endParaRPr lang="cs-CZ" i="1" dirty="0">
              <a:cs typeface="Times New Roman"/>
            </a:endParaRPr>
          </a:p>
          <a:p>
            <a:pPr marL="0" indent="0">
              <a:buNone/>
            </a:pP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190904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bodu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Příklad:</a:t>
            </a:r>
          </a:p>
          <a:p>
            <a:pPr marL="0" indent="0">
              <a:buNone/>
            </a:pPr>
            <a:r>
              <a:rPr lang="cs-CZ" sz="2800" dirty="0" smtClean="0"/>
              <a:t>V kosoúhlém promítání </a:t>
            </a:r>
            <a:r>
              <a:rPr lang="cs-CZ" sz="2800" i="1" dirty="0">
                <a:ea typeface="Calibri"/>
                <a:cs typeface="Times New Roman"/>
              </a:rPr>
              <a:t>ω= 135</a:t>
            </a:r>
            <a:r>
              <a:rPr lang="cs-CZ" sz="2800" i="1" dirty="0">
                <a:ea typeface="Calibri"/>
                <a:cs typeface="Arial"/>
                <a:sym typeface="Symbol"/>
              </a:rPr>
              <a:t>; </a:t>
            </a:r>
            <a:r>
              <a:rPr lang="cs-CZ" sz="2800" i="1" dirty="0">
                <a:ea typeface="Calibri"/>
                <a:cs typeface="Times New Roman"/>
              </a:rPr>
              <a:t>k = </a:t>
            </a:r>
            <a:r>
              <a:rPr lang="cs-CZ" sz="2800" i="1" dirty="0" smtClean="0">
                <a:ea typeface="Calibri"/>
                <a:cs typeface="Times New Roman"/>
              </a:rPr>
              <a:t>½ </a:t>
            </a:r>
            <a:r>
              <a:rPr lang="cs-CZ" sz="2800" dirty="0" smtClean="0"/>
              <a:t>zobrazte trojúhelník </a:t>
            </a:r>
            <a:r>
              <a:rPr lang="cs-CZ" sz="2800" i="1" dirty="0" smtClean="0"/>
              <a:t>ABC, </a:t>
            </a:r>
            <a:r>
              <a:rPr lang="cs-CZ" sz="2800" dirty="0" smtClean="0"/>
              <a:t>je-li dáno </a:t>
            </a:r>
            <a:r>
              <a:rPr lang="cs-CZ" sz="2800" i="1" dirty="0" smtClean="0"/>
              <a:t>A(1;8;2);</a:t>
            </a:r>
            <a:r>
              <a:rPr lang="cs-CZ" sz="2800" i="1" dirty="0" smtClean="0">
                <a:ea typeface="Calibri"/>
                <a:cs typeface="Times New Roman"/>
              </a:rPr>
              <a:t> B(4;3;5); C(8;6;3).</a:t>
            </a:r>
            <a:endParaRPr lang="cs-CZ" sz="2800" i="1" dirty="0">
              <a:cs typeface="Times New Roman"/>
            </a:endParaRPr>
          </a:p>
          <a:p>
            <a:pPr marL="0" indent="0">
              <a:buNone/>
            </a:pPr>
            <a:endParaRPr lang="cs-CZ" sz="2800" i="1" dirty="0" smtClean="0"/>
          </a:p>
        </p:txBody>
      </p:sp>
    </p:spTree>
    <p:extLst>
      <p:ext uri="{BB962C8B-B14F-4D97-AF65-F5344CB8AC3E}">
        <p14:creationId xmlns:p14="http://schemas.microsoft.com/office/powerpoint/2010/main" val="61640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přímky (úsečky)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průmětem přímky je přímka</a:t>
            </a:r>
          </a:p>
          <a:p>
            <a:r>
              <a:rPr lang="cs-CZ" sz="2800" dirty="0" smtClean="0"/>
              <a:t>rovnoběžky se promítají jako rovnoběžky</a:t>
            </a:r>
          </a:p>
          <a:p>
            <a:r>
              <a:rPr lang="cs-CZ" sz="2800" dirty="0"/>
              <a:t>r</a:t>
            </a:r>
            <a:r>
              <a:rPr lang="cs-CZ" sz="2800" dirty="0" smtClean="0"/>
              <a:t>ovnoběžné a shodné úsečky mají rovnoběžné a shodné průměty</a:t>
            </a:r>
          </a:p>
          <a:p>
            <a:r>
              <a:rPr lang="cs-CZ" sz="2800" dirty="0" smtClean="0">
                <a:cs typeface="Times New Roman"/>
              </a:rPr>
              <a:t>je-li přímka rovnoběžná se směrem promítání, promítá se jako bod</a:t>
            </a:r>
            <a:endParaRPr lang="cs-CZ" dirty="0" smtClean="0">
              <a:cs typeface="Times New Roman"/>
            </a:endParaRPr>
          </a:p>
          <a:p>
            <a:pPr marL="0" indent="0">
              <a:buNone/>
            </a:pP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364171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přímky (úsečky)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4" t="23462" r="29039" b="18077"/>
          <a:stretch/>
        </p:blipFill>
        <p:spPr bwMode="auto">
          <a:xfrm>
            <a:off x="1899649" y="1628800"/>
            <a:ext cx="5088006" cy="4894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351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roviny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pro představu o poloze roviny v prostoru zobrazujeme její stopy </a:t>
            </a:r>
            <a:r>
              <a:rPr lang="cs-CZ" sz="2800" i="1" dirty="0" err="1" smtClean="0"/>
              <a:t>p</a:t>
            </a:r>
            <a:r>
              <a:rPr lang="cs-CZ" sz="2800" i="1" baseline="-25000" dirty="0" err="1" smtClean="0"/>
              <a:t>k</a:t>
            </a:r>
            <a:r>
              <a:rPr lang="cs-CZ" sz="2800" dirty="0" smtClean="0"/>
              <a:t>, </a:t>
            </a:r>
            <a:r>
              <a:rPr lang="cs-CZ" sz="2800" i="1" dirty="0" err="1" smtClean="0"/>
              <a:t>n</a:t>
            </a:r>
            <a:r>
              <a:rPr lang="cs-CZ" sz="2800" i="1" cap="small" baseline="-25000" dirty="0" err="1" smtClean="0"/>
              <a:t>k</a:t>
            </a:r>
            <a:r>
              <a:rPr lang="cs-CZ" sz="2800" i="1" cap="small" dirty="0" smtClean="0"/>
              <a:t>, </a:t>
            </a:r>
            <a:r>
              <a:rPr lang="cs-CZ" sz="2800" i="1" dirty="0" err="1" smtClean="0"/>
              <a:t>m</a:t>
            </a:r>
            <a:r>
              <a:rPr lang="cs-CZ" sz="2800" i="1" baseline="-25000" dirty="0" err="1" smtClean="0"/>
              <a:t>k</a:t>
            </a:r>
            <a:endParaRPr lang="cs-CZ" sz="2800" i="1" baseline="-25000" dirty="0" smtClean="0"/>
          </a:p>
          <a:p>
            <a:pPr marL="0" indent="0">
              <a:buNone/>
            </a:pPr>
            <a:endParaRPr lang="cs-CZ" sz="2800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1" t="24471" r="31106" b="20144"/>
          <a:stretch/>
        </p:blipFill>
        <p:spPr bwMode="auto">
          <a:xfrm>
            <a:off x="2086562" y="2689873"/>
            <a:ext cx="4501662" cy="4051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53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roviny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/>
              <a:t>Příklad: </a:t>
            </a:r>
          </a:p>
          <a:p>
            <a:pPr marL="0" indent="0">
              <a:buNone/>
            </a:pPr>
            <a:r>
              <a:rPr lang="pt-BR" sz="2800" dirty="0"/>
              <a:t>V rovině </a:t>
            </a:r>
            <a:r>
              <a:rPr lang="pt-BR" sz="2800" i="1" dirty="0">
                <a:sym typeface="Symbol"/>
              </a:rPr>
              <a:t></a:t>
            </a:r>
            <a:r>
              <a:rPr lang="pt-BR" sz="2800" i="1" dirty="0"/>
              <a:t>(-2;45</a:t>
            </a:r>
            <a:r>
              <a:rPr lang="pt-BR" sz="2800" i="1" baseline="30000" dirty="0"/>
              <a:t>o</a:t>
            </a:r>
            <a:r>
              <a:rPr lang="pt-BR" sz="2800" i="1" dirty="0"/>
              <a:t>;60</a:t>
            </a:r>
            <a:r>
              <a:rPr lang="pt-BR" sz="2800" i="1" baseline="30000" dirty="0"/>
              <a:t>o</a:t>
            </a:r>
            <a:r>
              <a:rPr lang="pt-BR" sz="2800" i="1" dirty="0"/>
              <a:t>)</a:t>
            </a:r>
            <a:r>
              <a:rPr lang="pt-BR" sz="2800" dirty="0"/>
              <a:t> sestrojte bod </a:t>
            </a:r>
            <a:r>
              <a:rPr lang="pt-BR" sz="2800" i="1" dirty="0"/>
              <a:t>A(4;3;?)</a:t>
            </a:r>
            <a:r>
              <a:rPr lang="pt-BR" sz="2800" dirty="0"/>
              <a:t>, </a:t>
            </a:r>
            <a:r>
              <a:rPr lang="cs-CZ" sz="2800" i="1" dirty="0">
                <a:ea typeface="Calibri"/>
                <a:cs typeface="Times New Roman"/>
              </a:rPr>
              <a:t>ω= 135</a:t>
            </a:r>
            <a:r>
              <a:rPr lang="cs-CZ" sz="2800" i="1" dirty="0">
                <a:ea typeface="Calibri"/>
                <a:cs typeface="Arial"/>
                <a:sym typeface="Symbol"/>
              </a:rPr>
              <a:t>; </a:t>
            </a:r>
            <a:r>
              <a:rPr lang="cs-CZ" sz="2800" i="1" dirty="0">
                <a:ea typeface="Calibri"/>
                <a:cs typeface="Times New Roman"/>
              </a:rPr>
              <a:t>k = </a:t>
            </a:r>
            <a:r>
              <a:rPr lang="cs-CZ" sz="2800" i="1" dirty="0" smtClean="0">
                <a:ea typeface="Calibri"/>
                <a:cs typeface="Times New Roman"/>
              </a:rPr>
              <a:t>½.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210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0168"/>
            <a:ext cx="8229600" cy="990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Kosoúhlý průmět </a:t>
            </a:r>
            <a:r>
              <a:rPr lang="cs-CZ" dirty="0" smtClean="0"/>
              <a:t>roviny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6496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Řešení:</a:t>
            </a:r>
            <a:r>
              <a:rPr lang="cs-CZ" dirty="0" smtClean="0"/>
              <a:t>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8" t="25000" r="26009" b="8654"/>
          <a:stretch/>
        </p:blipFill>
        <p:spPr bwMode="auto">
          <a:xfrm>
            <a:off x="2267744" y="1174142"/>
            <a:ext cx="5615638" cy="5567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7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05342"/>
            <a:ext cx="79928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 smtClean="0">
                <a:solidFill>
                  <a:schemeClr val="tx2"/>
                </a:solidFill>
                <a:effectLst/>
                <a:latin typeface="Verdana" pitchFamily="34" charset="0"/>
                <a:ea typeface="Times New Roman"/>
              </a:rPr>
              <a:t>Zdroje: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 smtClean="0">
                <a:solidFill>
                  <a:schemeClr val="tx2"/>
                </a:solidFill>
              </a:rPr>
              <a:t>doc. dr. </a:t>
            </a:r>
            <a:r>
              <a:rPr lang="cs-CZ" dirty="0">
                <a:solidFill>
                  <a:schemeClr val="tx2"/>
                </a:solidFill>
              </a:rPr>
              <a:t>MENŠÍK, Miroslav; </a:t>
            </a:r>
            <a:r>
              <a:rPr lang="cs-CZ" dirty="0" smtClean="0">
                <a:solidFill>
                  <a:schemeClr val="tx2"/>
                </a:solidFill>
              </a:rPr>
              <a:t>prof. ing. </a:t>
            </a:r>
            <a:r>
              <a:rPr lang="cs-CZ" dirty="0">
                <a:solidFill>
                  <a:schemeClr val="tx2"/>
                </a:solidFill>
              </a:rPr>
              <a:t>KOCHMAN, Josef; </a:t>
            </a:r>
            <a:r>
              <a:rPr lang="cs-CZ" dirty="0" smtClean="0">
                <a:solidFill>
                  <a:schemeClr val="tx2"/>
                </a:solidFill>
              </a:rPr>
              <a:t>prof. ing. arch. </a:t>
            </a:r>
            <a:r>
              <a:rPr lang="cs-CZ" dirty="0">
                <a:solidFill>
                  <a:schemeClr val="tx2"/>
                </a:solidFill>
              </a:rPr>
              <a:t>SCHMIDT, Otakar. </a:t>
            </a:r>
            <a:r>
              <a:rPr lang="cs-CZ" i="1" dirty="0">
                <a:solidFill>
                  <a:schemeClr val="tx2"/>
                </a:solidFill>
              </a:rPr>
              <a:t>Technické kreslení pro I. a II. ročník středních uměleckoprůmyslových škol</a:t>
            </a:r>
            <a:r>
              <a:rPr lang="cs-CZ" dirty="0">
                <a:solidFill>
                  <a:schemeClr val="tx2"/>
                </a:solidFill>
              </a:rPr>
              <a:t>. Praha: Státní pedagogické nakladatelství, n. p., 1967, ISBN </a:t>
            </a:r>
            <a:r>
              <a:rPr lang="cs-CZ" dirty="0" smtClean="0">
                <a:solidFill>
                  <a:schemeClr val="tx2"/>
                </a:solidFill>
              </a:rPr>
              <a:t>neuvedeno.</a:t>
            </a:r>
            <a:r>
              <a:rPr lang="cs-CZ" dirty="0" smtClean="0"/>
              <a:t> </a:t>
            </a:r>
          </a:p>
          <a:p>
            <a:pPr>
              <a:spcAft>
                <a:spcPts val="0"/>
              </a:spcAft>
            </a:pPr>
            <a:endParaRPr lang="cs-CZ" dirty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Autorkou všech obrázků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 Ing.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Lenka Findejsová. Autorka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obrázků (Ing. Lenka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Findejsová) souhlasí s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jejich zveřejněním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na Metodickém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portálu.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effectLst/>
              <a:latin typeface="Verdana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5939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emnost (2)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859</TotalTime>
  <Words>251</Words>
  <Application>Microsoft Office PowerPoint</Application>
  <PresentationFormat>Předvádění na obrazovce (4:3)</PresentationFormat>
  <Paragraphs>65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jemnost (2)</vt:lpstr>
      <vt:lpstr>Prezentace aplikace PowerPoint</vt:lpstr>
      <vt:lpstr>Kosoúhlé průměty bodu, přímky, roviny</vt:lpstr>
      <vt:lpstr>Obsah</vt:lpstr>
      <vt:lpstr>Kosoúhlý průmět bodu</vt:lpstr>
      <vt:lpstr>Kosoúhlý průmět bodu</vt:lpstr>
      <vt:lpstr>Kosoúhlý průmět přímky (úsečky)</vt:lpstr>
      <vt:lpstr>Kosoúhlý průmět přímky (úsečky)</vt:lpstr>
      <vt:lpstr>Kosoúhlý průmět roviny</vt:lpstr>
      <vt:lpstr>Kosoúhlý průmět roviny</vt:lpstr>
      <vt:lpstr>Kosoúhlý průmět roviny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tkalcovské vazby</dc:title>
  <dc:creator>findejsova</dc:creator>
  <cp:lastModifiedBy>Lenka Findejsová</cp:lastModifiedBy>
  <cp:revision>64</cp:revision>
  <dcterms:created xsi:type="dcterms:W3CDTF">2012-11-03T21:54:35Z</dcterms:created>
  <dcterms:modified xsi:type="dcterms:W3CDTF">2014-03-24T09:21:44Z</dcterms:modified>
</cp:coreProperties>
</file>