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3"/>
  </p:notesMasterIdLst>
  <p:sldIdLst>
    <p:sldId id="273" r:id="rId2"/>
    <p:sldId id="256" r:id="rId3"/>
    <p:sldId id="258" r:id="rId4"/>
    <p:sldId id="290" r:id="rId5"/>
    <p:sldId id="291" r:id="rId6"/>
    <p:sldId id="298" r:id="rId7"/>
    <p:sldId id="299" r:id="rId8"/>
    <p:sldId id="300" r:id="rId9"/>
    <p:sldId id="301" r:id="rId10"/>
    <p:sldId id="302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775FD3-E25A-4FB4-AA80-EDE912893035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234C9-ACF5-4E4D-8608-A10118F43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302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234C9-ACF5-4E4D-8608-A10118F4381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51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VY_32_INOVACE_213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Kosoúhlé průměty těles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Praktické použití kosoúhlého promítání 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62068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Kosoúhlé průměty těles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Kosoúhlý průmět krychle při různých hodnotách </a:t>
            </a:r>
            <a:r>
              <a:rPr lang="cs-CZ" sz="2800" i="1" dirty="0" smtClean="0">
                <a:ea typeface="Calibri"/>
                <a:cs typeface="Times New Roman"/>
              </a:rPr>
              <a:t>ω </a:t>
            </a:r>
            <a:r>
              <a:rPr lang="cs-CZ" sz="2800" dirty="0" smtClean="0">
                <a:ea typeface="Calibri"/>
                <a:cs typeface="Times New Roman"/>
              </a:rPr>
              <a:t>a </a:t>
            </a:r>
            <a:r>
              <a:rPr lang="cs-CZ" sz="2800" i="1" dirty="0" smtClean="0">
                <a:ea typeface="Calibri"/>
                <a:cs typeface="Times New Roman"/>
              </a:rPr>
              <a:t>k</a:t>
            </a:r>
            <a:endParaRPr lang="cs-CZ" sz="2800" i="1" dirty="0">
              <a:ea typeface="Calibri"/>
              <a:cs typeface="Times New Roman"/>
            </a:endParaRPr>
          </a:p>
          <a:p>
            <a:pPr marL="0" indent="0" eaLnBrk="1" hangingPunct="1">
              <a:lnSpc>
                <a:spcPct val="150000"/>
              </a:lnSpc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Kosoúhlý průmět krychle</a:t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3100" dirty="0" smtClean="0"/>
              <a:t>Zadání</a:t>
            </a:r>
            <a:r>
              <a:rPr lang="cs-CZ" sz="3100" dirty="0"/>
              <a:t>:</a:t>
            </a:r>
            <a:br>
              <a:rPr lang="cs-CZ" sz="3100" dirty="0"/>
            </a:br>
            <a:r>
              <a:rPr lang="cs-CZ" sz="3100" dirty="0"/>
              <a:t>Nakreslete v kosoúhlém promítání krychli s krychlovým výřezem v </a:t>
            </a:r>
            <a:r>
              <a:rPr lang="cs-CZ" sz="3100" dirty="0" smtClean="0"/>
              <a:t>pravém </a:t>
            </a:r>
            <a:r>
              <a:rPr lang="cs-CZ" sz="3100" dirty="0"/>
              <a:t>horním rohu vpředu. Hrana krychle </a:t>
            </a:r>
            <a:r>
              <a:rPr lang="cs-CZ" sz="3100" dirty="0" smtClean="0"/>
              <a:t>a=6 </a:t>
            </a:r>
            <a:r>
              <a:rPr lang="cs-CZ" sz="3100" dirty="0"/>
              <a:t>cm, výřez b=2cm.</a:t>
            </a:r>
            <a:br>
              <a:rPr lang="cs-CZ" sz="3100" dirty="0"/>
            </a:br>
            <a:endParaRPr lang="cs-CZ" sz="31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4553672"/>
            <a:ext cx="4038600" cy="1683640"/>
          </a:xfrm>
        </p:spPr>
        <p:txBody>
          <a:bodyPr/>
          <a:lstStyle/>
          <a:p>
            <a:r>
              <a:rPr lang="cs-CZ" sz="2800" dirty="0" smtClean="0"/>
              <a:t>a</a:t>
            </a:r>
            <a:r>
              <a:rPr lang="cs-CZ" sz="2800" dirty="0"/>
              <a:t>) </a:t>
            </a:r>
            <a:r>
              <a:rPr lang="cs-CZ" sz="2800" i="1" dirty="0" smtClean="0">
                <a:ea typeface="Calibri"/>
                <a:cs typeface="Times New Roman"/>
              </a:rPr>
              <a:t>ω=</a:t>
            </a:r>
            <a:r>
              <a:rPr lang="cs-CZ" sz="2800" i="1" dirty="0" smtClean="0"/>
              <a:t>60</a:t>
            </a:r>
            <a:r>
              <a:rPr lang="cs-CZ" sz="2800" i="1" baseline="30000" dirty="0" smtClean="0"/>
              <a:t>o</a:t>
            </a:r>
            <a:r>
              <a:rPr lang="cs-CZ" sz="2800" i="1" dirty="0"/>
              <a:t>; </a:t>
            </a:r>
            <a:r>
              <a:rPr lang="cs-CZ" sz="2800" i="1" dirty="0">
                <a:ea typeface="Calibri"/>
                <a:cs typeface="Times New Roman"/>
              </a:rPr>
              <a:t>k = ½</a:t>
            </a:r>
          </a:p>
          <a:p>
            <a:r>
              <a:rPr lang="cs-CZ" sz="2800" dirty="0" smtClean="0"/>
              <a:t>b</a:t>
            </a:r>
            <a:r>
              <a:rPr lang="cs-CZ" sz="2800" dirty="0"/>
              <a:t>) </a:t>
            </a:r>
            <a:r>
              <a:rPr lang="cs-CZ" sz="2800" i="1" dirty="0" smtClean="0">
                <a:ea typeface="Calibri"/>
                <a:cs typeface="Times New Roman"/>
              </a:rPr>
              <a:t>ω=120</a:t>
            </a:r>
            <a:r>
              <a:rPr lang="cs-CZ" sz="2800" i="1" baseline="30000" dirty="0" smtClean="0"/>
              <a:t>o</a:t>
            </a:r>
            <a:r>
              <a:rPr lang="cs-CZ" sz="2800" i="1" dirty="0" smtClean="0"/>
              <a:t>; </a:t>
            </a:r>
            <a:r>
              <a:rPr lang="cs-CZ" sz="2800" i="1" dirty="0" smtClean="0">
                <a:ea typeface="Calibri"/>
                <a:cs typeface="Times New Roman"/>
              </a:rPr>
              <a:t>k</a:t>
            </a:r>
            <a:r>
              <a:rPr lang="cs-CZ" sz="2800" i="1" dirty="0">
                <a:ea typeface="Calibri"/>
                <a:cs typeface="Times New Roman"/>
              </a:rPr>
              <a:t> = </a:t>
            </a:r>
            <a:r>
              <a:rPr lang="cs-CZ" sz="2800" i="1" dirty="0" smtClean="0">
                <a:ea typeface="Calibri"/>
                <a:cs typeface="Times New Roman"/>
              </a:rPr>
              <a:t>½</a:t>
            </a:r>
          </a:p>
          <a:p>
            <a:r>
              <a:rPr lang="pl-PL" sz="2800" dirty="0"/>
              <a:t>c) </a:t>
            </a:r>
            <a:r>
              <a:rPr lang="cs-CZ" sz="2800" i="1" dirty="0" smtClean="0">
                <a:ea typeface="Calibri"/>
                <a:cs typeface="Times New Roman"/>
              </a:rPr>
              <a:t>ω=135</a:t>
            </a:r>
            <a:r>
              <a:rPr lang="cs-CZ" sz="2800" i="1" baseline="30000" dirty="0" smtClean="0"/>
              <a:t>o</a:t>
            </a:r>
            <a:r>
              <a:rPr lang="cs-CZ" sz="2800" i="1" dirty="0"/>
              <a:t>; </a:t>
            </a:r>
            <a:r>
              <a:rPr lang="cs-CZ" sz="2800" i="1" dirty="0">
                <a:ea typeface="Calibri"/>
                <a:cs typeface="Times New Roman"/>
              </a:rPr>
              <a:t>k = </a:t>
            </a:r>
            <a:r>
              <a:rPr lang="cs-CZ" sz="2800" i="1" dirty="0" smtClean="0">
                <a:ea typeface="Calibri"/>
                <a:cs typeface="Times New Roman"/>
              </a:rPr>
              <a:t>½</a:t>
            </a:r>
            <a:endParaRPr lang="cs-CZ" sz="2800" i="1" dirty="0">
              <a:ea typeface="Calibri"/>
              <a:cs typeface="Times New Roman"/>
            </a:endParaRPr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xfrm>
            <a:off x="4648200" y="4553672"/>
            <a:ext cx="4038600" cy="1683640"/>
          </a:xfrm>
        </p:spPr>
        <p:txBody>
          <a:bodyPr/>
          <a:lstStyle/>
          <a:p>
            <a:r>
              <a:rPr lang="pl-PL" dirty="0"/>
              <a:t>d) </a:t>
            </a:r>
            <a:r>
              <a:rPr lang="cs-CZ" i="1" dirty="0">
                <a:ea typeface="Calibri"/>
                <a:cs typeface="Times New Roman"/>
              </a:rPr>
              <a:t>ω=150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½</a:t>
            </a:r>
          </a:p>
          <a:p>
            <a:r>
              <a:rPr lang="pl-PL" dirty="0"/>
              <a:t>e) </a:t>
            </a:r>
            <a:r>
              <a:rPr lang="cs-CZ" i="1" dirty="0">
                <a:ea typeface="Calibri"/>
                <a:cs typeface="Times New Roman"/>
              </a:rPr>
              <a:t>ω=210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½</a:t>
            </a:r>
          </a:p>
          <a:p>
            <a:r>
              <a:rPr lang="pl-PL" dirty="0"/>
              <a:t>f) </a:t>
            </a:r>
            <a:r>
              <a:rPr lang="cs-CZ" i="1" dirty="0">
                <a:ea typeface="Calibri"/>
                <a:cs typeface="Times New Roman"/>
              </a:rPr>
              <a:t>ω=315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½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04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a) </a:t>
            </a:r>
            <a:r>
              <a:rPr lang="cs-CZ" i="1" dirty="0">
                <a:ea typeface="Calibri"/>
                <a:cs typeface="Times New Roman"/>
              </a:rPr>
              <a:t>ω=</a:t>
            </a:r>
            <a:r>
              <a:rPr lang="cs-CZ" i="1" dirty="0"/>
              <a:t>60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½</a:t>
            </a:r>
            <a:endParaRPr lang="cs-CZ" dirty="0" smtClean="0"/>
          </a:p>
        </p:txBody>
      </p:sp>
      <p:grpSp>
        <p:nvGrpSpPr>
          <p:cNvPr id="3" name="Skupina 2"/>
          <p:cNvGrpSpPr/>
          <p:nvPr/>
        </p:nvGrpSpPr>
        <p:grpSpPr>
          <a:xfrm>
            <a:off x="2644726" y="1412776"/>
            <a:ext cx="3965937" cy="4941168"/>
            <a:chOff x="2644726" y="1412776"/>
            <a:chExt cx="3965937" cy="494116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18" t="16923" r="55289" b="24615"/>
            <a:stretch/>
          </p:blipFill>
          <p:spPr bwMode="auto">
            <a:xfrm>
              <a:off x="2644726" y="1412776"/>
              <a:ext cx="3965937" cy="4941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3059832" y="4149080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0</a:t>
              </a:r>
              <a:endParaRPr lang="cs-CZ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1640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b) </a:t>
            </a:r>
            <a:r>
              <a:rPr lang="cs-CZ" i="1" dirty="0">
                <a:ea typeface="Calibri"/>
                <a:cs typeface="Times New Roman"/>
              </a:rPr>
              <a:t>ω=120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</a:t>
            </a:r>
            <a:r>
              <a:rPr lang="cs-CZ" i="1" dirty="0" smtClean="0">
                <a:ea typeface="Calibri"/>
                <a:cs typeface="Times New Roman"/>
              </a:rPr>
              <a:t>½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22" t="19590" r="30192" b="22885"/>
          <a:stretch/>
        </p:blipFill>
        <p:spPr bwMode="auto">
          <a:xfrm>
            <a:off x="2418387" y="1433015"/>
            <a:ext cx="4307226" cy="5149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71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pl-PL" dirty="0"/>
              <a:t>c) </a:t>
            </a:r>
            <a:r>
              <a:rPr lang="cs-CZ" i="1" dirty="0">
                <a:ea typeface="Calibri"/>
                <a:cs typeface="Times New Roman"/>
              </a:rPr>
              <a:t>ω=135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</a:t>
            </a:r>
            <a:r>
              <a:rPr lang="cs-CZ" i="1" dirty="0" smtClean="0">
                <a:ea typeface="Calibri"/>
                <a:cs typeface="Times New Roman"/>
              </a:rPr>
              <a:t>½</a:t>
            </a:r>
            <a:endParaRPr lang="cs-CZ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06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dirty="0"/>
              <a:t>d) </a:t>
            </a:r>
            <a:r>
              <a:rPr lang="cs-CZ" i="1" dirty="0">
                <a:ea typeface="Calibri"/>
                <a:cs typeface="Times New Roman"/>
              </a:rPr>
              <a:t>ω=150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</a:t>
            </a:r>
            <a:r>
              <a:rPr lang="cs-CZ" i="1" dirty="0" smtClean="0">
                <a:ea typeface="Calibri"/>
                <a:cs typeface="Times New Roman"/>
              </a:rPr>
              <a:t>½</a:t>
            </a:r>
            <a:endParaRPr lang="cs-CZ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samostatná práce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07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dirty="0" smtClean="0"/>
              <a:t>e</a:t>
            </a:r>
            <a:r>
              <a:rPr lang="pl-PL" dirty="0"/>
              <a:t>) </a:t>
            </a:r>
            <a:r>
              <a:rPr lang="cs-CZ" i="1" dirty="0">
                <a:ea typeface="Calibri"/>
                <a:cs typeface="Times New Roman"/>
              </a:rPr>
              <a:t>ω=210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</a:t>
            </a:r>
            <a:r>
              <a:rPr lang="cs-CZ" i="1" dirty="0" smtClean="0">
                <a:ea typeface="Calibri"/>
                <a:cs typeface="Times New Roman"/>
              </a:rPr>
              <a:t>½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02" t="19039" r="29760" b="36923"/>
          <a:stretch/>
        </p:blipFill>
        <p:spPr bwMode="auto">
          <a:xfrm>
            <a:off x="1867051" y="1791675"/>
            <a:ext cx="5409899" cy="4301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045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dirty="0" smtClean="0"/>
              <a:t>f</a:t>
            </a:r>
            <a:r>
              <a:rPr lang="pl-PL" dirty="0"/>
              <a:t>) </a:t>
            </a:r>
            <a:r>
              <a:rPr lang="cs-CZ" i="1" dirty="0">
                <a:ea typeface="Calibri"/>
                <a:cs typeface="Times New Roman"/>
              </a:rPr>
              <a:t>ω=315</a:t>
            </a:r>
            <a:r>
              <a:rPr lang="cs-CZ" i="1" baseline="30000" dirty="0"/>
              <a:t>o</a:t>
            </a:r>
            <a:r>
              <a:rPr lang="cs-CZ" i="1" dirty="0"/>
              <a:t>; </a:t>
            </a:r>
            <a:r>
              <a:rPr lang="cs-CZ" i="1" dirty="0">
                <a:ea typeface="Calibri"/>
                <a:cs typeface="Times New Roman"/>
              </a:rPr>
              <a:t>k = </a:t>
            </a:r>
            <a:r>
              <a:rPr lang="cs-CZ" i="1" dirty="0" smtClean="0">
                <a:ea typeface="Calibri"/>
                <a:cs typeface="Times New Roman"/>
              </a:rPr>
              <a:t>½</a:t>
            </a:r>
            <a:endParaRPr lang="cs-CZ" dirty="0" smtClean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96" t="35577" r="32500" b="21154"/>
          <a:stretch/>
        </p:blipFill>
        <p:spPr bwMode="auto">
          <a:xfrm>
            <a:off x="2346222" y="1988840"/>
            <a:ext cx="4451557" cy="4138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342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doc. dr. </a:t>
            </a:r>
            <a:r>
              <a:rPr lang="cs-CZ" dirty="0">
                <a:solidFill>
                  <a:schemeClr val="tx2"/>
                </a:solidFill>
              </a:rPr>
              <a:t>MENŠÍK, Miroslav; </a:t>
            </a:r>
            <a:r>
              <a:rPr lang="cs-CZ" dirty="0" smtClean="0">
                <a:solidFill>
                  <a:schemeClr val="tx2"/>
                </a:solidFill>
              </a:rPr>
              <a:t>prof. ing. </a:t>
            </a:r>
            <a:r>
              <a:rPr lang="cs-CZ" dirty="0">
                <a:solidFill>
                  <a:schemeClr val="tx2"/>
                </a:solidFill>
              </a:rPr>
              <a:t>KOCHMAN, Josef; </a:t>
            </a:r>
            <a:r>
              <a:rPr lang="cs-CZ" dirty="0" smtClean="0">
                <a:solidFill>
                  <a:schemeClr val="tx2"/>
                </a:solidFill>
              </a:rPr>
              <a:t>prof. ing. arch. </a:t>
            </a:r>
            <a:r>
              <a:rPr lang="cs-CZ" dirty="0">
                <a:solidFill>
                  <a:schemeClr val="tx2"/>
                </a:solidFill>
              </a:rPr>
              <a:t>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</a:t>
            </a:r>
            <a:r>
              <a:rPr lang="cs-CZ" dirty="0" smtClean="0">
                <a:solidFill>
                  <a:schemeClr val="tx2"/>
                </a:solidFill>
              </a:rPr>
              <a:t>neuvedeno.</a:t>
            </a:r>
            <a:r>
              <a:rPr lang="cs-CZ" dirty="0" smtClean="0"/>
              <a:t>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964</TotalTime>
  <Words>174</Words>
  <Application>Microsoft Office PowerPoint</Application>
  <PresentationFormat>Předvádění na obrazovce (4:3)</PresentationFormat>
  <Paragraphs>48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jemnost (2)</vt:lpstr>
      <vt:lpstr>Prezentace aplikace PowerPoint</vt:lpstr>
      <vt:lpstr>Kosoúhlé průměty těles</vt:lpstr>
      <vt:lpstr>Obsah</vt:lpstr>
      <vt:lpstr>     Kosoúhlý průmět krychle  Zadání: Nakreslete v kosoúhlém promítání krychli s krychlovým výřezem v pravém horním rohu vpředu. Hrana krychle a=6 cm, výřez b=2cm. </vt:lpstr>
      <vt:lpstr>a) ω=60o; k = ½</vt:lpstr>
      <vt:lpstr>b) ω=120o; k = ½</vt:lpstr>
      <vt:lpstr>c) ω=135o; k = ½</vt:lpstr>
      <vt:lpstr>d) ω=150o; k = ½</vt:lpstr>
      <vt:lpstr>e) ω=210o; k = ½</vt:lpstr>
      <vt:lpstr>f) ω=315o; k = 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69</cp:revision>
  <dcterms:created xsi:type="dcterms:W3CDTF">2012-11-03T21:54:35Z</dcterms:created>
  <dcterms:modified xsi:type="dcterms:W3CDTF">2014-03-24T09:22:10Z</dcterms:modified>
</cp:coreProperties>
</file>