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7" r:id="rId1"/>
  </p:sldMasterIdLst>
  <p:notesMasterIdLst>
    <p:notesMasterId r:id="rId13"/>
  </p:notesMasterIdLst>
  <p:sldIdLst>
    <p:sldId id="273" r:id="rId2"/>
    <p:sldId id="256" r:id="rId3"/>
    <p:sldId id="258" r:id="rId4"/>
    <p:sldId id="276" r:id="rId5"/>
    <p:sldId id="300" r:id="rId6"/>
    <p:sldId id="301" r:id="rId7"/>
    <p:sldId id="302" r:id="rId8"/>
    <p:sldId id="303" r:id="rId9"/>
    <p:sldId id="304" r:id="rId10"/>
    <p:sldId id="305" r:id="rId11"/>
    <p:sldId id="274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34555" autoAdjust="0"/>
    <p:restoredTop sz="94629" autoAdjust="0"/>
  </p:normalViewPr>
  <p:slideViewPr>
    <p:cSldViewPr>
      <p:cViewPr varScale="1">
        <p:scale>
          <a:sx n="107" d="100"/>
          <a:sy n="107" d="100"/>
        </p:scale>
        <p:origin x="-1014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0663106-DE4B-4044-B771-857CA25DCC8F}" type="datetimeFigureOut">
              <a:rPr lang="cs-CZ" smtClean="0"/>
              <a:pPr/>
              <a:t>24.3.2014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486C33-F14F-469A-9517-868B8701068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89024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486C33-F14F-469A-9517-868B87010682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7074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486C33-F14F-469A-9517-868B87010682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7074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486C33-F14F-469A-9517-868B87010682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70741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486C33-F14F-469A-9517-868B87010682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70741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486C33-F14F-469A-9517-868B87010682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70741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486C33-F14F-469A-9517-868B87010682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70741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486C33-F14F-469A-9517-868B87010682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7074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7"/>
          <p:cNvCxnSpPr/>
          <p:nvPr/>
        </p:nvCxnSpPr>
        <p:spPr>
          <a:xfrm>
            <a:off x="685800" y="3398838"/>
            <a:ext cx="7848600" cy="158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EA4A4B-ED12-4EF6-AA4F-122F732A3EB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44701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1457E1-4376-4EC7-85A8-AC86BE6B56C3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188017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6"/>
          <p:cNvCxnSpPr/>
          <p:nvPr/>
        </p:nvCxnSpPr>
        <p:spPr>
          <a:xfrm>
            <a:off x="731838" y="4598988"/>
            <a:ext cx="7848600" cy="158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/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E3A5A3-FE26-4A18-B68D-53AB9D036A5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03284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CD119A-29B6-4265-ACEE-538E987CF55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50293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10"/>
          <p:cNvCxnSpPr/>
          <p:nvPr/>
        </p:nvCxnSpPr>
        <p:spPr>
          <a:xfrm rot="5400000">
            <a:off x="2218531" y="4045744"/>
            <a:ext cx="4708525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10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5D8BCE-F64E-45C3-AA15-BA5AA4A13ED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11440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345626-23D2-459A-BF33-0980598DCA0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82126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DF9FC1-A34D-440B-86E0-FE5DDD60193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154032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8"/>
          <p:cNvCxnSpPr/>
          <p:nvPr/>
        </p:nvCxnSpPr>
        <p:spPr>
          <a:xfrm rot="5400000">
            <a:off x="-13494" y="3580607"/>
            <a:ext cx="5578475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A58DFF-C5EB-447C-AF60-2EDDA673C78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54042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dirty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E621B9-AC61-4C10-A7E2-70B338C599F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809176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ACD5C7-19B1-476D-9233-B574E512443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3292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06B215-613D-43E5-857B-2B1BFBB673A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03588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663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87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1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9050"/>
            <a:ext cx="28956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9050"/>
            <a:ext cx="41148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9050"/>
            <a:ext cx="10668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7FC9DA79-D490-4591-A23A-6AC5B71856D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0" r:id="rId1"/>
    <p:sldLayoutId id="2147483773" r:id="rId2"/>
    <p:sldLayoutId id="2147483781" r:id="rId3"/>
    <p:sldLayoutId id="2147483774" r:id="rId4"/>
    <p:sldLayoutId id="2147483782" r:id="rId5"/>
    <p:sldLayoutId id="2147483775" r:id="rId6"/>
    <p:sldLayoutId id="2147483776" r:id="rId7"/>
    <p:sldLayoutId id="2147483783" r:id="rId8"/>
    <p:sldLayoutId id="2147483777" r:id="rId9"/>
    <p:sldLayoutId id="2147483778" r:id="rId10"/>
    <p:sldLayoutId id="2147483779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4000" kern="1200" spc="-1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9pPr>
    </p:titleStyle>
    <p:bodyStyle>
      <a:lvl1pPr marL="182563" indent="-1825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5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0250" indent="-1825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90000"/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18256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Font typeface="Arial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7450" indent="-136525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endParaRPr lang="cs-CZ" sz="1000" b="1" i="1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 smtClean="0">
                <a:solidFill>
                  <a:schemeClr val="tx2"/>
                </a:solidFill>
                <a:cs typeface="Arial" pitchFamily="34" charset="0"/>
              </a:rPr>
              <a:t>Datum</a:t>
            </a: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: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6. 8. 2013</a:t>
            </a:r>
            <a:endParaRPr lang="cs-CZ" sz="1200" b="1" i="1" dirty="0" smtClean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 smtClean="0">
                <a:solidFill>
                  <a:schemeClr val="tx2"/>
                </a:solidFill>
                <a:cs typeface="Arial" pitchFamily="34" charset="0"/>
              </a:rPr>
              <a:t>Projekt</a:t>
            </a: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Kvalitní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výuka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Registrační číslo: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CZ.1.07/1.5.00/34.0731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Číslo DUM: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VY_32_INOVACE_216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	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Jméno autora: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Ing. Lenka Findejsová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Název práce: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Axonometrické průměty bodu, přímky a roviny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Předmět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Technické kreslení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 smtClean="0">
                <a:solidFill>
                  <a:schemeClr val="tx2"/>
                </a:solidFill>
                <a:cs typeface="Arial" pitchFamily="34" charset="0"/>
              </a:rPr>
              <a:t>Ročník</a:t>
            </a: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2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.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Časová dotace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30 minut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Vzdělávací cíl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V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ysvětlení zobrazování základních geometrických prvků v pravoúhlé axonometrii.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Pomůcky</a:t>
            </a:r>
            <a:r>
              <a:rPr lang="cs-CZ" sz="1200" i="1" dirty="0">
                <a:solidFill>
                  <a:schemeClr val="tx2"/>
                </a:solidFill>
                <a:cs typeface="Arial" pitchFamily="34" charset="0"/>
              </a:rPr>
              <a:t>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Psací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a rýsovací potřeby, sešit. 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Poznámka: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 Studenti si zapisují </a:t>
            </a:r>
            <a:r>
              <a:rPr lang="cs-CZ" sz="1200" dirty="0" smtClean="0">
                <a:solidFill>
                  <a:schemeClr val="tx2"/>
                </a:solidFill>
                <a:cs typeface="Arial" pitchFamily="34" charset="0"/>
              </a:rPr>
              <a:t>teorii do sešitů, prakticky rýsují do sešitu dle zadání. </a:t>
            </a:r>
            <a:endParaRPr lang="cs-CZ" sz="1200" dirty="0">
              <a:solidFill>
                <a:schemeClr val="tx2"/>
              </a:solidFill>
              <a:cs typeface="Arial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cs-CZ" sz="1200" b="1" i="1" dirty="0">
                <a:solidFill>
                  <a:schemeClr val="tx2"/>
                </a:solidFill>
                <a:cs typeface="Arial" pitchFamily="34" charset="0"/>
              </a:rPr>
              <a:t>Inovace:</a:t>
            </a:r>
            <a:r>
              <a:rPr lang="cs-CZ" sz="1200" b="1" dirty="0">
                <a:solidFill>
                  <a:schemeClr val="tx2"/>
                </a:solidFill>
                <a:cs typeface="Arial" pitchFamily="34" charset="0"/>
              </a:rPr>
              <a:t> </a:t>
            </a:r>
            <a:r>
              <a:rPr lang="cs-CZ" sz="1200" dirty="0">
                <a:solidFill>
                  <a:schemeClr val="tx2"/>
                </a:solidFill>
                <a:ea typeface="Calibri"/>
                <a:cs typeface="TimesNewRomanPSMT"/>
              </a:rPr>
              <a:t>Zapojení audiovizuální techniky do výkladu nového učiva, </a:t>
            </a:r>
            <a:r>
              <a:rPr lang="cs-CZ" sz="1200" dirty="0">
                <a:solidFill>
                  <a:schemeClr val="tx2"/>
                </a:solidFill>
                <a:latin typeface="TimesNewRomanPSMT"/>
                <a:ea typeface="Calibri"/>
                <a:cs typeface="TimesNewRomanPSMT"/>
              </a:rPr>
              <a:t>p</a:t>
            </a:r>
            <a:r>
              <a:rPr lang="cs-CZ" sz="1200" dirty="0">
                <a:solidFill>
                  <a:schemeClr val="tx2"/>
                </a:solidFill>
                <a:cs typeface="Arial" pitchFamily="34" charset="0"/>
              </a:rPr>
              <a:t>rezentace PowerPoint je názorná. </a:t>
            </a: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2" y="548680"/>
            <a:ext cx="5761037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8553471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AutoShape 2"/>
          <p:cNvSpPr>
            <a:spLocks noGrp="1" noChangeArrowheads="1"/>
          </p:cNvSpPr>
          <p:nvPr>
            <p:ph type="ctrTitle"/>
          </p:nvPr>
        </p:nvSpPr>
        <p:spPr>
          <a:xfrm>
            <a:off x="685800" y="1371600"/>
            <a:ext cx="8134672" cy="1927225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>
                <a:cs typeface="Arial" pitchFamily="34" charset="0"/>
              </a:rPr>
              <a:t>Axonometrické průměty bodu, přímky a </a:t>
            </a:r>
            <a:r>
              <a:rPr lang="cs-CZ" dirty="0" smtClean="0">
                <a:cs typeface="Arial" pitchFamily="34" charset="0"/>
              </a:rPr>
              <a:t>roviny</a:t>
            </a:r>
            <a:endParaRPr lang="cs-CZ" dirty="0" smtClean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643438" y="4365625"/>
            <a:ext cx="4013200" cy="18224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Technické kreslení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2. ročník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Design interiéru a bytových doplňků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Obsah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sz="2800" dirty="0" smtClean="0">
                <a:cs typeface="Arial" pitchFamily="34" charset="0"/>
              </a:rPr>
              <a:t>Axonometrický průmět bodu</a:t>
            </a:r>
          </a:p>
          <a:p>
            <a:pPr>
              <a:lnSpc>
                <a:spcPct val="150000"/>
              </a:lnSpc>
            </a:pPr>
            <a:r>
              <a:rPr lang="cs-CZ" sz="2800" dirty="0">
                <a:cs typeface="Arial" pitchFamily="34" charset="0"/>
              </a:rPr>
              <a:t>Axonometrický průmět </a:t>
            </a:r>
            <a:r>
              <a:rPr lang="cs-CZ" sz="2800" dirty="0" smtClean="0">
                <a:cs typeface="Arial" pitchFamily="34" charset="0"/>
              </a:rPr>
              <a:t>přímky</a:t>
            </a:r>
          </a:p>
          <a:p>
            <a:pPr>
              <a:lnSpc>
                <a:spcPct val="150000"/>
              </a:lnSpc>
            </a:pPr>
            <a:r>
              <a:rPr lang="cs-CZ" sz="2800" dirty="0">
                <a:cs typeface="Arial" pitchFamily="34" charset="0"/>
              </a:rPr>
              <a:t>Axonometrický průmět </a:t>
            </a:r>
            <a:r>
              <a:rPr lang="cs-CZ" sz="2800" dirty="0" smtClean="0">
                <a:cs typeface="Arial" pitchFamily="34" charset="0"/>
              </a:rPr>
              <a:t>přímky – příklad 1</a:t>
            </a:r>
            <a:endParaRPr lang="cs-CZ" sz="2800" dirty="0"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800" dirty="0">
                <a:cs typeface="Arial" pitchFamily="34" charset="0"/>
              </a:rPr>
              <a:t>Axonometrický průmět </a:t>
            </a:r>
            <a:r>
              <a:rPr lang="cs-CZ" sz="2800" dirty="0" smtClean="0">
                <a:cs typeface="Arial" pitchFamily="34" charset="0"/>
              </a:rPr>
              <a:t>přímky - řešení</a:t>
            </a:r>
            <a:endParaRPr lang="cs-CZ" sz="2800" dirty="0"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800" dirty="0" smtClean="0">
                <a:cs typeface="Arial" pitchFamily="34" charset="0"/>
              </a:rPr>
              <a:t>Axonometrický </a:t>
            </a:r>
            <a:r>
              <a:rPr lang="cs-CZ" sz="2800" dirty="0">
                <a:cs typeface="Arial" pitchFamily="34" charset="0"/>
              </a:rPr>
              <a:t>průmět </a:t>
            </a:r>
            <a:r>
              <a:rPr lang="cs-CZ" sz="2800" dirty="0" smtClean="0">
                <a:cs typeface="Arial" pitchFamily="34" charset="0"/>
              </a:rPr>
              <a:t>roviny</a:t>
            </a:r>
            <a:endParaRPr lang="cs-CZ" sz="2800" dirty="0"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800" dirty="0">
                <a:cs typeface="Arial" pitchFamily="34" charset="0"/>
              </a:rPr>
              <a:t>Axonometrický průmět roviny </a:t>
            </a:r>
            <a:r>
              <a:rPr lang="cs-CZ" sz="2800" dirty="0" smtClean="0">
                <a:cs typeface="Arial" pitchFamily="34" charset="0"/>
              </a:rPr>
              <a:t>– p</a:t>
            </a:r>
            <a:r>
              <a:rPr lang="cs-CZ" sz="2800" dirty="0" smtClean="0"/>
              <a:t>říklad 2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cs typeface="Arial" pitchFamily="34" charset="0"/>
              </a:rPr>
              <a:t>Axonometrický </a:t>
            </a:r>
            <a:r>
              <a:rPr lang="cs-CZ" sz="2800" dirty="0">
                <a:cs typeface="Arial" pitchFamily="34" charset="0"/>
              </a:rPr>
              <a:t>průmět </a:t>
            </a:r>
            <a:r>
              <a:rPr lang="cs-CZ" sz="2800" dirty="0" smtClean="0">
                <a:cs typeface="Arial" pitchFamily="34" charset="0"/>
              </a:rPr>
              <a:t>roviny - ř</a:t>
            </a:r>
            <a:r>
              <a:rPr lang="cs-CZ" sz="2800" dirty="0" smtClean="0"/>
              <a:t>ešení</a:t>
            </a:r>
          </a:p>
          <a:p>
            <a:pPr marL="0" indent="0">
              <a:lnSpc>
                <a:spcPct val="150000"/>
              </a:lnSpc>
              <a:buNone/>
            </a:pPr>
            <a:endParaRPr lang="cs-CZ" sz="2800" dirty="0" smtClean="0"/>
          </a:p>
          <a:p>
            <a:pPr>
              <a:lnSpc>
                <a:spcPct val="150000"/>
              </a:lnSpc>
            </a:pPr>
            <a:endParaRPr lang="cs-CZ" sz="2800" dirty="0" smtClean="0"/>
          </a:p>
          <a:p>
            <a:pPr>
              <a:lnSpc>
                <a:spcPct val="150000"/>
              </a:lnSpc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616" t="35577" r="30481" b="17308"/>
          <a:stretch/>
        </p:blipFill>
        <p:spPr bwMode="auto">
          <a:xfrm>
            <a:off x="5508104" y="2204864"/>
            <a:ext cx="3404382" cy="34465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cs typeface="Arial" pitchFamily="34" charset="0"/>
              </a:rPr>
              <a:t>Axonometrický průmět </a:t>
            </a:r>
            <a:r>
              <a:rPr lang="cs-CZ" dirty="0" smtClean="0">
                <a:cs typeface="Arial" pitchFamily="34" charset="0"/>
              </a:rPr>
              <a:t>bodu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5410944" cy="4718304"/>
          </a:xfrm>
          <a:ln>
            <a:noFill/>
          </a:ln>
        </p:spPr>
        <p:txBody>
          <a:bodyPr>
            <a:noAutofit/>
          </a:bodyPr>
          <a:lstStyle/>
          <a:p>
            <a:r>
              <a:rPr lang="cs-CZ" sz="2400" dirty="0" smtClean="0"/>
              <a:t>souřadnicový </a:t>
            </a:r>
            <a:r>
              <a:rPr lang="cs-CZ" sz="2400" dirty="0"/>
              <a:t>kvádr bodu A:</a:t>
            </a:r>
          </a:p>
          <a:p>
            <a:pPr lvl="1"/>
            <a:r>
              <a:rPr lang="cs-CZ" sz="2000" i="1" dirty="0" smtClean="0"/>
              <a:t>A</a:t>
            </a:r>
            <a:r>
              <a:rPr lang="cs-CZ" sz="2000" dirty="0" smtClean="0"/>
              <a:t> … axonometrický průmět</a:t>
            </a:r>
            <a:endParaRPr lang="cs-CZ" sz="2000" dirty="0"/>
          </a:p>
          <a:p>
            <a:pPr lvl="1"/>
            <a:r>
              <a:rPr lang="cs-CZ" sz="2000" i="1" dirty="0" smtClean="0"/>
              <a:t>A</a:t>
            </a:r>
            <a:r>
              <a:rPr lang="cs-CZ" sz="2000" i="1" baseline="-25000" dirty="0" smtClean="0"/>
              <a:t>1</a:t>
            </a:r>
            <a:r>
              <a:rPr lang="cs-CZ" sz="2000" dirty="0" smtClean="0"/>
              <a:t> … </a:t>
            </a:r>
            <a:r>
              <a:rPr lang="cs-CZ" sz="2000" dirty="0"/>
              <a:t>axonometrický </a:t>
            </a:r>
            <a:r>
              <a:rPr lang="cs-CZ" sz="2000" dirty="0" smtClean="0"/>
              <a:t>půdorys</a:t>
            </a:r>
          </a:p>
          <a:p>
            <a:pPr lvl="1"/>
            <a:r>
              <a:rPr lang="cs-CZ" sz="2000" i="1" dirty="0" smtClean="0"/>
              <a:t>A</a:t>
            </a:r>
            <a:r>
              <a:rPr lang="cs-CZ" sz="2000" i="1" baseline="-25000" dirty="0" smtClean="0"/>
              <a:t>2</a:t>
            </a:r>
            <a:r>
              <a:rPr lang="cs-CZ" sz="2000" dirty="0" smtClean="0"/>
              <a:t> </a:t>
            </a:r>
            <a:r>
              <a:rPr lang="cs-CZ" sz="2000" dirty="0"/>
              <a:t>… axonometrický </a:t>
            </a:r>
            <a:r>
              <a:rPr lang="cs-CZ" sz="2000" dirty="0" smtClean="0"/>
              <a:t>nárys</a:t>
            </a:r>
          </a:p>
          <a:p>
            <a:pPr lvl="1"/>
            <a:r>
              <a:rPr lang="cs-CZ" sz="2000" i="1" dirty="0" smtClean="0"/>
              <a:t>A</a:t>
            </a:r>
            <a:r>
              <a:rPr lang="cs-CZ" sz="2000" i="1" baseline="-25000" dirty="0" smtClean="0"/>
              <a:t>3</a:t>
            </a:r>
            <a:r>
              <a:rPr lang="cs-CZ" sz="2000" dirty="0" smtClean="0"/>
              <a:t> </a:t>
            </a:r>
            <a:r>
              <a:rPr lang="cs-CZ" sz="2000" dirty="0"/>
              <a:t>… axonometrický </a:t>
            </a:r>
            <a:r>
              <a:rPr lang="cs-CZ" sz="2000" dirty="0" smtClean="0"/>
              <a:t>bokorys</a:t>
            </a:r>
            <a:endParaRPr lang="cs-CZ" sz="2000" dirty="0"/>
          </a:p>
          <a:p>
            <a:r>
              <a:rPr lang="cs-CZ" sz="2400" i="1" dirty="0" err="1"/>
              <a:t>x</a:t>
            </a:r>
            <a:r>
              <a:rPr lang="cs-CZ" sz="2400" i="1" baseline="-25000" dirty="0" err="1"/>
              <a:t>A</a:t>
            </a:r>
            <a:r>
              <a:rPr lang="cs-CZ" sz="2400" i="1" dirty="0"/>
              <a:t>, </a:t>
            </a:r>
            <a:r>
              <a:rPr lang="cs-CZ" sz="2400" i="1" dirty="0" err="1"/>
              <a:t>y</a:t>
            </a:r>
            <a:r>
              <a:rPr lang="cs-CZ" sz="2400" i="1" baseline="-25000" dirty="0" err="1"/>
              <a:t>A</a:t>
            </a:r>
            <a:r>
              <a:rPr lang="cs-CZ" sz="2400" i="1" dirty="0"/>
              <a:t>, </a:t>
            </a:r>
            <a:r>
              <a:rPr lang="cs-CZ" sz="2400" i="1" dirty="0" err="1"/>
              <a:t>z</a:t>
            </a:r>
            <a:r>
              <a:rPr lang="cs-CZ" sz="2400" i="1" baseline="-25000" dirty="0" err="1"/>
              <a:t>A</a:t>
            </a:r>
            <a:r>
              <a:rPr lang="cs-CZ" sz="2400" i="1" dirty="0"/>
              <a:t> </a:t>
            </a:r>
            <a:r>
              <a:rPr lang="cs-CZ" sz="2400" dirty="0"/>
              <a:t>jsou </a:t>
            </a:r>
            <a:r>
              <a:rPr lang="cs-CZ" sz="2400" dirty="0" smtClean="0"/>
              <a:t>redukované souřadnice </a:t>
            </a:r>
            <a:r>
              <a:rPr lang="cs-CZ" sz="2400" dirty="0"/>
              <a:t>bodu </a:t>
            </a:r>
            <a:r>
              <a:rPr lang="cs-CZ" sz="2400" i="1" dirty="0" smtClean="0"/>
              <a:t>A</a:t>
            </a:r>
            <a:endParaRPr lang="cs-CZ" sz="2400" dirty="0"/>
          </a:p>
          <a:p>
            <a:r>
              <a:rPr lang="cs-CZ" sz="2400" dirty="0" smtClean="0"/>
              <a:t>pro určení </a:t>
            </a:r>
            <a:r>
              <a:rPr lang="cs-CZ" sz="2400" dirty="0"/>
              <a:t>bodu </a:t>
            </a:r>
            <a:r>
              <a:rPr lang="cs-CZ" sz="2400" dirty="0" smtClean="0"/>
              <a:t>stačí </a:t>
            </a:r>
            <a:r>
              <a:rPr lang="cs-CZ" sz="2400" dirty="0"/>
              <a:t>2 </a:t>
            </a:r>
            <a:r>
              <a:rPr lang="cs-CZ" sz="2400" dirty="0" smtClean="0"/>
              <a:t>průměty</a:t>
            </a:r>
            <a:r>
              <a:rPr lang="cs-CZ" sz="2400" dirty="0"/>
              <a:t>, zpravidla </a:t>
            </a:r>
            <a:r>
              <a:rPr lang="cs-CZ" sz="2400" i="1" dirty="0"/>
              <a:t>A</a:t>
            </a:r>
            <a:r>
              <a:rPr lang="cs-CZ" sz="2400" i="1" dirty="0" smtClean="0"/>
              <a:t>, A</a:t>
            </a:r>
            <a:r>
              <a:rPr lang="cs-CZ" sz="2400" i="1" baseline="-25000" dirty="0" smtClean="0"/>
              <a:t>1</a:t>
            </a:r>
            <a:endParaRPr lang="cs-CZ" sz="2400" dirty="0"/>
          </a:p>
          <a:p>
            <a:r>
              <a:rPr lang="pl-PL" sz="2400" dirty="0" smtClean="0"/>
              <a:t>spojnice </a:t>
            </a:r>
            <a:r>
              <a:rPr lang="pl-PL" sz="2400" dirty="0"/>
              <a:t>bodu </a:t>
            </a:r>
            <a:r>
              <a:rPr lang="pl-PL" sz="2400" i="1" dirty="0"/>
              <a:t>A</a:t>
            </a:r>
            <a:r>
              <a:rPr lang="pl-PL" sz="2400" i="1" dirty="0" smtClean="0"/>
              <a:t>, A</a:t>
            </a:r>
            <a:r>
              <a:rPr lang="pl-PL" sz="2400" i="1" baseline="-25000" dirty="0" smtClean="0"/>
              <a:t>1</a:t>
            </a:r>
            <a:r>
              <a:rPr lang="pl-PL" sz="2400" dirty="0" smtClean="0"/>
              <a:t> </a:t>
            </a:r>
            <a:r>
              <a:rPr lang="pl-PL" sz="2400" dirty="0"/>
              <a:t>je </a:t>
            </a:r>
            <a:r>
              <a:rPr lang="pl-PL" sz="2400" dirty="0" smtClean="0"/>
              <a:t>ordinála</a:t>
            </a:r>
            <a:endParaRPr lang="pl-PL" sz="2400" dirty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812598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452" t="31730" r="28318" b="18269"/>
          <a:stretch/>
        </p:blipFill>
        <p:spPr bwMode="auto">
          <a:xfrm>
            <a:off x="4297262" y="1772816"/>
            <a:ext cx="4595218" cy="4392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cs typeface="Arial" pitchFamily="34" charset="0"/>
              </a:rPr>
              <a:t>Axonometrický průmět </a:t>
            </a:r>
            <a:r>
              <a:rPr lang="cs-CZ" dirty="0" smtClean="0">
                <a:cs typeface="Arial" pitchFamily="34" charset="0"/>
              </a:rPr>
              <a:t>přímky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sz="half" idx="1"/>
          </p:nvPr>
        </p:nvSpPr>
        <p:spPr>
          <a:ln>
            <a:noFill/>
          </a:ln>
        </p:spPr>
        <p:txBody>
          <a:bodyPr>
            <a:noAutofit/>
          </a:bodyPr>
          <a:lstStyle/>
          <a:p>
            <a:r>
              <a:rPr lang="cs-CZ" sz="2400" dirty="0" smtClean="0"/>
              <a:t>k určení přímky stačí </a:t>
            </a:r>
            <a:r>
              <a:rPr lang="cs-CZ" sz="2400" dirty="0"/>
              <a:t>2 </a:t>
            </a:r>
            <a:r>
              <a:rPr lang="cs-CZ" sz="2400" dirty="0" smtClean="0"/>
              <a:t>libovolné průměty</a:t>
            </a:r>
            <a:r>
              <a:rPr lang="cs-CZ" sz="2400" dirty="0"/>
              <a:t>, zpravidla </a:t>
            </a:r>
            <a:r>
              <a:rPr lang="cs-CZ" sz="2400" dirty="0" smtClean="0"/>
              <a:t>axonometrický průmět a půdorys</a:t>
            </a:r>
          </a:p>
          <a:p>
            <a:r>
              <a:rPr lang="cs-CZ" sz="2400" dirty="0" smtClean="0"/>
              <a:t>bod ležící na přímce se zobrazí do bodu na přímce v každém průmětu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630168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cs typeface="Arial" pitchFamily="34" charset="0"/>
              </a:rPr>
              <a:t>Axonometrický průmět </a:t>
            </a:r>
            <a:r>
              <a:rPr lang="cs-CZ" dirty="0" smtClean="0">
                <a:cs typeface="Arial" pitchFamily="34" charset="0"/>
              </a:rPr>
              <a:t>přímky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idx="1"/>
          </p:nvPr>
        </p:nvSpPr>
        <p:spPr>
          <a:ln>
            <a:noFill/>
          </a:ln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 smtClean="0"/>
              <a:t>Příklad 1:</a:t>
            </a:r>
          </a:p>
          <a:p>
            <a:pPr marL="0" indent="0">
              <a:buNone/>
            </a:pPr>
            <a:r>
              <a:rPr lang="cs-CZ" sz="2400" dirty="0"/>
              <a:t>Sestrojte stopníky </a:t>
            </a:r>
            <a:r>
              <a:rPr lang="cs-CZ" sz="2400" dirty="0" smtClean="0"/>
              <a:t>přímky </a:t>
            </a:r>
            <a:r>
              <a:rPr lang="cs-CZ" sz="2400" i="1" dirty="0" smtClean="0"/>
              <a:t>k</a:t>
            </a:r>
            <a:r>
              <a:rPr lang="cs-CZ" sz="2400" dirty="0" smtClean="0"/>
              <a:t>, </a:t>
            </a:r>
            <a:r>
              <a:rPr lang="cs-CZ" sz="2400" dirty="0"/>
              <a:t>která je dána axonometrickým </a:t>
            </a:r>
            <a:r>
              <a:rPr lang="cs-CZ" sz="2400" dirty="0" smtClean="0"/>
              <a:t>průmětem </a:t>
            </a:r>
            <a:r>
              <a:rPr lang="cs-CZ" sz="2400" i="1" dirty="0" smtClean="0"/>
              <a:t>k</a:t>
            </a:r>
            <a:r>
              <a:rPr lang="cs-CZ" sz="2400" dirty="0" smtClean="0"/>
              <a:t> a </a:t>
            </a:r>
            <a:r>
              <a:rPr lang="cs-CZ" sz="2400" dirty="0"/>
              <a:t>axonometrickým </a:t>
            </a:r>
            <a:r>
              <a:rPr lang="cs-CZ" sz="2400" dirty="0" smtClean="0"/>
              <a:t>půdorysem </a:t>
            </a:r>
            <a:r>
              <a:rPr lang="cs-CZ" sz="2400" i="1" dirty="0" smtClean="0"/>
              <a:t>k</a:t>
            </a:r>
            <a:r>
              <a:rPr lang="cs-CZ" sz="2400" i="1" baseline="-25000" dirty="0" smtClean="0"/>
              <a:t>1</a:t>
            </a:r>
            <a:r>
              <a:rPr lang="cs-CZ" sz="2400" dirty="0" smtClean="0"/>
              <a:t>. Stopníky označte:</a:t>
            </a:r>
          </a:p>
          <a:p>
            <a:pPr lvl="1"/>
            <a:r>
              <a:rPr lang="cs-CZ" sz="2000" i="1" dirty="0" smtClean="0"/>
              <a:t>P</a:t>
            </a:r>
            <a:r>
              <a:rPr lang="cs-CZ" sz="2000" dirty="0" smtClean="0"/>
              <a:t> … půdorysný stopník</a:t>
            </a:r>
          </a:p>
          <a:p>
            <a:pPr lvl="1"/>
            <a:r>
              <a:rPr lang="cs-CZ" i="1" dirty="0" smtClean="0"/>
              <a:t>M … </a:t>
            </a:r>
            <a:r>
              <a:rPr lang="cs-CZ" dirty="0" err="1" smtClean="0"/>
              <a:t>bokorysný</a:t>
            </a:r>
            <a:r>
              <a:rPr lang="cs-CZ" dirty="0" smtClean="0"/>
              <a:t> </a:t>
            </a:r>
            <a:r>
              <a:rPr lang="cs-CZ" dirty="0"/>
              <a:t>stopník</a:t>
            </a:r>
          </a:p>
          <a:p>
            <a:pPr lvl="1"/>
            <a:r>
              <a:rPr lang="cs-CZ" i="1" dirty="0" smtClean="0"/>
              <a:t>N … </a:t>
            </a:r>
            <a:r>
              <a:rPr lang="cs-CZ" dirty="0" err="1" smtClean="0"/>
              <a:t>nárysný</a:t>
            </a:r>
            <a:r>
              <a:rPr lang="cs-CZ" dirty="0" smtClean="0"/>
              <a:t> stopník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533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cs typeface="Arial" pitchFamily="34" charset="0"/>
              </a:rPr>
              <a:t>Axonometrický průmět </a:t>
            </a:r>
            <a:r>
              <a:rPr lang="cs-CZ" dirty="0" smtClean="0">
                <a:cs typeface="Arial" pitchFamily="34" charset="0"/>
              </a:rPr>
              <a:t>přímky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idx="1"/>
          </p:nvPr>
        </p:nvSpPr>
        <p:spPr>
          <a:ln>
            <a:noFill/>
          </a:ln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 smtClean="0"/>
              <a:t>Řešení: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741" t="42356" r="22741" b="12644"/>
          <a:stretch/>
        </p:blipFill>
        <p:spPr bwMode="auto">
          <a:xfrm>
            <a:off x="1259816" y="2208519"/>
            <a:ext cx="6624369" cy="4100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947133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11" t="21202" r="30673" b="21491"/>
          <a:stretch/>
        </p:blipFill>
        <p:spPr bwMode="auto">
          <a:xfrm>
            <a:off x="2267744" y="3432946"/>
            <a:ext cx="3312368" cy="33804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cs typeface="Arial" pitchFamily="34" charset="0"/>
              </a:rPr>
              <a:t>Axonometrický průmět </a:t>
            </a:r>
            <a:r>
              <a:rPr lang="cs-CZ" dirty="0" smtClean="0">
                <a:cs typeface="Arial" pitchFamily="34" charset="0"/>
              </a:rPr>
              <a:t>roviny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idx="1"/>
          </p:nvPr>
        </p:nvSpPr>
        <p:spPr>
          <a:ln>
            <a:noFill/>
          </a:ln>
        </p:spPr>
        <p:txBody>
          <a:bodyPr>
            <a:noAutofit/>
          </a:bodyPr>
          <a:lstStyle/>
          <a:p>
            <a:r>
              <a:rPr lang="cs-CZ" dirty="0" smtClean="0"/>
              <a:t>rovina </a:t>
            </a:r>
            <a:r>
              <a:rPr lang="cs-CZ" dirty="0"/>
              <a:t>se </a:t>
            </a:r>
            <a:r>
              <a:rPr lang="cs-CZ" dirty="0" smtClean="0"/>
              <a:t>zadává:</a:t>
            </a:r>
          </a:p>
          <a:p>
            <a:pPr lvl="1"/>
            <a:r>
              <a:rPr lang="cs-CZ" dirty="0" smtClean="0"/>
              <a:t>sdruženými průměty určujících prvků:</a:t>
            </a:r>
          </a:p>
          <a:p>
            <a:pPr lvl="2"/>
            <a:r>
              <a:rPr lang="cs-CZ" dirty="0" smtClean="0"/>
              <a:t>2 různoběžky</a:t>
            </a:r>
          </a:p>
          <a:p>
            <a:pPr lvl="2"/>
            <a:r>
              <a:rPr lang="en-US" dirty="0" smtClean="0"/>
              <a:t>2 rovnob</a:t>
            </a:r>
            <a:r>
              <a:rPr lang="cs-CZ" dirty="0" smtClean="0"/>
              <a:t>ě</a:t>
            </a:r>
            <a:r>
              <a:rPr lang="en-US" dirty="0" smtClean="0"/>
              <a:t>žky</a:t>
            </a:r>
            <a:endParaRPr lang="cs-CZ" dirty="0" smtClean="0"/>
          </a:p>
          <a:p>
            <a:pPr lvl="2"/>
            <a:r>
              <a:rPr lang="en-US" dirty="0" smtClean="0"/>
              <a:t>bod </a:t>
            </a:r>
            <a:r>
              <a:rPr lang="en-US" dirty="0"/>
              <a:t>+ </a:t>
            </a:r>
            <a:r>
              <a:rPr lang="en-US" dirty="0" smtClean="0"/>
              <a:t>p</a:t>
            </a:r>
            <a:r>
              <a:rPr lang="cs-CZ" dirty="0"/>
              <a:t>ř</a:t>
            </a:r>
            <a:r>
              <a:rPr lang="en-US" dirty="0" smtClean="0"/>
              <a:t>ímka</a:t>
            </a:r>
            <a:endParaRPr lang="cs-CZ" dirty="0" smtClean="0"/>
          </a:p>
          <a:p>
            <a:pPr lvl="2"/>
            <a:r>
              <a:rPr lang="en-US" dirty="0" smtClean="0"/>
              <a:t>3 body</a:t>
            </a:r>
            <a:endParaRPr lang="en-US" dirty="0"/>
          </a:p>
          <a:p>
            <a:pPr lvl="1"/>
            <a:r>
              <a:rPr lang="cs-CZ" dirty="0"/>
              <a:t>pomocí stop:</a:t>
            </a: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1971" t="31394" r="36875" b="20144"/>
          <a:stretch/>
        </p:blipFill>
        <p:spPr bwMode="auto">
          <a:xfrm>
            <a:off x="5853858" y="3268317"/>
            <a:ext cx="3038622" cy="35450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720086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058" t="20433" r="28942" b="17260"/>
          <a:stretch/>
        </p:blipFill>
        <p:spPr bwMode="auto">
          <a:xfrm>
            <a:off x="3851920" y="1556792"/>
            <a:ext cx="4821169" cy="50065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cs typeface="Arial" pitchFamily="34" charset="0"/>
              </a:rPr>
              <a:t>Axonometrický průmět </a:t>
            </a:r>
            <a:r>
              <a:rPr lang="cs-CZ" dirty="0" smtClean="0">
                <a:cs typeface="Arial" pitchFamily="34" charset="0"/>
              </a:rPr>
              <a:t>roviny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3250704" cy="4718304"/>
          </a:xfrm>
          <a:ln>
            <a:noFill/>
          </a:ln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 smtClean="0"/>
              <a:t>Příklad 2:</a:t>
            </a:r>
          </a:p>
          <a:p>
            <a:pPr marL="0" indent="0">
              <a:buNone/>
            </a:pPr>
            <a:r>
              <a:rPr lang="cs-CZ" sz="2400" dirty="0"/>
              <a:t>Je dána </a:t>
            </a:r>
            <a:r>
              <a:rPr lang="cs-CZ" sz="2400" dirty="0" smtClean="0"/>
              <a:t>rovina </a:t>
            </a:r>
            <a:r>
              <a:rPr lang="cs-CZ" sz="2400" i="1" dirty="0" smtClean="0">
                <a:sym typeface="Symbol"/>
              </a:rPr>
              <a:t></a:t>
            </a:r>
            <a:r>
              <a:rPr lang="cs-CZ" sz="2400" dirty="0" smtClean="0"/>
              <a:t> svými </a:t>
            </a:r>
            <a:r>
              <a:rPr lang="cs-CZ" sz="2400" dirty="0"/>
              <a:t>stopami. Sestrojte axonometrický </a:t>
            </a:r>
            <a:r>
              <a:rPr lang="cs-CZ" sz="2400" dirty="0" smtClean="0"/>
              <a:t>průmět přímky </a:t>
            </a:r>
            <a:r>
              <a:rPr lang="cs-CZ" sz="2400" i="1" dirty="0" smtClean="0"/>
              <a:t>k</a:t>
            </a:r>
            <a:r>
              <a:rPr lang="cs-CZ" sz="2400" dirty="0" smtClean="0"/>
              <a:t>, </a:t>
            </a:r>
            <a:r>
              <a:rPr lang="cs-CZ" sz="2400" i="1" dirty="0" smtClean="0"/>
              <a:t>k</a:t>
            </a:r>
            <a:r>
              <a:rPr lang="cs-CZ" sz="2400" dirty="0" smtClean="0">
                <a:sym typeface="Symbol"/>
              </a:rPr>
              <a:t></a:t>
            </a:r>
            <a:r>
              <a:rPr lang="cs-CZ" sz="2400" i="1" dirty="0" smtClean="0">
                <a:sym typeface="Symbol"/>
              </a:rPr>
              <a:t></a:t>
            </a:r>
            <a:r>
              <a:rPr lang="cs-CZ" sz="2400" dirty="0" smtClean="0"/>
              <a:t>, </a:t>
            </a:r>
            <a:r>
              <a:rPr lang="cs-CZ" sz="2400" dirty="0"/>
              <a:t>je-li dáno </a:t>
            </a:r>
            <a:r>
              <a:rPr lang="cs-CZ" sz="2400" i="1" dirty="0" smtClean="0"/>
              <a:t>k</a:t>
            </a:r>
            <a:r>
              <a:rPr lang="cs-CZ" sz="2400" i="1" baseline="-25000" dirty="0" smtClean="0"/>
              <a:t>1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97610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>
                <a:cs typeface="Arial" pitchFamily="34" charset="0"/>
              </a:rPr>
              <a:t>Axonometrický průmět </a:t>
            </a:r>
            <a:r>
              <a:rPr lang="cs-CZ" dirty="0" smtClean="0">
                <a:cs typeface="Arial" pitchFamily="34" charset="0"/>
              </a:rPr>
              <a:t>roviny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idx="1"/>
          </p:nvPr>
        </p:nvSpPr>
        <p:spPr>
          <a:ln>
            <a:noFill/>
          </a:ln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 smtClean="0"/>
              <a:t>Řešení:</a:t>
            </a:r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961" t="20769" r="28606" b="15769"/>
          <a:stretch/>
        </p:blipFill>
        <p:spPr bwMode="auto">
          <a:xfrm>
            <a:off x="2162647" y="1549184"/>
            <a:ext cx="4818706" cy="50481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57978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305342"/>
            <a:ext cx="7992888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cs-CZ" b="1" dirty="0" smtClean="0">
                <a:solidFill>
                  <a:schemeClr val="tx2"/>
                </a:solidFill>
                <a:effectLst/>
                <a:latin typeface="Verdana" pitchFamily="34" charset="0"/>
                <a:ea typeface="Times New Roman"/>
              </a:rPr>
              <a:t>Zdroje:</a:t>
            </a:r>
          </a:p>
          <a:p>
            <a:pPr>
              <a:spcAft>
                <a:spcPts val="0"/>
              </a:spcAft>
            </a:pPr>
            <a:endParaRPr lang="cs-CZ" dirty="0" smtClean="0">
              <a:solidFill>
                <a:schemeClr val="tx2"/>
              </a:solidFill>
              <a:latin typeface="Verdana" pitchFamily="34" charset="0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dirty="0" smtClean="0">
                <a:solidFill>
                  <a:schemeClr val="tx2"/>
                </a:solidFill>
              </a:rPr>
              <a:t>Ing. </a:t>
            </a:r>
            <a:r>
              <a:rPr lang="cs-CZ" dirty="0">
                <a:solidFill>
                  <a:schemeClr val="tx2"/>
                </a:solidFill>
              </a:rPr>
              <a:t>ŠVERCL, Josef. </a:t>
            </a:r>
            <a:r>
              <a:rPr lang="cs-CZ" i="1" dirty="0">
                <a:solidFill>
                  <a:schemeClr val="tx2"/>
                </a:solidFill>
              </a:rPr>
              <a:t>Technické kreslení a deskriptivní geometrie pro školu a praxi</a:t>
            </a:r>
            <a:r>
              <a:rPr lang="cs-CZ" dirty="0">
                <a:solidFill>
                  <a:schemeClr val="tx2"/>
                </a:solidFill>
              </a:rPr>
              <a:t>. Praha: NAKLADATELSTVÍ SCIENTIA, spol. s r. o., 2003, ISBN 80-7183-297-9. </a:t>
            </a:r>
            <a:endParaRPr lang="cs-CZ" dirty="0" smtClean="0">
              <a:solidFill>
                <a:schemeClr val="tx2"/>
              </a:solidFill>
            </a:endParaRPr>
          </a:p>
          <a:p>
            <a:pPr>
              <a:spcAft>
                <a:spcPts val="0"/>
              </a:spcAft>
            </a:pPr>
            <a:endParaRPr lang="cs-CZ" dirty="0">
              <a:solidFill>
                <a:schemeClr val="tx2"/>
              </a:solidFill>
              <a:latin typeface="Verdana" pitchFamily="34" charset="0"/>
              <a:ea typeface="Times New Roman"/>
            </a:endParaRPr>
          </a:p>
          <a:p>
            <a:pPr>
              <a:spcAft>
                <a:spcPts val="0"/>
              </a:spcAft>
            </a:pP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Autorkou všech obrázků je 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Ing. </a:t>
            </a: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Lenka Findejsová. Autorka 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obrázků (Ing. Lenka </a:t>
            </a: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Findejsová) souhlasí s 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jejich zveřejněním </a:t>
            </a:r>
            <a:r>
              <a:rPr lang="cs-CZ" dirty="0" smtClean="0">
                <a:solidFill>
                  <a:schemeClr val="tx2"/>
                </a:solidFill>
                <a:latin typeface="Verdana" pitchFamily="34" charset="0"/>
                <a:ea typeface="Times New Roman"/>
              </a:rPr>
              <a:t>na Metodickém </a:t>
            </a:r>
            <a:r>
              <a:rPr lang="cs-CZ" dirty="0">
                <a:solidFill>
                  <a:schemeClr val="tx2"/>
                </a:solidFill>
                <a:latin typeface="Verdana" pitchFamily="34" charset="0"/>
                <a:ea typeface="Times New Roman"/>
              </a:rPr>
              <a:t>portálu.</a:t>
            </a:r>
          </a:p>
          <a:p>
            <a:pPr>
              <a:spcAft>
                <a:spcPts val="0"/>
              </a:spcAft>
            </a:pPr>
            <a:endParaRPr lang="cs-CZ" dirty="0" smtClean="0">
              <a:solidFill>
                <a:schemeClr val="tx2"/>
              </a:solidFill>
              <a:effectLst/>
              <a:latin typeface="Verdana" pitchFamily="34" charset="0"/>
              <a:ea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259394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emnost (2)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1089</TotalTime>
  <Words>317</Words>
  <Application>Microsoft Office PowerPoint</Application>
  <PresentationFormat>Předvádění na obrazovce (4:3)</PresentationFormat>
  <Paragraphs>73</Paragraphs>
  <Slides>11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jemnost (2)</vt:lpstr>
      <vt:lpstr>Prezentace aplikace PowerPoint</vt:lpstr>
      <vt:lpstr>Axonometrické průměty bodu, přímky a roviny</vt:lpstr>
      <vt:lpstr>Obsah</vt:lpstr>
      <vt:lpstr>Axonometrický průmět bodu </vt:lpstr>
      <vt:lpstr>Axonometrický průmět přímky </vt:lpstr>
      <vt:lpstr>Axonometrický průmět přímky </vt:lpstr>
      <vt:lpstr>Axonometrický průmět přímky </vt:lpstr>
      <vt:lpstr>Axonometrický průmět roviny </vt:lpstr>
      <vt:lpstr>Axonometrický průmět roviny </vt:lpstr>
      <vt:lpstr>Axonometrický průmět roviny 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tkalcovské vazby</dc:title>
  <dc:creator>findejsova</dc:creator>
  <cp:lastModifiedBy>Lenka Findejsová</cp:lastModifiedBy>
  <cp:revision>84</cp:revision>
  <dcterms:created xsi:type="dcterms:W3CDTF">2012-11-03T21:54:35Z</dcterms:created>
  <dcterms:modified xsi:type="dcterms:W3CDTF">2014-03-24T09:23:20Z</dcterms:modified>
</cp:coreProperties>
</file>