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7" r:id="rId1"/>
  </p:sldMasterIdLst>
  <p:notesMasterIdLst>
    <p:notesMasterId r:id="rId20"/>
  </p:notesMasterIdLst>
  <p:handoutMasterIdLst>
    <p:handoutMasterId r:id="rId21"/>
  </p:handoutMasterIdLst>
  <p:sldIdLst>
    <p:sldId id="273" r:id="rId2"/>
    <p:sldId id="256" r:id="rId3"/>
    <p:sldId id="258" r:id="rId4"/>
    <p:sldId id="314" r:id="rId5"/>
    <p:sldId id="291" r:id="rId6"/>
    <p:sldId id="305" r:id="rId7"/>
    <p:sldId id="306" r:id="rId8"/>
    <p:sldId id="293" r:id="rId9"/>
    <p:sldId id="294" r:id="rId10"/>
    <p:sldId id="295" r:id="rId11"/>
    <p:sldId id="307" r:id="rId12"/>
    <p:sldId id="308" r:id="rId13"/>
    <p:sldId id="309" r:id="rId14"/>
    <p:sldId id="310" r:id="rId15"/>
    <p:sldId id="311" r:id="rId16"/>
    <p:sldId id="313" r:id="rId17"/>
    <p:sldId id="312" r:id="rId18"/>
    <p:sldId id="274" r:id="rId19"/>
  </p:sldIdLst>
  <p:sldSz cx="9144000" cy="6858000" type="screen4x3"/>
  <p:notesSz cx="6797675" cy="99266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66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34555" autoAdjust="0"/>
    <p:restoredTop sz="94629" autoAdjust="0"/>
  </p:normalViewPr>
  <p:slideViewPr>
    <p:cSldViewPr>
      <p:cViewPr varScale="1">
        <p:scale>
          <a:sx n="43" d="100"/>
          <a:sy n="43" d="100"/>
        </p:scale>
        <p:origin x="-90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321" tIns="45661" rIns="91321" bIns="45661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321" tIns="45661" rIns="91321" bIns="45661" rtlCol="0"/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fld id="{A92D63C5-F611-4632-A701-B9469663DD76}" type="datetimeFigureOut">
              <a:rPr lang="cs-CZ"/>
              <a:pPr>
                <a:defRPr/>
              </a:pPr>
              <a:t>30.10.2014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321" tIns="45661" rIns="91321" bIns="45661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321" tIns="45661" rIns="91321" bIns="45661" rtlCol="0" anchor="b"/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fld id="{E1462AED-AD83-46D7-9658-9412454866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6400" cy="496888"/>
          </a:xfrm>
          <a:prstGeom prst="rect">
            <a:avLst/>
          </a:prstGeom>
        </p:spPr>
        <p:txBody>
          <a:bodyPr vert="horz" lIns="91321" tIns="45661" rIns="91321" bIns="45661" rtlCol="0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49688" y="0"/>
            <a:ext cx="2946400" cy="496888"/>
          </a:xfrm>
          <a:prstGeom prst="rect">
            <a:avLst/>
          </a:prstGeom>
        </p:spPr>
        <p:txBody>
          <a:bodyPr vert="horz" lIns="91321" tIns="45661" rIns="91321" bIns="45661" rtlCol="0"/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fld id="{59279D39-D369-4036-A8A1-1144D8671088}" type="datetimeFigureOut">
              <a:rPr lang="cs-CZ"/>
              <a:pPr>
                <a:defRPr/>
              </a:pPr>
              <a:t>30.10.2014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44538"/>
            <a:ext cx="4960937" cy="3721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321" tIns="45661" rIns="91321" bIns="45661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79450" y="4714875"/>
            <a:ext cx="5438775" cy="4467225"/>
          </a:xfrm>
          <a:prstGeom prst="rect">
            <a:avLst/>
          </a:prstGeom>
        </p:spPr>
        <p:txBody>
          <a:bodyPr vert="horz" lIns="91321" tIns="45661" rIns="91321" bIns="45661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28163"/>
            <a:ext cx="2946400" cy="496887"/>
          </a:xfrm>
          <a:prstGeom prst="rect">
            <a:avLst/>
          </a:prstGeom>
        </p:spPr>
        <p:txBody>
          <a:bodyPr vert="horz" lIns="91321" tIns="45661" rIns="91321" bIns="45661" rtlCol="0" anchor="b"/>
          <a:lstStyle>
            <a:lvl1pPr algn="l">
              <a:defRPr sz="1200"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49688" y="9428163"/>
            <a:ext cx="2946400" cy="496887"/>
          </a:xfrm>
          <a:prstGeom prst="rect">
            <a:avLst/>
          </a:prstGeom>
        </p:spPr>
        <p:txBody>
          <a:bodyPr vert="horz" lIns="91321" tIns="45661" rIns="91321" bIns="45661" rtlCol="0" anchor="b"/>
          <a:lstStyle>
            <a:lvl1pPr algn="r">
              <a:defRPr sz="1200" smtClean="0">
                <a:cs typeface="+mn-cs"/>
              </a:defRPr>
            </a:lvl1pPr>
          </a:lstStyle>
          <a:p>
            <a:pPr>
              <a:defRPr/>
            </a:pPr>
            <a:fld id="{DBC4F172-8F8B-4EFA-BA99-43BF82EC1C1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FBC5E17-23BC-4AE5-9B3C-69D0B932F73C}" type="slidenum">
              <a:rPr lang="cs-CZ">
                <a:cs typeface="Arial" charset="0"/>
              </a:rPr>
              <a:pPr/>
              <a:t>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34537C7-91C2-4B29-825E-E25B6D9F0164}" type="slidenum">
              <a:rPr lang="cs-CZ">
                <a:cs typeface="Arial" charset="0"/>
              </a:rPr>
              <a:pPr/>
              <a:t>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867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28675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A5265F8-31D5-44D8-B26B-7DF279A99974}" type="slidenum">
              <a:rPr lang="cs-CZ">
                <a:cs typeface="Arial" charset="0"/>
              </a:rPr>
              <a:pPr/>
              <a:t>11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072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0723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F95605F-89B9-49A0-8671-D0628A01D9CC}" type="slidenum">
              <a:rPr lang="cs-CZ">
                <a:cs typeface="Arial" charset="0"/>
              </a:rPr>
              <a:pPr/>
              <a:t>12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277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2771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8CF006EA-157B-4848-B51F-99E783B24832}" type="slidenum">
              <a:rPr lang="cs-CZ">
                <a:cs typeface="Arial" charset="0"/>
              </a:rPr>
              <a:pPr/>
              <a:t>13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481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4819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FF8AE25C-C767-4FFC-AAED-2F9A92C1AD8E}" type="slidenum">
              <a:rPr lang="cs-CZ">
                <a:cs typeface="Arial" charset="0"/>
              </a:rPr>
              <a:pPr/>
              <a:t>14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686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6867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1997F732-5FE4-41CC-8374-8C5A69C6A6FC}" type="slidenum">
              <a:rPr lang="cs-CZ">
                <a:cs typeface="Arial" charset="0"/>
              </a:rPr>
              <a:pPr/>
              <a:t>15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38915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623EEDF-F168-445A-95B8-58CA29DEDE75}" type="slidenum">
              <a:rPr lang="cs-CZ">
                <a:cs typeface="Arial" charset="0"/>
              </a:rPr>
              <a:pPr/>
              <a:t>16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09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40963" name="Zástupný symbol pro číslo snímku 4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6F4F3003-612A-4B53-B5FD-BEFCA678D12D}" type="slidenum">
              <a:rPr lang="cs-CZ">
                <a:cs typeface="Arial" charset="0"/>
              </a:rPr>
              <a:pPr/>
              <a:t>17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7"/>
          <p:cNvCxnSpPr/>
          <p:nvPr/>
        </p:nvCxnSpPr>
        <p:spPr>
          <a:xfrm>
            <a:off x="685800" y="339883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8BDA0E-3611-4470-BA99-41BA992B16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ADF543-1734-4554-8E1F-D20816B77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6"/>
          <p:cNvCxnSpPr/>
          <p:nvPr/>
        </p:nvCxnSpPr>
        <p:spPr>
          <a:xfrm>
            <a:off x="731838" y="4598988"/>
            <a:ext cx="7848600" cy="1587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/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E98B8-F0F4-47B8-B542-472C49916F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DAF65-CD91-420B-AFFC-FEE77765DB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10"/>
          <p:cNvCxnSpPr/>
          <p:nvPr/>
        </p:nvCxnSpPr>
        <p:spPr>
          <a:xfrm rot="5400000">
            <a:off x="2218531" y="4045744"/>
            <a:ext cx="470852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8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02C394-0F14-41EA-BAB9-A7852B3458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07EFA1-902F-49F9-AAF9-B2B9EBCAE1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95A346-5AE4-4F6E-A986-62BAACCE23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Straight Connector 8"/>
          <p:cNvCxnSpPr/>
          <p:nvPr/>
        </p:nvCxnSpPr>
        <p:spPr>
          <a:xfrm rot="5400000">
            <a:off x="-13494" y="3580607"/>
            <a:ext cx="5578475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B2A20E-D49D-49D9-9176-25D8F033320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3EC39E-39C0-4E88-B9FD-C15DFC270AB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494EE-FB2B-4DFD-8B6A-010D6C9FA2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60FB5A-B767-487D-A001-DE382FB267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663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87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125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9050"/>
            <a:ext cx="28956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9050"/>
            <a:ext cx="4114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9050"/>
            <a:ext cx="1066800" cy="32861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  <a:cs typeface="+mn-cs"/>
              </a:defRPr>
            </a:lvl1pPr>
          </a:lstStyle>
          <a:p>
            <a:pPr>
              <a:defRPr/>
            </a:pPr>
            <a:fld id="{927D32C3-2428-49AA-9332-4AF4D376987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08" r:id="rId2"/>
    <p:sldLayoutId id="2147483710" r:id="rId3"/>
    <p:sldLayoutId id="2147483707" r:id="rId4"/>
    <p:sldLayoutId id="2147483711" r:id="rId5"/>
    <p:sldLayoutId id="2147483706" r:id="rId6"/>
    <p:sldLayoutId id="2147483705" r:id="rId7"/>
    <p:sldLayoutId id="2147483712" r:id="rId8"/>
    <p:sldLayoutId id="2147483704" r:id="rId9"/>
    <p:sldLayoutId id="2147483703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000" kern="1200" spc="-100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000">
          <a:solidFill>
            <a:schemeClr val="tx2"/>
          </a:solidFill>
          <a:latin typeface="Verdana" pitchFamily="34" charset="0"/>
        </a:defRPr>
      </a:lvl9pPr>
    </p:titleStyle>
    <p:bodyStyle>
      <a:lvl1pPr marL="182563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85000"/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0250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SzPct val="90000"/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182563" algn="l" rtl="0" fontAlgn="base">
        <a:spcBef>
          <a:spcPct val="20000"/>
        </a:spcBef>
        <a:spcAft>
          <a:spcPct val="0"/>
        </a:spcAft>
        <a:buClr>
          <a:schemeClr val="accent1"/>
        </a:buClr>
        <a:buFont typeface="Arial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7450" indent="-1365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100000"/>
        <a:buFont typeface="Arial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kag.upol.cz/juklova/3rocnik/img3/linear23.jp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://kag.upol.cz/juklova/3rocnik/LP3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Font typeface="Arial" charset="0"/>
              <a:buNone/>
            </a:pPr>
            <a:endParaRPr lang="cs-CZ" sz="1000" b="1" i="1" smtClean="0">
              <a:solidFill>
                <a:schemeClr val="tx2"/>
              </a:solidFill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Datum: 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7. 8. 2013</a:t>
            </a:r>
            <a:endParaRPr lang="cs-CZ" sz="1200" b="1" i="1" smtClean="0">
              <a:solidFill>
                <a:schemeClr val="tx2"/>
              </a:solidFill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Projekt:</a:t>
            </a:r>
            <a:r>
              <a:rPr lang="cs-CZ" sz="1200" b="1" smtClean="0">
                <a:solidFill>
                  <a:schemeClr val="tx2"/>
                </a:solidFill>
                <a:cs typeface="Arial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Kvalitní výuka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Registrační číslo:</a:t>
            </a:r>
            <a:r>
              <a:rPr lang="cs-CZ" sz="1200" b="1" smtClean="0">
                <a:solidFill>
                  <a:schemeClr val="tx2"/>
                </a:solidFill>
                <a:cs typeface="Arial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CZ.1.07/1.5.00/34.0731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Číslo DUM:</a:t>
            </a:r>
            <a:r>
              <a:rPr lang="cs-CZ" sz="1200" b="1" smtClean="0">
                <a:solidFill>
                  <a:schemeClr val="tx2"/>
                </a:solidFill>
                <a:cs typeface="Arial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VY_32_INOVACE_217</a:t>
            </a:r>
            <a:r>
              <a:rPr lang="cs-CZ" sz="1200" b="1" smtClean="0">
                <a:solidFill>
                  <a:schemeClr val="tx2"/>
                </a:solidFill>
                <a:cs typeface="Arial" charset="0"/>
              </a:rPr>
              <a:t>	</a:t>
            </a:r>
            <a:endParaRPr lang="cs-CZ" sz="1200" smtClean="0">
              <a:solidFill>
                <a:schemeClr val="tx2"/>
              </a:solidFill>
              <a:cs typeface="Arial" charset="0"/>
            </a:endParaRP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Jméno autora:</a:t>
            </a:r>
            <a:r>
              <a:rPr lang="cs-CZ" sz="1200" b="1" smtClean="0">
                <a:solidFill>
                  <a:schemeClr val="tx2"/>
                </a:solidFill>
                <a:cs typeface="Arial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Ing. Lenka Findejsová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Název práce:</a:t>
            </a:r>
            <a:r>
              <a:rPr lang="cs-CZ" sz="1200" b="1" smtClean="0">
                <a:solidFill>
                  <a:schemeClr val="tx2"/>
                </a:solidFill>
                <a:cs typeface="Arial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Perspektiva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Předmět</a:t>
            </a:r>
            <a:r>
              <a:rPr lang="cs-CZ" sz="1200" i="1" smtClean="0">
                <a:solidFill>
                  <a:schemeClr val="tx2"/>
                </a:solidFill>
                <a:cs typeface="Arial" charset="0"/>
              </a:rPr>
              <a:t>: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 Technické kreslení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Ročník:</a:t>
            </a:r>
            <a:r>
              <a:rPr lang="cs-CZ" sz="1200" b="1" smtClean="0">
                <a:solidFill>
                  <a:schemeClr val="tx2"/>
                </a:solidFill>
                <a:cs typeface="Arial" charset="0"/>
              </a:rPr>
              <a:t> 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2.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Časová dotace</a:t>
            </a:r>
            <a:r>
              <a:rPr lang="cs-CZ" sz="1200" i="1" smtClean="0">
                <a:solidFill>
                  <a:schemeClr val="tx2"/>
                </a:solidFill>
                <a:cs typeface="Arial" charset="0"/>
              </a:rPr>
              <a:t>: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 30 minut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Vzdělávací cíl</a:t>
            </a:r>
            <a:r>
              <a:rPr lang="cs-CZ" sz="1200" i="1" smtClean="0">
                <a:solidFill>
                  <a:schemeClr val="tx2"/>
                </a:solidFill>
                <a:cs typeface="Arial" charset="0"/>
              </a:rPr>
              <a:t>: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 Vysvětlení základního principu perspektivního zobrazování.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Pomůcky</a:t>
            </a:r>
            <a:r>
              <a:rPr lang="cs-CZ" sz="1200" i="1" smtClean="0">
                <a:solidFill>
                  <a:schemeClr val="tx2"/>
                </a:solidFill>
                <a:cs typeface="Arial" charset="0"/>
              </a:rPr>
              <a:t>: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 Psací a rýsovací potřeby, sešit. 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Poznámka: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 Studenti si zapisují teorii do sešitů, prakticky rýsují do sešitu dle zadání. </a:t>
            </a:r>
          </a:p>
          <a:p>
            <a:pPr marL="0" indent="0">
              <a:lnSpc>
                <a:spcPct val="150000"/>
              </a:lnSpc>
              <a:buFont typeface="Arial" charset="0"/>
              <a:buNone/>
            </a:pPr>
            <a:r>
              <a:rPr lang="cs-CZ" sz="1200" b="1" i="1" smtClean="0">
                <a:solidFill>
                  <a:schemeClr val="tx2"/>
                </a:solidFill>
                <a:cs typeface="Arial" charset="0"/>
              </a:rPr>
              <a:t>Inovace:</a:t>
            </a:r>
            <a:r>
              <a:rPr lang="cs-CZ" sz="1200" b="1" smtClean="0">
                <a:solidFill>
                  <a:schemeClr val="tx2"/>
                </a:solidFill>
                <a:cs typeface="Arial" charset="0"/>
              </a:rPr>
              <a:t> </a:t>
            </a:r>
            <a:r>
              <a:rPr lang="cs-CZ" sz="1200" smtClean="0">
                <a:solidFill>
                  <a:schemeClr val="tx2"/>
                </a:solidFill>
              </a:rPr>
              <a:t>Zapojení audiovizuální techniky do výkladu nového učiva, </a:t>
            </a:r>
            <a:r>
              <a:rPr lang="cs-CZ" sz="1200" smtClean="0">
                <a:solidFill>
                  <a:schemeClr val="tx2"/>
                </a:solidFill>
                <a:latin typeface="TimesNewRomanPSMT"/>
              </a:rPr>
              <a:t>p</a:t>
            </a:r>
            <a:r>
              <a:rPr lang="cs-CZ" sz="1200" smtClean="0">
                <a:solidFill>
                  <a:schemeClr val="tx2"/>
                </a:solidFill>
                <a:cs typeface="Arial" charset="0"/>
              </a:rPr>
              <a:t>rezentace PowerPoint je názorná. </a:t>
            </a: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549275"/>
            <a:ext cx="5761038" cy="1255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AutoShape 2"/>
          <p:cNvSpPr>
            <a:spLocks noGrp="1" noChangeArrowheads="1"/>
          </p:cNvSpPr>
          <p:nvPr>
            <p:ph type="ctrTitle"/>
          </p:nvPr>
        </p:nvSpPr>
        <p:spPr>
          <a:xfrm>
            <a:off x="685800" y="1371600"/>
            <a:ext cx="8134350" cy="1927225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smtClean="0"/>
              <a:t>perspektiva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43438" y="4365625"/>
            <a:ext cx="4013200" cy="182245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Technické kreslení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2. ročník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Design interiéru a bytových doplňků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r>
              <a:rPr lang="cs-CZ" sz="3200" dirty="0" smtClean="0"/>
              <a:t>Lineární perspektiva</a:t>
            </a:r>
          </a:p>
          <a:p>
            <a:pPr>
              <a:spcAft>
                <a:spcPts val="600"/>
              </a:spcAft>
              <a:defRPr/>
            </a:pPr>
            <a:r>
              <a:rPr lang="cs-CZ" sz="3200" dirty="0" smtClean="0"/>
              <a:t>Druhy perspektiv</a:t>
            </a:r>
          </a:p>
          <a:p>
            <a:pPr>
              <a:spcAft>
                <a:spcPts val="600"/>
              </a:spcAft>
              <a:defRPr/>
            </a:pPr>
            <a:r>
              <a:rPr lang="cs-CZ" sz="3200" dirty="0" smtClean="0"/>
              <a:t>Vázaná perspektiva</a:t>
            </a:r>
          </a:p>
          <a:p>
            <a:pPr>
              <a:spcAft>
                <a:spcPts val="600"/>
              </a:spcAft>
              <a:defRPr/>
            </a:pPr>
            <a:r>
              <a:rPr lang="cs-CZ" sz="3200" dirty="0"/>
              <a:t>Volná </a:t>
            </a:r>
            <a:r>
              <a:rPr lang="cs-CZ" sz="3200" dirty="0" smtClean="0"/>
              <a:t>perspektiva</a:t>
            </a:r>
          </a:p>
          <a:p>
            <a:pPr>
              <a:spcAft>
                <a:spcPts val="600"/>
              </a:spcAft>
              <a:defRPr/>
            </a:pPr>
            <a:endParaRPr lang="cs-CZ" sz="2800" dirty="0"/>
          </a:p>
          <a:p>
            <a:pPr>
              <a:spcAft>
                <a:spcPts val="600"/>
              </a:spcAft>
              <a:defRPr/>
            </a:pP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endParaRPr lang="cs-CZ" sz="2800" dirty="0"/>
          </a:p>
          <a:p>
            <a:pPr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Obsah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spcAft>
                <a:spcPts val="600"/>
              </a:spcAft>
              <a:defRPr/>
            </a:pPr>
            <a:r>
              <a:rPr lang="cs-CZ" sz="3200" dirty="0" smtClean="0"/>
              <a:t>Volná perspektiva - </a:t>
            </a:r>
            <a:r>
              <a:rPr lang="cs-CZ" sz="3200" dirty="0" err="1" smtClean="0"/>
              <a:t>průčelná</a:t>
            </a:r>
            <a:r>
              <a:rPr lang="cs-CZ" sz="3200" dirty="0" smtClean="0"/>
              <a:t> </a:t>
            </a:r>
            <a:r>
              <a:rPr lang="cs-CZ" sz="3200" dirty="0"/>
              <a:t>(</a:t>
            </a:r>
            <a:r>
              <a:rPr lang="cs-CZ" sz="3200" dirty="0" err="1"/>
              <a:t>jednoúběžníková</a:t>
            </a:r>
            <a:r>
              <a:rPr lang="cs-CZ" sz="3200" dirty="0"/>
              <a:t>) perspektiva</a:t>
            </a:r>
          </a:p>
          <a:p>
            <a:pPr>
              <a:spcAft>
                <a:spcPts val="600"/>
              </a:spcAft>
              <a:defRPr/>
            </a:pPr>
            <a:r>
              <a:rPr lang="cs-CZ" sz="3200" dirty="0"/>
              <a:t>Volná perspektiva - </a:t>
            </a:r>
            <a:r>
              <a:rPr lang="cs-CZ" sz="3200" dirty="0" smtClean="0"/>
              <a:t>nárožní</a:t>
            </a:r>
            <a:r>
              <a:rPr lang="cs-CZ" sz="3200" dirty="0"/>
              <a:t>, </a:t>
            </a:r>
            <a:r>
              <a:rPr lang="cs-CZ" sz="3200" dirty="0" err="1"/>
              <a:t>neprůčelná</a:t>
            </a:r>
            <a:r>
              <a:rPr lang="cs-CZ" sz="3200" dirty="0"/>
              <a:t> (</a:t>
            </a:r>
            <a:r>
              <a:rPr lang="cs-CZ" sz="3200" dirty="0" err="1"/>
              <a:t>dvojúběžníková</a:t>
            </a:r>
            <a:r>
              <a:rPr lang="cs-CZ" sz="3200" dirty="0"/>
              <a:t>) </a:t>
            </a:r>
            <a:r>
              <a:rPr lang="cs-CZ" sz="3200" dirty="0" smtClean="0"/>
              <a:t>perspektiva</a:t>
            </a:r>
          </a:p>
          <a:p>
            <a:pPr>
              <a:spcAft>
                <a:spcPts val="600"/>
              </a:spcAft>
              <a:defRPr/>
            </a:pPr>
            <a:r>
              <a:rPr lang="cs-CZ" sz="3200" dirty="0"/>
              <a:t>Volná </a:t>
            </a:r>
            <a:r>
              <a:rPr lang="cs-CZ" sz="3200" dirty="0" smtClean="0"/>
              <a:t>perspektiva - ptačí </a:t>
            </a:r>
            <a:r>
              <a:rPr lang="cs-CZ" sz="3200" dirty="0"/>
              <a:t>(</a:t>
            </a:r>
            <a:r>
              <a:rPr lang="cs-CZ" sz="3200" dirty="0" err="1"/>
              <a:t>trojúběžníková</a:t>
            </a:r>
            <a:r>
              <a:rPr lang="cs-CZ" sz="3200" dirty="0"/>
              <a:t>) </a:t>
            </a:r>
            <a:r>
              <a:rPr lang="cs-CZ" sz="3200" dirty="0" smtClean="0"/>
              <a:t>perspektiva</a:t>
            </a:r>
          </a:p>
          <a:p>
            <a:pPr>
              <a:spcAft>
                <a:spcPts val="600"/>
              </a:spcAft>
              <a:defRPr/>
            </a:pPr>
            <a:r>
              <a:rPr lang="cs-CZ" sz="3200" dirty="0"/>
              <a:t>Volná perspektiva - </a:t>
            </a:r>
            <a:r>
              <a:rPr lang="cs-CZ" sz="3200" dirty="0" smtClean="0"/>
              <a:t>žabí </a:t>
            </a:r>
            <a:r>
              <a:rPr lang="cs-CZ" sz="3200" dirty="0"/>
              <a:t>(</a:t>
            </a:r>
            <a:r>
              <a:rPr lang="cs-CZ" sz="3200" dirty="0" err="1"/>
              <a:t>trojúběžníková</a:t>
            </a:r>
            <a:r>
              <a:rPr lang="cs-CZ" sz="3200" dirty="0"/>
              <a:t>) perspektiva</a:t>
            </a:r>
          </a:p>
          <a:p>
            <a:pPr>
              <a:spcAft>
                <a:spcPts val="600"/>
              </a:spcAft>
              <a:defRPr/>
            </a:pPr>
            <a:endParaRPr lang="cs-CZ" sz="2800" dirty="0"/>
          </a:p>
          <a:p>
            <a:pPr>
              <a:spcAft>
                <a:spcPts val="600"/>
              </a:spcAft>
              <a:defRPr/>
            </a:pPr>
            <a:endParaRPr lang="cs-CZ" sz="2800" dirty="0"/>
          </a:p>
          <a:p>
            <a:pPr marL="0" indent="0">
              <a:buFont typeface="Arial" charset="0"/>
              <a:buNone/>
              <a:defRPr/>
            </a:pPr>
            <a:endParaRPr lang="cs-CZ" sz="2800" dirty="0"/>
          </a:p>
          <a:p>
            <a:pPr>
              <a:defRPr/>
            </a:pPr>
            <a:endParaRPr lang="cs-CZ" sz="2800" dirty="0" smtClean="0"/>
          </a:p>
          <a:p>
            <a:pPr marL="0" indent="0">
              <a:buFont typeface="Arial" charset="0"/>
              <a:buNone/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Lineární perspektiva</a:t>
            </a:r>
          </a:p>
        </p:txBody>
      </p:sp>
      <p:sp>
        <p:nvSpPr>
          <p:cNvPr id="19458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</a:pPr>
            <a:r>
              <a:rPr lang="cs-CZ" sz="2800" smtClean="0">
                <a:ea typeface="Calibri" pitchFamily="34" charset="0"/>
                <a:cs typeface="Times New Roman" pitchFamily="18" charset="0"/>
              </a:rPr>
              <a:t>základem je středové promítání z oka </a:t>
            </a:r>
            <a:r>
              <a:rPr lang="cs-CZ" sz="2800" i="1" smtClean="0">
                <a:ea typeface="Calibri" pitchFamily="34" charset="0"/>
                <a:cs typeface="Times New Roman" pitchFamily="18" charset="0"/>
              </a:rPr>
              <a:t>O </a:t>
            </a:r>
            <a:r>
              <a:rPr lang="cs-CZ" sz="2800" smtClean="0">
                <a:ea typeface="Calibri" pitchFamily="34" charset="0"/>
                <a:cs typeface="Times New Roman" pitchFamily="18" charset="0"/>
              </a:rPr>
              <a:t>na perspektivní průmětnu </a:t>
            </a:r>
            <a:r>
              <a:rPr lang="cs-CZ" sz="2800" i="1" smtClean="0">
                <a:ea typeface="Calibri" pitchFamily="34" charset="0"/>
                <a:cs typeface="Times New Roman" pitchFamily="18" charset="0"/>
                <a:sym typeface="Symbol" pitchFamily="18" charset="2"/>
              </a:rPr>
              <a:t></a:t>
            </a:r>
            <a:endParaRPr lang="cs-CZ" sz="2800" smtClean="0">
              <a:ea typeface="Calibri" pitchFamily="34" charset="0"/>
              <a:cs typeface="Times New Roman" pitchFamily="18" charset="0"/>
            </a:endParaRPr>
          </a:p>
          <a:p>
            <a:pPr marL="342900" indent="-342900">
              <a:lnSpc>
                <a:spcPct val="115000"/>
              </a:lnSpc>
              <a:spcAft>
                <a:spcPts val="1000"/>
              </a:spcAft>
            </a:pPr>
            <a:r>
              <a:rPr lang="cs-CZ" sz="2800" smtClean="0">
                <a:ea typeface="Calibri" pitchFamily="34" charset="0"/>
                <a:cs typeface="Times New Roman" pitchFamily="18" charset="0"/>
              </a:rPr>
              <a:t>cílem je zobrazit názorný obraz předmětu (daného sdruženými pravoúhlými průměty) tak, aby byl podobný obrazu předmětu vnímaného okem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3"/>
          <p:cNvPicPr>
            <a:picLocks noChangeAspect="1" noChangeArrowheads="1"/>
          </p:cNvPicPr>
          <p:nvPr/>
        </p:nvPicPr>
        <p:blipFill>
          <a:blip r:embed="rId3"/>
          <a:srcRect l="22501" t="11346" r="29037" b="41731"/>
          <a:stretch>
            <a:fillRect/>
          </a:stretch>
        </p:blipFill>
        <p:spPr bwMode="auto">
          <a:xfrm>
            <a:off x="3321050" y="2349500"/>
            <a:ext cx="5643563" cy="409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Lineární perspektiva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73225"/>
            <a:ext cx="4038600" cy="4718050"/>
          </a:xfrm>
        </p:spPr>
        <p:txBody>
          <a:bodyPr/>
          <a:lstStyle/>
          <a:p>
            <a:pPr marL="0" indent="0">
              <a:buFont typeface="Arial" charset="0"/>
              <a:buNone/>
              <a:defRPr/>
            </a:pPr>
            <a:r>
              <a:rPr lang="cs-CZ" sz="2000" i="1" dirty="0" smtClean="0"/>
              <a:t>O</a:t>
            </a:r>
            <a:r>
              <a:rPr lang="cs-CZ" sz="2000" dirty="0" smtClean="0"/>
              <a:t> (oko) … střed promítání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 smtClean="0"/>
              <a:t>S</a:t>
            </a:r>
            <a:r>
              <a:rPr lang="cs-CZ" sz="2000" dirty="0" smtClean="0"/>
              <a:t> … stanoviště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/>
              <a:t>v</a:t>
            </a:r>
            <a:r>
              <a:rPr lang="cs-CZ" sz="2000" dirty="0" smtClean="0"/>
              <a:t> … výška oka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/>
              <a:t>d</a:t>
            </a:r>
            <a:r>
              <a:rPr lang="cs-CZ" sz="2000" dirty="0" smtClean="0"/>
              <a:t> … distance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 smtClean="0"/>
              <a:t>H</a:t>
            </a:r>
            <a:r>
              <a:rPr lang="cs-CZ" sz="2000" dirty="0" smtClean="0"/>
              <a:t> … hlavní bod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 smtClean="0"/>
              <a:t>Z</a:t>
            </a:r>
            <a:r>
              <a:rPr lang="cs-CZ" sz="2000" dirty="0" smtClean="0"/>
              <a:t> … základní bod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 smtClean="0"/>
              <a:t>h</a:t>
            </a:r>
            <a:r>
              <a:rPr lang="cs-CZ" sz="2000" dirty="0" smtClean="0"/>
              <a:t> … horizont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 smtClean="0"/>
              <a:t>z</a:t>
            </a:r>
            <a:r>
              <a:rPr lang="cs-CZ" sz="2000" dirty="0" smtClean="0"/>
              <a:t> … základnice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 smtClean="0">
                <a:sym typeface="Symbol"/>
              </a:rPr>
              <a:t></a:t>
            </a:r>
            <a:r>
              <a:rPr lang="cs-CZ" sz="2000" dirty="0" smtClean="0">
                <a:sym typeface="Symbol"/>
              </a:rPr>
              <a:t> … perspektivní průmětna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>
                <a:sym typeface="Symbol"/>
              </a:rPr>
              <a:t></a:t>
            </a:r>
            <a:r>
              <a:rPr lang="cs-CZ" sz="2000" dirty="0">
                <a:sym typeface="Symbol"/>
              </a:rPr>
              <a:t> </a:t>
            </a:r>
            <a:r>
              <a:rPr lang="cs-CZ" sz="2000" dirty="0" smtClean="0">
                <a:sym typeface="Symbol"/>
              </a:rPr>
              <a:t>… půdorysna</a:t>
            </a:r>
          </a:p>
          <a:p>
            <a:pPr marL="0" indent="0">
              <a:buFont typeface="Arial" charset="0"/>
              <a:buNone/>
              <a:defRPr/>
            </a:pPr>
            <a:r>
              <a:rPr lang="cs-CZ" sz="2000" i="1" dirty="0" smtClean="0">
                <a:sym typeface="Symbol"/>
              </a:rPr>
              <a:t>´</a:t>
            </a:r>
            <a:r>
              <a:rPr lang="cs-CZ" sz="2000" dirty="0" smtClean="0">
                <a:sym typeface="Symbol"/>
              </a:rPr>
              <a:t>… obzorová rovina</a:t>
            </a:r>
          </a:p>
          <a:p>
            <a:pPr>
              <a:buFont typeface="Symbol"/>
              <a:buChar char="p"/>
              <a:defRPr/>
            </a:pPr>
            <a:endParaRPr lang="cs-CZ" sz="2000" dirty="0">
              <a:sym typeface="Symbol"/>
            </a:endParaRPr>
          </a:p>
          <a:p>
            <a:pPr>
              <a:buFont typeface="Symbol"/>
              <a:buChar char="p"/>
              <a:defRPr/>
            </a:pPr>
            <a:endParaRPr lang="cs-CZ" sz="2000" dirty="0" smtClean="0">
              <a:sym typeface="Symbol"/>
            </a:endParaRPr>
          </a:p>
          <a:p>
            <a:pPr>
              <a:buFont typeface="Symbol"/>
              <a:buChar char="p"/>
              <a:defRPr/>
            </a:pPr>
            <a:endParaRPr lang="cs-CZ" sz="2000" dirty="0" smtClean="0">
              <a:sym typeface="Symbol"/>
            </a:endParaRPr>
          </a:p>
          <a:p>
            <a:pPr>
              <a:buFont typeface="Symbol"/>
              <a:buChar char="n"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29" name="Picture 3"/>
          <p:cNvPicPr>
            <a:picLocks noChangeAspect="1" noChangeArrowheads="1"/>
          </p:cNvPicPr>
          <p:nvPr/>
        </p:nvPicPr>
        <p:blipFill>
          <a:blip r:embed="rId3"/>
          <a:srcRect l="22501" t="11346" r="29037" b="41731"/>
          <a:stretch>
            <a:fillRect/>
          </a:stretch>
        </p:blipFill>
        <p:spPr bwMode="auto">
          <a:xfrm>
            <a:off x="3321050" y="2349500"/>
            <a:ext cx="5643563" cy="409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Lineární perspektiva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673225"/>
            <a:ext cx="3178175" cy="471805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cs-CZ" sz="2000" smtClean="0"/>
              <a:t>Rozlišuje přímky:</a:t>
            </a:r>
          </a:p>
          <a:p>
            <a:pPr marL="0" indent="0"/>
            <a:r>
              <a:rPr lang="cs-CZ" sz="2000" smtClean="0"/>
              <a:t>vertikální … </a:t>
            </a:r>
            <a:r>
              <a:rPr lang="cs-CZ" sz="2000" smtClean="0">
                <a:sym typeface="Symbol" pitchFamily="18" charset="2"/>
              </a:rPr>
              <a:t> </a:t>
            </a:r>
            <a:r>
              <a:rPr lang="cs-CZ" sz="2000" i="1" smtClean="0">
                <a:sym typeface="Symbol" pitchFamily="18" charset="2"/>
              </a:rPr>
              <a:t></a:t>
            </a:r>
            <a:r>
              <a:rPr lang="cs-CZ" sz="2000" smtClean="0">
                <a:sym typeface="Symbol" pitchFamily="18" charset="2"/>
              </a:rPr>
              <a:t> </a:t>
            </a:r>
          </a:p>
          <a:p>
            <a:pPr marL="0" indent="0"/>
            <a:r>
              <a:rPr lang="cs-CZ" sz="2000" smtClean="0"/>
              <a:t>hloubkové … </a:t>
            </a:r>
            <a:r>
              <a:rPr lang="cs-CZ" sz="2000" smtClean="0">
                <a:sym typeface="Symbol" pitchFamily="18" charset="2"/>
              </a:rPr>
              <a:t> </a:t>
            </a:r>
            <a:r>
              <a:rPr lang="cs-CZ" sz="2000" i="1" smtClean="0">
                <a:sym typeface="Symbol" pitchFamily="18" charset="2"/>
              </a:rPr>
              <a:t></a:t>
            </a:r>
          </a:p>
          <a:p>
            <a:pPr marL="0" indent="0"/>
            <a:r>
              <a:rPr lang="cs-CZ" sz="2000" smtClean="0"/>
              <a:t>průčelné … </a:t>
            </a:r>
            <a:r>
              <a:rPr lang="cs-CZ" sz="2000" smtClean="0">
                <a:sym typeface="Symbol" pitchFamily="18" charset="2"/>
              </a:rPr>
              <a:t> </a:t>
            </a:r>
            <a:r>
              <a:rPr lang="cs-CZ" sz="2000" i="1" smtClean="0">
                <a:sym typeface="Symbol" pitchFamily="18" charset="2"/>
              </a:rPr>
              <a:t> </a:t>
            </a:r>
            <a:r>
              <a:rPr lang="cs-CZ" sz="2000" smtClean="0">
                <a:sym typeface="Symbol" pitchFamily="18" charset="2"/>
              </a:rPr>
              <a:t>(zachovávají rovnoběžnost a dělící poměr)</a:t>
            </a:r>
            <a:endParaRPr lang="cs-CZ" sz="2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Druhy perspektiv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cs-CZ" sz="2800" dirty="0" smtClean="0"/>
              <a:t>Vázaná perspektiva</a:t>
            </a:r>
          </a:p>
          <a:p>
            <a:pPr marL="457200" indent="-457200">
              <a:lnSpc>
                <a:spcPct val="150000"/>
              </a:lnSpc>
              <a:buFont typeface="+mj-lt"/>
              <a:buAutoNum type="arabicPeriod"/>
              <a:defRPr/>
            </a:pPr>
            <a:r>
              <a:rPr lang="cs-CZ" sz="2800" dirty="0" smtClean="0"/>
              <a:t>Volná perspektiva</a:t>
            </a:r>
          </a:p>
          <a:p>
            <a:pPr marL="800100" lvl="1" indent="-342900">
              <a:buFont typeface="+mj-lt"/>
              <a:buAutoNum type="alphaLcParenR"/>
              <a:defRPr/>
            </a:pPr>
            <a:r>
              <a:rPr lang="cs-CZ" dirty="0" err="1"/>
              <a:t>Průčelná</a:t>
            </a:r>
            <a:r>
              <a:rPr lang="cs-CZ" dirty="0"/>
              <a:t> (</a:t>
            </a:r>
            <a:r>
              <a:rPr lang="cs-CZ" dirty="0" err="1"/>
              <a:t>jednoúběžníková</a:t>
            </a:r>
            <a:r>
              <a:rPr lang="cs-CZ" dirty="0"/>
              <a:t>) perspektiva</a:t>
            </a:r>
          </a:p>
          <a:p>
            <a:pPr marL="800100" lvl="1" indent="-342900">
              <a:buFont typeface="+mj-lt"/>
              <a:buAutoNum type="alphaLcParenR"/>
              <a:defRPr/>
            </a:pPr>
            <a:r>
              <a:rPr lang="cs-CZ" dirty="0"/>
              <a:t>Nárožní, </a:t>
            </a:r>
            <a:r>
              <a:rPr lang="cs-CZ" dirty="0" err="1"/>
              <a:t>neprůčelná</a:t>
            </a:r>
            <a:r>
              <a:rPr lang="cs-CZ" dirty="0"/>
              <a:t> (</a:t>
            </a:r>
            <a:r>
              <a:rPr lang="cs-CZ" dirty="0" err="1"/>
              <a:t>dvojúběžníková</a:t>
            </a:r>
            <a:r>
              <a:rPr lang="cs-CZ" dirty="0"/>
              <a:t>) perspektiva</a:t>
            </a:r>
          </a:p>
          <a:p>
            <a:pPr marL="914400" lvl="1" indent="-457200">
              <a:buFont typeface="+mj-lt"/>
              <a:buAutoNum type="alphaLcParenR"/>
              <a:defRPr/>
            </a:pPr>
            <a:endParaRPr lang="cs-CZ" dirty="0" smtClean="0"/>
          </a:p>
          <a:p>
            <a:pPr>
              <a:lnSpc>
                <a:spcPct val="115000"/>
              </a:lnSpc>
              <a:spcAft>
                <a:spcPts val="1000"/>
              </a:spcAft>
              <a:defRPr/>
            </a:pPr>
            <a:endParaRPr lang="cs-CZ" dirty="0">
              <a:latin typeface="Calibri"/>
              <a:ea typeface="Calibri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Vázaná perspektiva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</p:spPr>
        <p:txBody>
          <a:bodyPr>
            <a:noAutofit/>
          </a:bodyPr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Symbol"/>
              <a:buChar char=""/>
              <a:defRPr/>
            </a:pPr>
            <a:r>
              <a:rPr lang="cs-CZ" dirty="0"/>
              <a:t>využívá k perspektivnímu zobrazení nepřímých zobrazovacích metod (např. metodu průsečnou, </a:t>
            </a:r>
            <a:r>
              <a:rPr lang="cs-CZ" dirty="0" err="1"/>
              <a:t>stopníkovou</a:t>
            </a:r>
            <a:r>
              <a:rPr lang="cs-CZ" dirty="0"/>
              <a:t> nebo tzv. incidenční měřítko</a:t>
            </a:r>
            <a:r>
              <a:rPr lang="cs-CZ" dirty="0" smtClean="0"/>
              <a:t>)</a:t>
            </a:r>
            <a:endParaRPr lang="cs-CZ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Symbol"/>
              <a:buChar char=""/>
              <a:defRPr/>
            </a:pPr>
            <a:r>
              <a:rPr lang="cs-CZ" dirty="0"/>
              <a:t>nepřímé metody se používají především v případech</a:t>
            </a:r>
            <a:r>
              <a:rPr lang="cs-CZ"/>
              <a:t>, </a:t>
            </a:r>
            <a:r>
              <a:rPr lang="cs-CZ" smtClean="0"/>
              <a:t>kdy </a:t>
            </a:r>
            <a:r>
              <a:rPr lang="cs-CZ" dirty="0"/>
              <a:t>známe sdružené průměty </a:t>
            </a:r>
            <a:r>
              <a:rPr lang="cs-CZ" dirty="0" smtClean="0"/>
              <a:t>objektu</a:t>
            </a:r>
            <a:endParaRPr lang="cs-CZ" dirty="0"/>
          </a:p>
          <a:p>
            <a:pPr marL="914400" lvl="1" indent="-457200">
              <a:buFont typeface="+mj-lt"/>
              <a:buAutoNum type="alphaLcParenR"/>
              <a:defRPr/>
            </a:pPr>
            <a:endParaRPr lang="cs-CZ" sz="2900" dirty="0" smtClean="0"/>
          </a:p>
          <a:p>
            <a:pPr>
              <a:lnSpc>
                <a:spcPct val="115000"/>
              </a:lnSpc>
              <a:spcAft>
                <a:spcPts val="1000"/>
              </a:spcAft>
              <a:defRPr/>
            </a:pPr>
            <a:endParaRPr lang="cs-CZ" dirty="0">
              <a:latin typeface="Calibri"/>
              <a:ea typeface="Calibri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cs-CZ" dirty="0"/>
              <a:t>Volná perspektiva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sz="quarter" idx="4294967295"/>
          </p:nvPr>
        </p:nvSpPr>
        <p:spPr>
          <a:xfrm>
            <a:off x="609600" y="1600200"/>
            <a:ext cx="7924800" cy="4114800"/>
          </a:xfrm>
        </p:spPr>
        <p:txBody>
          <a:bodyPr>
            <a:noAutofit/>
          </a:bodyPr>
          <a:lstStyle/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Symbol"/>
              <a:buChar char=""/>
              <a:defRPr/>
            </a:pPr>
            <a:r>
              <a:rPr lang="cs-CZ" dirty="0"/>
              <a:t>využívá metody středového </a:t>
            </a:r>
            <a:r>
              <a:rPr lang="cs-CZ" dirty="0" smtClean="0"/>
              <a:t>promítání</a:t>
            </a:r>
            <a:endParaRPr lang="cs-CZ" dirty="0"/>
          </a:p>
          <a:p>
            <a:pPr marL="342900" indent="-342900">
              <a:lnSpc>
                <a:spcPct val="115000"/>
              </a:lnSpc>
              <a:spcAft>
                <a:spcPts val="1000"/>
              </a:spcAft>
              <a:buFont typeface="Symbol"/>
              <a:buChar char=""/>
              <a:defRPr/>
            </a:pPr>
            <a:r>
              <a:rPr lang="cs-CZ" dirty="0"/>
              <a:t>neznáme-li </a:t>
            </a:r>
            <a:r>
              <a:rPr lang="cs-CZ" dirty="0" smtClean="0"/>
              <a:t>podrobně </a:t>
            </a:r>
            <a:r>
              <a:rPr lang="cs-CZ" dirty="0"/>
              <a:t>sdružené průměty a chceme-li perspektivní obraz průběžně doplňovat, opravovat apod., používáme přímé </a:t>
            </a:r>
            <a:r>
              <a:rPr lang="cs-CZ" dirty="0" smtClean="0"/>
              <a:t>metody  </a:t>
            </a:r>
            <a:endParaRPr lang="cs-CZ" dirty="0"/>
          </a:p>
          <a:p>
            <a:pPr>
              <a:lnSpc>
                <a:spcPct val="115000"/>
              </a:lnSpc>
              <a:spcAft>
                <a:spcPts val="1000"/>
              </a:spcAft>
              <a:defRPr/>
            </a:pPr>
            <a:endParaRPr lang="cs-CZ" dirty="0">
              <a:latin typeface="Calibri"/>
              <a:ea typeface="Calibri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3"/>
          <p:cNvPicPr>
            <a:picLocks noChangeAspect="1" noChangeArrowheads="1"/>
          </p:cNvPicPr>
          <p:nvPr/>
        </p:nvPicPr>
        <p:blipFill>
          <a:blip r:embed="rId3"/>
          <a:srcRect l="14693" t="13248" r="15192" b="9038"/>
          <a:stretch>
            <a:fillRect/>
          </a:stretch>
        </p:blipFill>
        <p:spPr bwMode="auto">
          <a:xfrm>
            <a:off x="2843213" y="1549400"/>
            <a:ext cx="6072187" cy="504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990600"/>
          </a:xfrm>
        </p:spPr>
        <p:txBody>
          <a:bodyPr/>
          <a:lstStyle/>
          <a:p>
            <a:pPr>
              <a:defRPr/>
            </a:pPr>
            <a:r>
              <a:rPr lang="cs-CZ" dirty="0"/>
              <a:t>Volná perspektiva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4876800"/>
          </a:xfrm>
        </p:spPr>
        <p:txBody>
          <a:bodyPr>
            <a:noAutofit/>
          </a:bodyPr>
          <a:lstStyle/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+mj-lt"/>
              <a:buAutoNum type="alphaLcParenR"/>
              <a:defRPr/>
            </a:pPr>
            <a:r>
              <a:rPr lang="cs-CZ" sz="2200" dirty="0" err="1" smtClean="0"/>
              <a:t>Průčelná</a:t>
            </a:r>
            <a:r>
              <a:rPr lang="cs-CZ" sz="2200" dirty="0" smtClean="0"/>
              <a:t> (</a:t>
            </a:r>
            <a:r>
              <a:rPr lang="cs-CZ" sz="2200" dirty="0" err="1" smtClean="0"/>
              <a:t>jednoúběžníková</a:t>
            </a:r>
            <a:r>
              <a:rPr lang="cs-CZ" sz="2200" dirty="0" smtClean="0"/>
              <a:t>) perspektiva</a:t>
            </a:r>
          </a:p>
          <a:p>
            <a:pPr lvl="1">
              <a:spcAft>
                <a:spcPts val="0"/>
              </a:spcAft>
              <a:defRPr/>
            </a:pPr>
            <a:r>
              <a:rPr lang="cs-CZ" dirty="0" smtClean="0">
                <a:ea typeface="Calibri"/>
                <a:cs typeface="Times New Roman"/>
              </a:rPr>
              <a:t>krychle </a:t>
            </a:r>
          </a:p>
          <a:p>
            <a:pPr marL="274637" lvl="1" indent="0">
              <a:spcAft>
                <a:spcPts val="0"/>
              </a:spcAft>
              <a:buFont typeface="Arial" charset="0"/>
              <a:buNone/>
              <a:defRPr/>
            </a:pPr>
            <a:r>
              <a:rPr lang="cs-CZ" dirty="0">
                <a:ea typeface="Calibri"/>
                <a:cs typeface="Times New Roman"/>
              </a:rPr>
              <a:t> </a:t>
            </a:r>
            <a:r>
              <a:rPr lang="cs-CZ" dirty="0" smtClean="0">
                <a:ea typeface="Calibri"/>
                <a:cs typeface="Times New Roman"/>
              </a:rPr>
              <a:t> v </a:t>
            </a:r>
            <a:r>
              <a:rPr lang="cs-CZ" dirty="0" err="1" smtClean="0">
                <a:ea typeface="Calibri"/>
                <a:cs typeface="Times New Roman"/>
              </a:rPr>
              <a:t>průčelné</a:t>
            </a:r>
            <a:endParaRPr lang="cs-CZ" dirty="0">
              <a:ea typeface="Calibri"/>
              <a:cs typeface="Times New Roman"/>
            </a:endParaRPr>
          </a:p>
          <a:p>
            <a:pPr marL="274637" lvl="1" indent="0">
              <a:spcAft>
                <a:spcPts val="1000"/>
              </a:spcAft>
              <a:buFont typeface="Arial" charset="0"/>
              <a:buNone/>
              <a:defRPr/>
            </a:pPr>
            <a:r>
              <a:rPr lang="cs-CZ" dirty="0" smtClean="0">
                <a:ea typeface="Calibri"/>
                <a:cs typeface="Times New Roman"/>
              </a:rPr>
              <a:t>  poloze  </a:t>
            </a:r>
            <a:endParaRPr lang="cs-CZ" dirty="0">
              <a:ea typeface="Calibri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9275"/>
            <a:ext cx="8229600" cy="990600"/>
          </a:xfrm>
        </p:spPr>
        <p:txBody>
          <a:bodyPr/>
          <a:lstStyle/>
          <a:p>
            <a:pPr>
              <a:defRPr/>
            </a:pPr>
            <a:r>
              <a:rPr lang="cs-CZ" dirty="0"/>
              <a:t>Volná perspektiva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xfrm>
            <a:off x="457200" y="1576388"/>
            <a:ext cx="8229600" cy="4876800"/>
          </a:xfrm>
        </p:spPr>
        <p:txBody>
          <a:bodyPr>
            <a:noAutofit/>
          </a:bodyPr>
          <a:lstStyle/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+mj-lt"/>
              <a:buAutoNum type="alphaLcParenR"/>
              <a:defRPr/>
            </a:pPr>
            <a:r>
              <a:rPr lang="cs-CZ" dirty="0" err="1" smtClean="0"/>
              <a:t>Průčelná</a:t>
            </a:r>
            <a:r>
              <a:rPr lang="cs-CZ" dirty="0" smtClean="0"/>
              <a:t> (</a:t>
            </a:r>
            <a:r>
              <a:rPr lang="cs-CZ" dirty="0" err="1" smtClean="0"/>
              <a:t>jednoúběžníková</a:t>
            </a:r>
            <a:r>
              <a:rPr lang="cs-CZ" dirty="0" smtClean="0"/>
              <a:t>) perspektiva</a:t>
            </a:r>
          </a:p>
          <a:p>
            <a:pPr marL="274637" lvl="1" indent="0">
              <a:spcAft>
                <a:spcPts val="0"/>
              </a:spcAft>
              <a:buFont typeface="Arial" charset="0"/>
              <a:buNone/>
              <a:defRPr/>
            </a:pPr>
            <a:r>
              <a:rPr lang="cs-CZ" sz="2400" dirty="0" smtClean="0">
                <a:ea typeface="Calibri"/>
                <a:cs typeface="Times New Roman"/>
              </a:rPr>
              <a:t>Využití </a:t>
            </a:r>
            <a:r>
              <a:rPr lang="cs-CZ" sz="2400" dirty="0" err="1">
                <a:ea typeface="Calibri"/>
                <a:cs typeface="Times New Roman"/>
              </a:rPr>
              <a:t>průčelné</a:t>
            </a:r>
            <a:r>
              <a:rPr lang="cs-CZ" sz="2400" dirty="0">
                <a:ea typeface="Calibri"/>
                <a:cs typeface="Times New Roman"/>
              </a:rPr>
              <a:t> perspektivy : </a:t>
            </a:r>
          </a:p>
          <a:p>
            <a:pPr lvl="1">
              <a:spcAft>
                <a:spcPts val="0"/>
              </a:spcAft>
              <a:defRPr/>
            </a:pPr>
            <a:r>
              <a:rPr lang="cs-CZ" sz="2400" dirty="0">
                <a:ea typeface="Calibri"/>
                <a:cs typeface="Times New Roman"/>
              </a:rPr>
              <a:t>nejčastěji pro zobrazování interiérů v bytové architektuře, kde sestrojíme perspektivu ve třech vhodných rovinách tj. podlaha a dvě protější stěny kolmé k průmětně </a:t>
            </a:r>
            <a:r>
              <a:rPr lang="cs-CZ" sz="2400" i="1" dirty="0" smtClean="0">
                <a:ea typeface="Calibri"/>
                <a:cs typeface="Times New Roman"/>
                <a:sym typeface="Symbol"/>
              </a:rPr>
              <a:t></a:t>
            </a:r>
            <a:endParaRPr lang="el-GR" sz="2400" dirty="0">
              <a:ea typeface="Calibri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9275"/>
            <a:ext cx="8229600" cy="990600"/>
          </a:xfrm>
        </p:spPr>
        <p:txBody>
          <a:bodyPr/>
          <a:lstStyle/>
          <a:p>
            <a:pPr>
              <a:defRPr/>
            </a:pPr>
            <a:r>
              <a:rPr lang="cs-CZ" dirty="0"/>
              <a:t>Volná perspektiva</a:t>
            </a:r>
          </a:p>
        </p:txBody>
      </p:sp>
      <p:sp>
        <p:nvSpPr>
          <p:cNvPr id="3" name="Zástupný symbol pro text 2"/>
          <p:cNvSpPr>
            <a:spLocks noGrp="1"/>
          </p:cNvSpPr>
          <p:nvPr>
            <p:ph idx="1"/>
          </p:nvPr>
        </p:nvSpPr>
        <p:spPr>
          <a:xfrm>
            <a:off x="457200" y="1576388"/>
            <a:ext cx="8229600" cy="4876800"/>
          </a:xfrm>
        </p:spPr>
        <p:txBody>
          <a:bodyPr>
            <a:noAutofit/>
          </a:bodyPr>
          <a:lstStyle/>
          <a:p>
            <a:pPr marL="457200" indent="-457200">
              <a:lnSpc>
                <a:spcPct val="115000"/>
              </a:lnSpc>
              <a:spcAft>
                <a:spcPts val="0"/>
              </a:spcAft>
              <a:buFont typeface="+mj-lt"/>
              <a:buAutoNum type="alphaLcParenR"/>
              <a:defRPr/>
            </a:pPr>
            <a:r>
              <a:rPr lang="cs-CZ" dirty="0" err="1" smtClean="0"/>
              <a:t>Průčelná</a:t>
            </a:r>
            <a:r>
              <a:rPr lang="cs-CZ" dirty="0" smtClean="0"/>
              <a:t> (</a:t>
            </a:r>
            <a:r>
              <a:rPr lang="cs-CZ" dirty="0" err="1" smtClean="0"/>
              <a:t>jednoúběžníková</a:t>
            </a:r>
            <a:r>
              <a:rPr lang="cs-CZ" dirty="0" smtClean="0"/>
              <a:t>) perspektiva</a:t>
            </a:r>
          </a:p>
          <a:p>
            <a:pPr marL="274637" lvl="1" indent="0">
              <a:spcAft>
                <a:spcPts val="0"/>
              </a:spcAft>
              <a:buFont typeface="Arial" charset="0"/>
              <a:buNone/>
              <a:defRPr/>
            </a:pPr>
            <a:r>
              <a:rPr lang="cs-CZ" sz="2400" dirty="0">
                <a:ea typeface="Calibri"/>
                <a:cs typeface="Times New Roman"/>
              </a:rPr>
              <a:t>Postup </a:t>
            </a:r>
            <a:r>
              <a:rPr lang="cs-CZ" sz="2400" dirty="0" err="1">
                <a:ea typeface="Calibri"/>
                <a:cs typeface="Times New Roman"/>
              </a:rPr>
              <a:t>průčelné</a:t>
            </a:r>
            <a:r>
              <a:rPr lang="cs-CZ" sz="2400" dirty="0">
                <a:ea typeface="Calibri"/>
                <a:cs typeface="Times New Roman"/>
              </a:rPr>
              <a:t> perspektivy: </a:t>
            </a:r>
          </a:p>
          <a:p>
            <a:pPr lvl="1">
              <a:spcAft>
                <a:spcPts val="0"/>
              </a:spcAft>
              <a:defRPr/>
            </a:pPr>
            <a:r>
              <a:rPr lang="cs-CZ" sz="2200" dirty="0">
                <a:ea typeface="Calibri"/>
                <a:cs typeface="Times New Roman"/>
              </a:rPr>
              <a:t>osu </a:t>
            </a:r>
            <a:r>
              <a:rPr lang="cs-CZ" sz="2200" i="1" dirty="0">
                <a:ea typeface="Calibri"/>
                <a:cs typeface="Times New Roman"/>
              </a:rPr>
              <a:t>x</a:t>
            </a:r>
            <a:r>
              <a:rPr lang="cs-CZ" sz="2200" i="1" baseline="-25000" dirty="0">
                <a:ea typeface="Calibri"/>
                <a:cs typeface="Times New Roman"/>
              </a:rPr>
              <a:t>1</a:t>
            </a:r>
            <a:r>
              <a:rPr lang="cs-CZ" sz="2200" dirty="0">
                <a:ea typeface="Calibri"/>
                <a:cs typeface="Times New Roman"/>
              </a:rPr>
              <a:t>, ztotožníme se základnicí </a:t>
            </a:r>
            <a:r>
              <a:rPr lang="cs-CZ" sz="2200" i="1" dirty="0">
                <a:ea typeface="Calibri"/>
                <a:cs typeface="Times New Roman"/>
              </a:rPr>
              <a:t>z</a:t>
            </a:r>
            <a:r>
              <a:rPr lang="cs-CZ" sz="2200" dirty="0">
                <a:ea typeface="Calibri"/>
                <a:cs typeface="Times New Roman"/>
              </a:rPr>
              <a:t> (leží v </a:t>
            </a:r>
            <a:r>
              <a:rPr lang="el-GR" sz="2200" i="1" dirty="0">
                <a:ea typeface="Calibri"/>
                <a:cs typeface="Times New Roman"/>
              </a:rPr>
              <a:t>ρ</a:t>
            </a:r>
            <a:r>
              <a:rPr lang="el-GR" sz="2200" dirty="0">
                <a:ea typeface="Calibri"/>
                <a:cs typeface="Times New Roman"/>
              </a:rPr>
              <a:t>, </a:t>
            </a:r>
            <a:r>
              <a:rPr lang="cs-CZ" sz="2200" dirty="0">
                <a:ea typeface="Calibri"/>
                <a:cs typeface="Times New Roman"/>
              </a:rPr>
              <a:t>jednotky na ni nanášíme ve skutečné velikosti</a:t>
            </a:r>
            <a:r>
              <a:rPr lang="cs-CZ" sz="2200" dirty="0" smtClean="0">
                <a:ea typeface="Calibri"/>
                <a:cs typeface="Times New Roman"/>
              </a:rPr>
              <a:t>)</a:t>
            </a:r>
            <a:endParaRPr lang="cs-CZ" sz="2200" dirty="0">
              <a:ea typeface="Calibri"/>
              <a:cs typeface="Times New Roman"/>
            </a:endParaRPr>
          </a:p>
          <a:p>
            <a:pPr lvl="1">
              <a:spcAft>
                <a:spcPts val="0"/>
              </a:spcAft>
              <a:defRPr/>
            </a:pPr>
            <a:r>
              <a:rPr lang="cs-CZ" sz="2200" dirty="0">
                <a:ea typeface="Calibri"/>
                <a:cs typeface="Times New Roman"/>
              </a:rPr>
              <a:t>osu </a:t>
            </a:r>
            <a:r>
              <a:rPr lang="cs-CZ" sz="2200" i="1" dirty="0">
                <a:ea typeface="Calibri"/>
                <a:cs typeface="Times New Roman"/>
              </a:rPr>
              <a:t>x</a:t>
            </a:r>
            <a:r>
              <a:rPr lang="cs-CZ" sz="2200" i="1" baseline="-25000" dirty="0">
                <a:ea typeface="Calibri"/>
                <a:cs typeface="Times New Roman"/>
              </a:rPr>
              <a:t>3</a:t>
            </a:r>
            <a:r>
              <a:rPr lang="cs-CZ" sz="2200" dirty="0">
                <a:ea typeface="Calibri"/>
                <a:cs typeface="Times New Roman"/>
              </a:rPr>
              <a:t>, vedeme libovolným vhodně zvoleným bodem </a:t>
            </a:r>
            <a:r>
              <a:rPr lang="cs-CZ" sz="2200" i="1" dirty="0">
                <a:ea typeface="Calibri"/>
                <a:cs typeface="Times New Roman"/>
              </a:rPr>
              <a:t>P</a:t>
            </a:r>
            <a:r>
              <a:rPr lang="cs-CZ" sz="2200" dirty="0">
                <a:ea typeface="Calibri"/>
                <a:cs typeface="Times New Roman"/>
              </a:rPr>
              <a:t> na </a:t>
            </a:r>
            <a:r>
              <a:rPr lang="cs-CZ" sz="2200" i="1" dirty="0">
                <a:ea typeface="Calibri"/>
                <a:cs typeface="Times New Roman"/>
              </a:rPr>
              <a:t>z </a:t>
            </a:r>
            <a:r>
              <a:rPr lang="cs-CZ" sz="2200" dirty="0">
                <a:ea typeface="Calibri"/>
                <a:cs typeface="Times New Roman"/>
              </a:rPr>
              <a:t>(leží rovněž v </a:t>
            </a:r>
            <a:r>
              <a:rPr lang="el-GR" sz="2200" i="1" dirty="0">
                <a:ea typeface="Calibri"/>
                <a:cs typeface="Times New Roman"/>
              </a:rPr>
              <a:t>ρ</a:t>
            </a:r>
            <a:r>
              <a:rPr lang="el-GR" sz="2200" dirty="0">
                <a:ea typeface="Calibri"/>
                <a:cs typeface="Times New Roman"/>
              </a:rPr>
              <a:t>, </a:t>
            </a:r>
            <a:r>
              <a:rPr lang="cs-CZ" sz="2200" dirty="0">
                <a:ea typeface="Calibri"/>
                <a:cs typeface="Times New Roman"/>
              </a:rPr>
              <a:t>jednotky ve skutečné velikosti</a:t>
            </a:r>
            <a:r>
              <a:rPr lang="cs-CZ" sz="2200" dirty="0" smtClean="0">
                <a:ea typeface="Calibri"/>
                <a:cs typeface="Times New Roman"/>
              </a:rPr>
              <a:t>)</a:t>
            </a:r>
            <a:endParaRPr lang="cs-CZ" sz="2200" dirty="0">
              <a:ea typeface="Calibri"/>
              <a:cs typeface="Times New Roman"/>
            </a:endParaRPr>
          </a:p>
          <a:p>
            <a:pPr lvl="1">
              <a:spcAft>
                <a:spcPts val="0"/>
              </a:spcAft>
              <a:defRPr/>
            </a:pPr>
            <a:r>
              <a:rPr lang="cs-CZ" sz="2200" dirty="0">
                <a:ea typeface="Calibri"/>
                <a:cs typeface="Times New Roman"/>
              </a:rPr>
              <a:t>osa </a:t>
            </a:r>
            <a:r>
              <a:rPr lang="cs-CZ" sz="2200" i="1" dirty="0">
                <a:ea typeface="Calibri"/>
                <a:cs typeface="Times New Roman"/>
              </a:rPr>
              <a:t>x</a:t>
            </a:r>
            <a:r>
              <a:rPr lang="cs-CZ" sz="2200" i="1" baseline="-25000" dirty="0">
                <a:ea typeface="Calibri"/>
                <a:cs typeface="Times New Roman"/>
              </a:rPr>
              <a:t>2</a:t>
            </a:r>
            <a:r>
              <a:rPr lang="cs-CZ" sz="2200" dirty="0">
                <a:ea typeface="Calibri"/>
                <a:cs typeface="Times New Roman"/>
              </a:rPr>
              <a:t>, je hloubková přímka, její perspektiva je přímka </a:t>
            </a:r>
            <a:r>
              <a:rPr lang="cs-CZ" sz="2200" i="1" dirty="0">
                <a:ea typeface="Calibri"/>
                <a:cs typeface="Times New Roman"/>
              </a:rPr>
              <a:t>PH</a:t>
            </a:r>
            <a:r>
              <a:rPr lang="cs-CZ" sz="2200" dirty="0">
                <a:ea typeface="Calibri"/>
                <a:cs typeface="Times New Roman"/>
              </a:rPr>
              <a:t>. (Jednotky na ni nanášíme pomocí levého nebo pravého </a:t>
            </a:r>
            <a:r>
              <a:rPr lang="cs-CZ" sz="2200" dirty="0" err="1">
                <a:ea typeface="Calibri"/>
                <a:cs typeface="Times New Roman"/>
              </a:rPr>
              <a:t>distančníku</a:t>
            </a:r>
            <a:r>
              <a:rPr lang="cs-CZ" sz="2200" dirty="0" smtClean="0">
                <a:ea typeface="Calibri"/>
                <a:cs typeface="Times New Roman"/>
              </a:rPr>
              <a:t>.)</a:t>
            </a:r>
            <a:endParaRPr lang="cs-CZ" sz="2200" dirty="0">
              <a:ea typeface="Calibri"/>
              <a:cs typeface="Times New Roman"/>
            </a:endParaRPr>
          </a:p>
          <a:p>
            <a:pPr lvl="1">
              <a:spcAft>
                <a:spcPts val="0"/>
              </a:spcAft>
              <a:defRPr/>
            </a:pPr>
            <a:r>
              <a:rPr lang="cs-CZ" sz="2200" dirty="0">
                <a:ea typeface="Calibri"/>
                <a:cs typeface="Times New Roman"/>
              </a:rPr>
              <a:t>sestrojíme sítě (jednotkami na osách vedeme rovnoběžky se zbývajícími osami) a s využitím sítí zakreslíme </a:t>
            </a:r>
            <a:r>
              <a:rPr lang="cs-CZ" sz="2200" dirty="0" smtClean="0">
                <a:ea typeface="Calibri"/>
                <a:cs typeface="Times New Roman"/>
              </a:rPr>
              <a:t>interiér</a:t>
            </a:r>
            <a:endParaRPr lang="cs-CZ" sz="2200" dirty="0">
              <a:ea typeface="Calibri"/>
              <a:cs typeface="Times New Roman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990600"/>
          </a:xfrm>
        </p:spPr>
        <p:txBody>
          <a:bodyPr/>
          <a:lstStyle/>
          <a:p>
            <a:pPr>
              <a:defRPr/>
            </a:pPr>
            <a:r>
              <a:rPr lang="cs-CZ" dirty="0"/>
              <a:t>Volná perspektiva</a:t>
            </a:r>
          </a:p>
        </p:txBody>
      </p:sp>
      <p:sp>
        <p:nvSpPr>
          <p:cNvPr id="33794" name="Zástupný symbol pro text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4876800"/>
          </a:xfrm>
        </p:spPr>
        <p:txBody>
          <a:bodyPr/>
          <a:lstStyle/>
          <a:p>
            <a:pPr marL="457200" indent="-457200">
              <a:lnSpc>
                <a:spcPct val="115000"/>
              </a:lnSpc>
              <a:buFont typeface="Verdana" pitchFamily="34" charset="0"/>
              <a:buAutoNum type="alphaLcParenR"/>
            </a:pPr>
            <a:r>
              <a:rPr lang="cs-CZ" smtClean="0"/>
              <a:t>Průčelná (jednoúběžníková) perspektiva</a:t>
            </a:r>
          </a:p>
        </p:txBody>
      </p:sp>
      <p:sp>
        <p:nvSpPr>
          <p:cNvPr id="33795" name="Obdélník 3"/>
          <p:cNvSpPr>
            <a:spLocks noChangeArrowheads="1"/>
          </p:cNvSpPr>
          <p:nvPr/>
        </p:nvSpPr>
        <p:spPr bwMode="auto">
          <a:xfrm>
            <a:off x="2054225" y="6300788"/>
            <a:ext cx="59023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hlinkClick r:id="rId3"/>
              </a:rPr>
              <a:t>http://kag.upol.cz/juklova/3rocnik/img3/linear23.jpg</a:t>
            </a:r>
            <a:endParaRPr lang="cs-CZ"/>
          </a:p>
        </p:txBody>
      </p:sp>
      <p:sp>
        <p:nvSpPr>
          <p:cNvPr id="33796" name="Obdélník 5"/>
          <p:cNvSpPr>
            <a:spLocks noChangeArrowheads="1"/>
          </p:cNvSpPr>
          <p:nvPr/>
        </p:nvSpPr>
        <p:spPr bwMode="auto">
          <a:xfrm>
            <a:off x="1357313" y="6300788"/>
            <a:ext cx="8382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Zdroj: </a:t>
            </a:r>
          </a:p>
        </p:txBody>
      </p:sp>
      <p:grpSp>
        <p:nvGrpSpPr>
          <p:cNvPr id="33797" name="Skupina 6"/>
          <p:cNvGrpSpPr>
            <a:grpSpLocks/>
          </p:cNvGrpSpPr>
          <p:nvPr/>
        </p:nvGrpSpPr>
        <p:grpSpPr bwMode="auto">
          <a:xfrm>
            <a:off x="400050" y="1768475"/>
            <a:ext cx="8345488" cy="4613275"/>
            <a:chOff x="399257" y="1769011"/>
            <a:chExt cx="8345487" cy="4612317"/>
          </a:xfrm>
        </p:grpSpPr>
        <p:pic>
          <p:nvPicPr>
            <p:cNvPr id="33798" name="Picture 2"/>
            <p:cNvPicPr>
              <a:picLocks noChangeAspect="1" noChangeArrowheads="1"/>
            </p:cNvPicPr>
            <p:nvPr/>
          </p:nvPicPr>
          <p:blipFill>
            <a:blip r:embed="rId4"/>
            <a:srcRect t="5547"/>
            <a:stretch>
              <a:fillRect/>
            </a:stretch>
          </p:blipFill>
          <p:spPr bwMode="auto">
            <a:xfrm>
              <a:off x="399257" y="1769011"/>
              <a:ext cx="8345487" cy="461231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3799" name="TextovéPole 4"/>
            <p:cNvSpPr txBox="1">
              <a:spLocks noChangeArrowheads="1"/>
            </p:cNvSpPr>
            <p:nvPr/>
          </p:nvSpPr>
          <p:spPr bwMode="auto">
            <a:xfrm>
              <a:off x="8100392" y="5816297"/>
              <a:ext cx="644352" cy="276999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200" i="1"/>
                <a:t>x</a:t>
              </a:r>
              <a:r>
                <a:rPr lang="cs-CZ" sz="1200" i="1" baseline="-25000"/>
                <a:t>1 </a:t>
              </a:r>
              <a:r>
                <a:rPr lang="cs-CZ" sz="1200" i="1"/>
                <a:t>= z</a:t>
              </a:r>
            </a:p>
          </p:txBody>
        </p:sp>
        <p:sp>
          <p:nvSpPr>
            <p:cNvPr id="33800" name="TextovéPole 7"/>
            <p:cNvSpPr txBox="1">
              <a:spLocks noChangeArrowheads="1"/>
            </p:cNvSpPr>
            <p:nvPr/>
          </p:nvSpPr>
          <p:spPr bwMode="auto">
            <a:xfrm>
              <a:off x="4355976" y="2420888"/>
              <a:ext cx="360040" cy="276999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200" i="1"/>
                <a:t>x</a:t>
              </a:r>
              <a:r>
                <a:rPr lang="cs-CZ" sz="1200" i="1" baseline="-25000"/>
                <a:t>2</a:t>
              </a:r>
              <a:endParaRPr lang="cs-CZ" sz="1200" i="1"/>
            </a:p>
          </p:txBody>
        </p:sp>
        <p:sp>
          <p:nvSpPr>
            <p:cNvPr id="33801" name="TextovéPole 8"/>
            <p:cNvSpPr txBox="1">
              <a:spLocks noChangeArrowheads="1"/>
            </p:cNvSpPr>
            <p:nvPr/>
          </p:nvSpPr>
          <p:spPr bwMode="auto">
            <a:xfrm>
              <a:off x="1560366" y="2276872"/>
              <a:ext cx="432048" cy="276999"/>
            </a:xfrm>
            <a:prstGeom prst="rect">
              <a:avLst/>
            </a:prstGeom>
            <a:solidFill>
              <a:schemeClr val="bg1"/>
            </a:solidFill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cs-CZ" sz="1200" i="1"/>
                <a:t>x</a:t>
              </a:r>
              <a:r>
                <a:rPr lang="cs-CZ" sz="1200" i="1" baseline="-25000"/>
                <a:t>3</a:t>
              </a:r>
              <a:endParaRPr lang="cs-CZ" sz="1200" i="1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990600"/>
          </a:xfrm>
        </p:spPr>
        <p:txBody>
          <a:bodyPr/>
          <a:lstStyle/>
          <a:p>
            <a:pPr>
              <a:defRPr/>
            </a:pPr>
            <a:r>
              <a:rPr lang="cs-CZ" dirty="0"/>
              <a:t>Volná perspektiva</a:t>
            </a:r>
          </a:p>
        </p:txBody>
      </p:sp>
      <p:sp>
        <p:nvSpPr>
          <p:cNvPr id="35842" name="Zástupný symbol pro text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4876800"/>
          </a:xfrm>
        </p:spPr>
        <p:txBody>
          <a:bodyPr/>
          <a:lstStyle/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Verdana" pitchFamily="34" charset="0"/>
              <a:buAutoNum type="alphaLcParenR" startAt="2"/>
            </a:pPr>
            <a:r>
              <a:rPr lang="cs-CZ" smtClean="0"/>
              <a:t>Nárožní, neprůčelná (dvojúběžníková) perspektiva</a:t>
            </a:r>
          </a:p>
          <a:p>
            <a:pPr lvl="1"/>
            <a:r>
              <a:rPr lang="cs-CZ" smtClean="0">
                <a:ea typeface="Calibri" pitchFamily="34" charset="0"/>
                <a:cs typeface="Times New Roman" pitchFamily="18" charset="0"/>
              </a:rPr>
              <a:t>krychle v nárožní, neprůčelné poloze</a:t>
            </a:r>
            <a:endParaRPr lang="cs-CZ" smtClean="0"/>
          </a:p>
        </p:txBody>
      </p:sp>
      <p:pic>
        <p:nvPicPr>
          <p:cNvPr id="35843" name="Picture 2"/>
          <p:cNvPicPr>
            <a:picLocks noChangeAspect="1" noChangeArrowheads="1"/>
          </p:cNvPicPr>
          <p:nvPr/>
        </p:nvPicPr>
        <p:blipFill>
          <a:blip r:embed="rId3"/>
          <a:srcRect l="8653" t="30385" r="12885" b="21922"/>
          <a:stretch>
            <a:fillRect/>
          </a:stretch>
        </p:blipFill>
        <p:spPr bwMode="auto">
          <a:xfrm>
            <a:off x="406400" y="2727325"/>
            <a:ext cx="8331200" cy="379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990600"/>
          </a:xfrm>
        </p:spPr>
        <p:txBody>
          <a:bodyPr/>
          <a:lstStyle/>
          <a:p>
            <a:pPr>
              <a:defRPr/>
            </a:pPr>
            <a:r>
              <a:rPr lang="cs-CZ" dirty="0"/>
              <a:t>Volná perspektiva</a:t>
            </a:r>
          </a:p>
        </p:txBody>
      </p:sp>
      <p:sp>
        <p:nvSpPr>
          <p:cNvPr id="37890" name="Zástupný symbol pro text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4876800"/>
          </a:xfrm>
        </p:spPr>
        <p:txBody>
          <a:bodyPr/>
          <a:lstStyle/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Verdana" pitchFamily="34" charset="0"/>
              <a:buAutoNum type="alphaLcParenR" startAt="3"/>
            </a:pPr>
            <a:r>
              <a:rPr lang="cs-CZ" smtClean="0"/>
              <a:t>Ptačí (trojúběžníková) perspektiva</a:t>
            </a:r>
          </a:p>
        </p:txBody>
      </p:sp>
      <p:pic>
        <p:nvPicPr>
          <p:cNvPr id="37891" name="Picture 2"/>
          <p:cNvPicPr>
            <a:picLocks noChangeAspect="1" noChangeArrowheads="1"/>
          </p:cNvPicPr>
          <p:nvPr/>
        </p:nvPicPr>
        <p:blipFill>
          <a:blip r:embed="rId3"/>
          <a:srcRect l="19183" t="22885" r="18510" b="25577"/>
          <a:stretch>
            <a:fillRect/>
          </a:stretch>
        </p:blipFill>
        <p:spPr bwMode="auto">
          <a:xfrm>
            <a:off x="1009650" y="1674813"/>
            <a:ext cx="7124700" cy="4418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990600"/>
          </a:xfrm>
        </p:spPr>
        <p:txBody>
          <a:bodyPr/>
          <a:lstStyle/>
          <a:p>
            <a:pPr>
              <a:defRPr/>
            </a:pPr>
            <a:r>
              <a:rPr lang="cs-CZ" dirty="0"/>
              <a:t>Volná perspektiva</a:t>
            </a:r>
          </a:p>
        </p:txBody>
      </p:sp>
      <p:sp>
        <p:nvSpPr>
          <p:cNvPr id="39938" name="Zástupný symbol pro text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4876800"/>
          </a:xfrm>
        </p:spPr>
        <p:txBody>
          <a:bodyPr/>
          <a:lstStyle/>
          <a:p>
            <a:pPr marL="457200" indent="-457200">
              <a:lnSpc>
                <a:spcPct val="115000"/>
              </a:lnSpc>
              <a:spcAft>
                <a:spcPts val="1000"/>
              </a:spcAft>
              <a:buFont typeface="Verdana" pitchFamily="34" charset="0"/>
              <a:buAutoNum type="alphaLcParenR" startAt="4"/>
            </a:pPr>
            <a:r>
              <a:rPr lang="cs-CZ" smtClean="0"/>
              <a:t>Žabí (trojúběžníková) perspektiva</a:t>
            </a:r>
          </a:p>
        </p:txBody>
      </p:sp>
      <p:pic>
        <p:nvPicPr>
          <p:cNvPr id="39939" name="Picture 2"/>
          <p:cNvPicPr>
            <a:picLocks noChangeAspect="1" noChangeArrowheads="1"/>
          </p:cNvPicPr>
          <p:nvPr/>
        </p:nvPicPr>
        <p:blipFill>
          <a:blip r:embed="rId3"/>
          <a:srcRect l="19327" t="24229" r="18509" b="25577"/>
          <a:stretch>
            <a:fillRect/>
          </a:stretch>
        </p:blipFill>
        <p:spPr bwMode="auto">
          <a:xfrm>
            <a:off x="825500" y="1773238"/>
            <a:ext cx="7493000" cy="45354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Obdélník 1"/>
          <p:cNvSpPr>
            <a:spLocks noChangeArrowheads="1"/>
          </p:cNvSpPr>
          <p:nvPr/>
        </p:nvSpPr>
        <p:spPr bwMode="auto">
          <a:xfrm>
            <a:off x="468313" y="1304925"/>
            <a:ext cx="7991475" cy="3694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solidFill>
                  <a:schemeClr val="tx2"/>
                </a:solidFill>
                <a:latin typeface="Verdana" pitchFamily="34" charset="0"/>
                <a:cs typeface="Times New Roman" pitchFamily="18" charset="0"/>
              </a:rPr>
              <a:t>Zdroje:</a:t>
            </a:r>
          </a:p>
          <a:p>
            <a:endParaRPr lang="cs-CZ">
              <a:solidFill>
                <a:schemeClr val="tx2"/>
              </a:solidFill>
              <a:latin typeface="Verdana" pitchFamily="34" charset="0"/>
              <a:cs typeface="Times New Roman" pitchFamily="18" charset="0"/>
            </a:endParaRPr>
          </a:p>
          <a:p>
            <a:r>
              <a:rPr lang="cs-CZ">
                <a:solidFill>
                  <a:schemeClr val="tx2"/>
                </a:solidFill>
              </a:rPr>
              <a:t>doc. dr. MENŠÍK, Miroslav; prof. ing. KOCHMAN, Josef; prof. ing. arch. SCHMIDT, Otakar. </a:t>
            </a:r>
            <a:r>
              <a:rPr lang="cs-CZ" i="1">
                <a:solidFill>
                  <a:schemeClr val="tx2"/>
                </a:solidFill>
              </a:rPr>
              <a:t>Technické kreslení pro I. a II. ročník středních uměleckoprůmyslových škol</a:t>
            </a:r>
            <a:r>
              <a:rPr lang="cs-CZ">
                <a:solidFill>
                  <a:schemeClr val="tx2"/>
                </a:solidFill>
              </a:rPr>
              <a:t>. Praha: Státní pedagogické nakladatelství, n. p., 1967, ISBN neuvedeno.</a:t>
            </a:r>
            <a:r>
              <a:rPr lang="cs-CZ"/>
              <a:t> </a:t>
            </a:r>
          </a:p>
          <a:p>
            <a:endParaRPr lang="cs-CZ">
              <a:solidFill>
                <a:schemeClr val="tx2"/>
              </a:solidFill>
              <a:hlinkClick r:id="rId2"/>
            </a:endParaRPr>
          </a:p>
          <a:p>
            <a:r>
              <a:rPr lang="cs-CZ">
                <a:solidFill>
                  <a:schemeClr val="tx2"/>
                </a:solidFill>
                <a:hlinkClick r:id="rId2"/>
              </a:rPr>
              <a:t>http://kag.upol.cz/juklova/3rocnik/LP3.html</a:t>
            </a:r>
            <a:endParaRPr lang="cs-CZ">
              <a:solidFill>
                <a:schemeClr val="tx2"/>
              </a:solidFill>
            </a:endParaRPr>
          </a:p>
          <a:p>
            <a:endParaRPr lang="cs-CZ">
              <a:solidFill>
                <a:schemeClr val="tx2"/>
              </a:solidFill>
            </a:endParaRPr>
          </a:p>
          <a:p>
            <a:r>
              <a:rPr lang="cs-CZ">
                <a:solidFill>
                  <a:schemeClr val="tx2"/>
                </a:solidFill>
                <a:latin typeface="Verdana" pitchFamily="34" charset="0"/>
                <a:cs typeface="Times New Roman" pitchFamily="18" charset="0"/>
              </a:rPr>
              <a:t>Autorkou všech obrázků kromě obrázku na snímku 13 je Ing. Lenka Findejsová. Autorka obrázků (Ing. Lenka Findejsová) souhlasí s jejich zveřejněním na Metodickém portálu.</a:t>
            </a:r>
          </a:p>
          <a:p>
            <a:endParaRPr lang="cs-CZ">
              <a:solidFill>
                <a:schemeClr val="tx2"/>
              </a:solidFill>
              <a:latin typeface="Verdana" pitchFamily="34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emnost (2)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1161</TotalTime>
  <Words>460</Words>
  <Application>Microsoft Office PowerPoint</Application>
  <PresentationFormat>On-screen Show (4:3)</PresentationFormat>
  <Paragraphs>114</Paragraphs>
  <Slides>18</Slides>
  <Notes>9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5</vt:i4>
      </vt:variant>
      <vt:variant>
        <vt:lpstr>Nadpisy snímků</vt:lpstr>
      </vt:variant>
      <vt:variant>
        <vt:i4>18</vt:i4>
      </vt:variant>
    </vt:vector>
  </HeadingPairs>
  <TitlesOfParts>
    <vt:vector size="29" baseType="lpstr">
      <vt:lpstr>Arial</vt:lpstr>
      <vt:lpstr>Verdana</vt:lpstr>
      <vt:lpstr>Calibri</vt:lpstr>
      <vt:lpstr>TimesNewRomanPSMT</vt:lpstr>
      <vt:lpstr>Times New Roman</vt:lpstr>
      <vt:lpstr>Symbol</vt:lpstr>
      <vt:lpstr>jemnost (2)</vt:lpstr>
      <vt:lpstr>jemnost (2)</vt:lpstr>
      <vt:lpstr>jemnost (2)</vt:lpstr>
      <vt:lpstr>jemnost (2)</vt:lpstr>
      <vt:lpstr>jemnost (2)</vt:lpstr>
      <vt:lpstr>Snímek 1</vt:lpstr>
      <vt:lpstr>PERSPEKTIVA</vt:lpstr>
      <vt:lpstr>Obsah</vt:lpstr>
      <vt:lpstr>Obsah</vt:lpstr>
      <vt:lpstr>Lineární perspektiva</vt:lpstr>
      <vt:lpstr>Lineární perspektiva</vt:lpstr>
      <vt:lpstr>Lineární perspektiva</vt:lpstr>
      <vt:lpstr>Druhy perspektiv</vt:lpstr>
      <vt:lpstr>Vázaná perspektiva</vt:lpstr>
      <vt:lpstr>Volná perspektiva</vt:lpstr>
      <vt:lpstr>Volná perspektiva</vt:lpstr>
      <vt:lpstr>Volná perspektiva</vt:lpstr>
      <vt:lpstr>Volná perspektiva</vt:lpstr>
      <vt:lpstr>Volná perspektiva</vt:lpstr>
      <vt:lpstr>Volná perspektiva</vt:lpstr>
      <vt:lpstr>Volná perspektiva</vt:lpstr>
      <vt:lpstr>Volná perspektiva</vt:lpstr>
      <vt:lpstr>Snímek 18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tkalcovské vazby</dc:title>
  <dc:creator>findejsova</dc:creator>
  <cp:lastModifiedBy>DUM</cp:lastModifiedBy>
  <cp:revision>84</cp:revision>
  <cp:lastPrinted>2014-01-08T10:49:18Z</cp:lastPrinted>
  <dcterms:created xsi:type="dcterms:W3CDTF">2012-11-03T21:54:35Z</dcterms:created>
  <dcterms:modified xsi:type="dcterms:W3CDTF">2014-10-30T20:16:19Z</dcterms:modified>
</cp:coreProperties>
</file>