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7"/>
  </p:notesMasterIdLst>
  <p:sldIdLst>
    <p:sldId id="273" r:id="rId2"/>
    <p:sldId id="256" r:id="rId3"/>
    <p:sldId id="258" r:id="rId4"/>
    <p:sldId id="291" r:id="rId5"/>
    <p:sldId id="305" r:id="rId6"/>
    <p:sldId id="312" r:id="rId7"/>
    <p:sldId id="313" r:id="rId8"/>
    <p:sldId id="311" r:id="rId9"/>
    <p:sldId id="316" r:id="rId10"/>
    <p:sldId id="295" r:id="rId11"/>
    <p:sldId id="317" r:id="rId12"/>
    <p:sldId id="318" r:id="rId13"/>
    <p:sldId id="319" r:id="rId14"/>
    <p:sldId id="320" r:id="rId15"/>
    <p:sldId id="274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9F0229-C0DB-4897-B961-C9ABD32B4F5E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B9375A-D12A-4132-A9B3-0B7C00996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020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9123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9123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9123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3694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3702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8752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829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82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8. 8. 2013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VY_32_INOVACE_218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Perspektivní sítě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Technické kreslení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2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V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ysvětlení konstrukce a využití perspektivních sítí při kreslení různých objektů.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a rýsovací potřeby, sešit.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rýsují do sešitu dle zadání.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620688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5534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>
          <a:xfrm>
            <a:off x="685800" y="1371600"/>
            <a:ext cx="8134672" cy="19272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Perspektivní sítě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Technické kreslení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Perspektivní sítě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Průčelná </a:t>
            </a:r>
            <a:r>
              <a:rPr lang="cs-CZ" sz="2800" dirty="0" smtClean="0"/>
              <a:t>síť čtverců v základní rovině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/>
              <a:t>Nárožní síť čtverců v </a:t>
            </a:r>
            <a:r>
              <a:rPr lang="cs-CZ" sz="2800" dirty="0" smtClean="0"/>
              <a:t>základní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Volná perspektiva prostorového útvaru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/>
              <a:t>Perspektivní </a:t>
            </a:r>
            <a:r>
              <a:rPr lang="cs-CZ" dirty="0" smtClean="0"/>
              <a:t>sítě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600200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využívali malíři gotické doby ke zlepšení prostorového dojmu obrazu</a:t>
            </a: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figury umisťovali na čtvercové dláždění vhodně perspektivně nakreslené</a:t>
            </a: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toto dláždění (italsky zvané </a:t>
            </a:r>
            <a:r>
              <a:rPr lang="cs-CZ" sz="2800" i="1" dirty="0" err="1" smtClean="0">
                <a:ea typeface="Calibri"/>
                <a:cs typeface="Times New Roman"/>
              </a:rPr>
              <a:t>pavimento</a:t>
            </a:r>
            <a:r>
              <a:rPr lang="cs-CZ" sz="2800" dirty="0" smtClean="0">
                <a:ea typeface="Calibri"/>
                <a:cs typeface="Times New Roman"/>
              </a:rPr>
              <a:t>) kreslili s chybami typickými pro jednotlivé mistry a jejich školy</a:t>
            </a: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800" dirty="0"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16831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Průčelná síť čtverců v základní </a:t>
            </a:r>
            <a:r>
              <a:rPr lang="cs-CZ" dirty="0" smtClean="0"/>
              <a:t>rovině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err="1" smtClean="0">
                <a:sym typeface="Symbol"/>
              </a:rPr>
              <a:t>průčelná</a:t>
            </a:r>
            <a:r>
              <a:rPr lang="cs-CZ" sz="2000" dirty="0" smtClean="0">
                <a:sym typeface="Symbol"/>
              </a:rPr>
              <a:t> síť čtverců v základní rovině</a:t>
            </a:r>
          </a:p>
          <a:p>
            <a:r>
              <a:rPr lang="cs-CZ" sz="2000" dirty="0" smtClean="0">
                <a:sym typeface="Symbol"/>
              </a:rPr>
              <a:t>jejich strany jsou rovnoběžné s průmětnou</a:t>
            </a:r>
          </a:p>
          <a:p>
            <a:r>
              <a:rPr lang="cs-CZ" sz="2000" dirty="0" smtClean="0">
                <a:sym typeface="Symbol"/>
              </a:rPr>
              <a:t>dáno: </a:t>
            </a:r>
            <a:r>
              <a:rPr lang="cs-CZ" sz="2000" i="1" dirty="0" smtClean="0">
                <a:sym typeface="Symbol"/>
              </a:rPr>
              <a:t>h, H, d, v, </a:t>
            </a:r>
            <a:r>
              <a:rPr lang="cs-CZ" sz="2000" dirty="0" smtClean="0">
                <a:sym typeface="Symbol"/>
              </a:rPr>
              <a:t>strana čtverce</a:t>
            </a:r>
            <a:r>
              <a:rPr lang="cs-CZ" sz="2000" i="1" dirty="0" smtClean="0">
                <a:sym typeface="Symbol"/>
              </a:rPr>
              <a:t> a = AB</a:t>
            </a:r>
            <a:endParaRPr lang="cs-CZ" sz="2000" dirty="0">
              <a:sym typeface="Symbol"/>
            </a:endParaRPr>
          </a:p>
          <a:p>
            <a:pPr>
              <a:buFont typeface="Symbol"/>
              <a:buChar char="p"/>
            </a:pPr>
            <a:endParaRPr lang="cs-CZ" sz="2000" dirty="0" smtClean="0">
              <a:sym typeface="Symbol"/>
            </a:endParaRPr>
          </a:p>
          <a:p>
            <a:pPr>
              <a:buFont typeface="Symbol"/>
              <a:buChar char="p"/>
            </a:pPr>
            <a:endParaRPr lang="cs-CZ" sz="2000" dirty="0" smtClean="0">
              <a:sym typeface="Symbol"/>
            </a:endParaRPr>
          </a:p>
          <a:p>
            <a:pPr>
              <a:buFont typeface="Symbol"/>
              <a:buChar char="n"/>
            </a:pPr>
            <a:r>
              <a:rPr lang="cs-CZ" sz="2000" dirty="0" smtClean="0"/>
              <a:t>v</a:t>
            </a:r>
            <a:endParaRPr lang="cs-CZ" sz="20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51" t="29279" r="16249" b="21106"/>
          <a:stretch/>
        </p:blipFill>
        <p:spPr bwMode="auto">
          <a:xfrm>
            <a:off x="432073" y="2749918"/>
            <a:ext cx="8279854" cy="4108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7387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Průčelná síť čtverců v základní </a:t>
            </a:r>
            <a:r>
              <a:rPr lang="cs-CZ" dirty="0" smtClean="0"/>
              <a:t>rovině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ym typeface="Symbol"/>
              </a:rPr>
              <a:t>umožňuje snadné zakreslení stejně vysokých objektů stojících na různých místech základní roviny</a:t>
            </a:r>
            <a:endParaRPr lang="cs-CZ" sz="2000" dirty="0">
              <a:sym typeface="Symbol"/>
            </a:endParaRPr>
          </a:p>
          <a:p>
            <a:pPr>
              <a:buFont typeface="Symbol"/>
              <a:buChar char="p"/>
            </a:pPr>
            <a:endParaRPr lang="cs-CZ" sz="2000" dirty="0" smtClean="0">
              <a:sym typeface="Symbol"/>
            </a:endParaRPr>
          </a:p>
          <a:p>
            <a:pPr>
              <a:buFont typeface="Symbol"/>
              <a:buChar char="p"/>
            </a:pPr>
            <a:endParaRPr lang="cs-CZ" sz="2000" dirty="0" smtClean="0">
              <a:sym typeface="Symbol"/>
            </a:endParaRP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23" t="25770" r="15336" b="23461"/>
          <a:stretch/>
        </p:blipFill>
        <p:spPr bwMode="auto">
          <a:xfrm>
            <a:off x="780757" y="2564904"/>
            <a:ext cx="7582487" cy="37138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262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Průčelná síť čtverců v základní </a:t>
            </a:r>
            <a:r>
              <a:rPr lang="cs-CZ" dirty="0" smtClean="0"/>
              <a:t>rovině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ym typeface="Symbol"/>
              </a:rPr>
              <a:t>konstrukce jednoduchého prostorového objektu v </a:t>
            </a:r>
            <a:r>
              <a:rPr lang="cs-CZ" sz="2000" dirty="0" err="1" smtClean="0">
                <a:sym typeface="Symbol"/>
              </a:rPr>
              <a:t>průčelné</a:t>
            </a:r>
            <a:r>
              <a:rPr lang="cs-CZ" sz="2000" dirty="0" smtClean="0">
                <a:sym typeface="Symbol"/>
              </a:rPr>
              <a:t> síti</a:t>
            </a:r>
          </a:p>
          <a:p>
            <a:pPr>
              <a:buFont typeface="Symbol"/>
              <a:buChar char="p"/>
            </a:pPr>
            <a:endParaRPr lang="cs-CZ" sz="2000" dirty="0" smtClean="0">
              <a:sym typeface="Symbol"/>
            </a:endParaRP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66" t="27692" r="12452" b="21154"/>
          <a:stretch/>
        </p:blipFill>
        <p:spPr bwMode="auto">
          <a:xfrm>
            <a:off x="710419" y="2492896"/>
            <a:ext cx="7723163" cy="3742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799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906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 smtClean="0"/>
              <a:t>Nárožní síť </a:t>
            </a:r>
            <a:r>
              <a:rPr lang="cs-CZ" dirty="0"/>
              <a:t>čtverců v základní </a:t>
            </a:r>
            <a:r>
              <a:rPr lang="cs-CZ" dirty="0" smtClean="0"/>
              <a:t>rovině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31" t="25000" r="13606" b="16346"/>
          <a:stretch/>
        </p:blipFill>
        <p:spPr bwMode="auto">
          <a:xfrm>
            <a:off x="444019" y="1412776"/>
            <a:ext cx="8255963" cy="4706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236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Volná </a:t>
            </a:r>
            <a:r>
              <a:rPr lang="cs-CZ" dirty="0" smtClean="0"/>
              <a:t>perspektiva prostorového útvaru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2050504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cs-CZ" dirty="0" smtClean="0"/>
              <a:t>Přímá metoda konstrukce sítě pro kreslení prostorových objektů:</a:t>
            </a:r>
          </a:p>
          <a:p>
            <a:endParaRPr lang="cs-CZ" dirty="0" smtClean="0"/>
          </a:p>
          <a:p>
            <a:r>
              <a:rPr lang="cs-CZ" dirty="0" smtClean="0"/>
              <a:t>volíme</a:t>
            </a:r>
            <a:r>
              <a:rPr lang="cs-CZ" dirty="0"/>
              <a:t>: horizont </a:t>
            </a:r>
            <a:r>
              <a:rPr lang="cs-CZ" i="1" dirty="0"/>
              <a:t>h</a:t>
            </a:r>
            <a:r>
              <a:rPr lang="cs-CZ" dirty="0"/>
              <a:t>, distanci </a:t>
            </a:r>
            <a:r>
              <a:rPr lang="cs-CZ" i="1" dirty="0"/>
              <a:t>d</a:t>
            </a:r>
            <a:r>
              <a:rPr lang="cs-CZ" dirty="0"/>
              <a:t>, hlavní bod </a:t>
            </a:r>
            <a:r>
              <a:rPr lang="cs-CZ" i="1" dirty="0"/>
              <a:t>H</a:t>
            </a:r>
            <a:r>
              <a:rPr lang="cs-CZ" dirty="0"/>
              <a:t>, základnici </a:t>
            </a:r>
            <a:r>
              <a:rPr lang="cs-CZ" i="1" dirty="0"/>
              <a:t>z </a:t>
            </a:r>
            <a:r>
              <a:rPr lang="cs-CZ" dirty="0"/>
              <a:t>a úběžníky </a:t>
            </a:r>
            <a:r>
              <a:rPr lang="cs-CZ" i="1" dirty="0"/>
              <a:t>U</a:t>
            </a:r>
            <a:r>
              <a:rPr lang="cs-CZ" dirty="0"/>
              <a:t> a </a:t>
            </a:r>
            <a:r>
              <a:rPr lang="cs-CZ" i="1" dirty="0"/>
              <a:t>V</a:t>
            </a:r>
          </a:p>
          <a:p>
            <a:pPr lvl="0"/>
            <a:r>
              <a:rPr lang="cs-CZ" dirty="0"/>
              <a:t>zakreslíme perspektivu libovolné krychle s podstavou v základní </a:t>
            </a:r>
            <a:r>
              <a:rPr lang="cs-CZ" dirty="0" smtClean="0"/>
              <a:t>rovině</a:t>
            </a:r>
          </a:p>
          <a:p>
            <a:pPr lvl="0"/>
            <a:r>
              <a:rPr lang="cs-CZ" dirty="0" smtClean="0"/>
              <a:t>hlavní bod ani distance nejsou ke konstrukci nutně potřeba</a:t>
            </a:r>
            <a:endParaRPr lang="cs-CZ" dirty="0"/>
          </a:p>
          <a:p>
            <a:pPr lvl="0"/>
            <a:endParaRPr lang="cs-CZ" dirty="0"/>
          </a:p>
          <a:p>
            <a:pPr lvl="0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0948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Volná </a:t>
            </a:r>
            <a:r>
              <a:rPr lang="cs-CZ" dirty="0" smtClean="0"/>
              <a:t>perspektiva prostorového útvaru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600200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 lvl="0"/>
            <a:r>
              <a:rPr lang="cs-CZ" dirty="0" smtClean="0"/>
              <a:t>zvolíme </a:t>
            </a:r>
            <a:r>
              <a:rPr lang="cs-CZ" dirty="0"/>
              <a:t>libovolný čtyřúhelník </a:t>
            </a:r>
            <a:r>
              <a:rPr lang="cs-CZ" i="1" dirty="0"/>
              <a:t>ABCD</a:t>
            </a:r>
            <a:r>
              <a:rPr lang="cs-CZ" dirty="0"/>
              <a:t>, jehož protější strany procházejí zvolenými úběžníky na horizontu</a:t>
            </a:r>
          </a:p>
          <a:p>
            <a:pPr marL="0" lvl="0" indent="0">
              <a:buNone/>
            </a:pPr>
            <a:endParaRPr lang="cs-CZ" dirty="0"/>
          </a:p>
          <a:p>
            <a:pPr lvl="0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86" t="34616" r="15048" b="15385"/>
          <a:stretch/>
        </p:blipFill>
        <p:spPr bwMode="auto">
          <a:xfrm>
            <a:off x="872197" y="2939751"/>
            <a:ext cx="7399607" cy="3657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6560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Volná </a:t>
            </a:r>
            <a:r>
              <a:rPr lang="cs-CZ" dirty="0" smtClean="0"/>
              <a:t>perspektiva prostorového útvaru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2122512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 lvl="0"/>
            <a:r>
              <a:rPr lang="cs-CZ" dirty="0" smtClean="0"/>
              <a:t>svislou </a:t>
            </a:r>
            <a:r>
              <a:rPr lang="cs-CZ" dirty="0"/>
              <a:t>stranu volíme tak, aby vzniklá perspektiva </a:t>
            </a:r>
            <a:r>
              <a:rPr lang="cs-CZ" dirty="0" smtClean="0"/>
              <a:t>krychle vypadala </a:t>
            </a:r>
            <a:r>
              <a:rPr lang="cs-CZ" dirty="0"/>
              <a:t>„přijatelně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svislou hranu </a:t>
            </a:r>
            <a:r>
              <a:rPr lang="cs-CZ" i="1" dirty="0" smtClean="0"/>
              <a:t>BF </a:t>
            </a:r>
            <a:r>
              <a:rPr lang="cs-CZ" dirty="0" smtClean="0"/>
              <a:t>rozdělíme na libovolný počet stejných dílků a vzniklými body vedeme ve stěnách </a:t>
            </a:r>
            <a:r>
              <a:rPr lang="cs-CZ" i="1" dirty="0" smtClean="0"/>
              <a:t>ABFE </a:t>
            </a:r>
            <a:r>
              <a:rPr lang="cs-CZ" dirty="0" smtClean="0"/>
              <a:t>a </a:t>
            </a:r>
            <a:r>
              <a:rPr lang="cs-CZ" i="1" dirty="0" smtClean="0"/>
              <a:t>BCGF </a:t>
            </a:r>
            <a:r>
              <a:rPr lang="cs-CZ" dirty="0" smtClean="0"/>
              <a:t>vodorovné přímky, jejichž perspektivy se sbíhají v úběžnících </a:t>
            </a:r>
            <a:r>
              <a:rPr lang="cs-CZ" i="1" dirty="0"/>
              <a:t>U </a:t>
            </a:r>
            <a:r>
              <a:rPr lang="cs-CZ" dirty="0"/>
              <a:t>a </a:t>
            </a:r>
            <a:r>
              <a:rPr lang="cs-CZ" i="1" dirty="0" smtClean="0"/>
              <a:t>V</a:t>
            </a:r>
          </a:p>
          <a:p>
            <a:r>
              <a:rPr lang="cs-CZ" dirty="0" smtClean="0"/>
              <a:t>úhlopříčky</a:t>
            </a:r>
            <a:r>
              <a:rPr lang="cs-CZ" i="1" dirty="0" smtClean="0"/>
              <a:t> AF </a:t>
            </a:r>
            <a:r>
              <a:rPr lang="cs-CZ" dirty="0" smtClean="0"/>
              <a:t>a</a:t>
            </a:r>
            <a:r>
              <a:rPr lang="cs-CZ" i="1" dirty="0" smtClean="0"/>
              <a:t> CF </a:t>
            </a:r>
            <a:r>
              <a:rPr lang="cs-CZ" dirty="0" smtClean="0"/>
              <a:t>je protnou v bodech, kterými vedeme svislé přímky</a:t>
            </a:r>
            <a:endParaRPr lang="cs-CZ" dirty="0"/>
          </a:p>
          <a:p>
            <a:pPr lvl="0"/>
            <a:endParaRPr lang="cs-CZ" dirty="0"/>
          </a:p>
          <a:p>
            <a:pPr lvl="0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578942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Volná </a:t>
            </a:r>
            <a:r>
              <a:rPr lang="cs-CZ" dirty="0" smtClean="0"/>
              <a:t>perspektiva prostorového útvaru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600200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 lvl="0"/>
            <a:endParaRPr lang="cs-CZ" dirty="0"/>
          </a:p>
          <a:p>
            <a:pPr lvl="0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19" t="20577" r="14327" b="15192"/>
          <a:stretch/>
        </p:blipFill>
        <p:spPr bwMode="auto">
          <a:xfrm>
            <a:off x="858130" y="1826734"/>
            <a:ext cx="7427741" cy="4698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45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5" t="24086" r="13798" b="19375"/>
          <a:stretch/>
        </p:blipFill>
        <p:spPr bwMode="auto">
          <a:xfrm>
            <a:off x="837028" y="2605466"/>
            <a:ext cx="7469945" cy="4135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Volná </a:t>
            </a:r>
            <a:r>
              <a:rPr lang="cs-CZ" dirty="0" smtClean="0"/>
              <a:t>perspektiva prostorového útvaru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484784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 lvl="0"/>
            <a:r>
              <a:rPr lang="cs-CZ" dirty="0" smtClean="0"/>
              <a:t>tím jsme sestrojili ve stěnách perspektivu čtvercových sítí, do kterých můžeme zakreslovat výšky zobrazovaných objektů</a:t>
            </a:r>
            <a:endParaRPr lang="cs-CZ" dirty="0"/>
          </a:p>
          <a:p>
            <a:pPr lvl="0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76030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18" t="19423" r="13173" b="16539"/>
          <a:stretch/>
        </p:blipFill>
        <p:spPr bwMode="auto">
          <a:xfrm>
            <a:off x="512097" y="1696786"/>
            <a:ext cx="8119807" cy="5044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Volná </a:t>
            </a:r>
            <a:r>
              <a:rPr lang="cs-CZ" dirty="0" smtClean="0"/>
              <a:t>perspektiva prostorového útvaru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690464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 lvl="0"/>
            <a:r>
              <a:rPr lang="cs-CZ" dirty="0" smtClean="0"/>
              <a:t>např.</a:t>
            </a:r>
            <a:endParaRPr lang="cs-CZ" dirty="0"/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2400" dirty="0">
              <a:effectLst/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948605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</a:rPr>
              <a:t>doc. dr. MENŠÍK, Miroslav; prof. ing. KOCHMAN, Josef; prof. ing. arch. SCHMIDT, Otakar. </a:t>
            </a:r>
            <a:r>
              <a:rPr lang="cs-CZ" i="1" dirty="0">
                <a:solidFill>
                  <a:schemeClr val="tx2"/>
                </a:solidFill>
              </a:rPr>
              <a:t>Technické kreslení pro I. a II. ročník středních uměleckoprůmyslových škol</a:t>
            </a:r>
            <a:r>
              <a:rPr lang="cs-CZ" dirty="0">
                <a:solidFill>
                  <a:schemeClr val="tx2"/>
                </a:solidFill>
              </a:rPr>
              <a:t>. Praha: Státní pedagogické nakladatelství, n. p., 1967, ISBN neuvedeno.</a:t>
            </a:r>
            <a:r>
              <a:rPr lang="cs-CZ" dirty="0"/>
              <a:t> </a:t>
            </a: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 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portálu.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5939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1156</TotalTime>
  <Words>389</Words>
  <Application>Microsoft Office PowerPoint</Application>
  <PresentationFormat>Předvádění na obrazovce (4:3)</PresentationFormat>
  <Paragraphs>71</Paragraphs>
  <Slides>15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jemnost (2)</vt:lpstr>
      <vt:lpstr>Prezentace aplikace PowerPoint</vt:lpstr>
      <vt:lpstr>Perspektivní sítě</vt:lpstr>
      <vt:lpstr>Obsah</vt:lpstr>
      <vt:lpstr>Perspektivní sítě</vt:lpstr>
      <vt:lpstr>Průčelná síť čtverců v základní rovině</vt:lpstr>
      <vt:lpstr>Průčelná síť čtverců v základní rovině</vt:lpstr>
      <vt:lpstr>Průčelná síť čtverců v základní rovině</vt:lpstr>
      <vt:lpstr>Nárožní síť čtverců v základní rovině</vt:lpstr>
      <vt:lpstr>Volná perspektiva prostorového útvaru</vt:lpstr>
      <vt:lpstr>Volná perspektiva prostorového útvaru</vt:lpstr>
      <vt:lpstr>Volná perspektiva prostorového útvaru</vt:lpstr>
      <vt:lpstr>Volná perspektiva prostorového útvaru</vt:lpstr>
      <vt:lpstr>Volná perspektiva prostorového útvaru</vt:lpstr>
      <vt:lpstr>Volná perspektiva prostorového útvaru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89</cp:revision>
  <dcterms:created xsi:type="dcterms:W3CDTF">2012-11-03T21:54:35Z</dcterms:created>
  <dcterms:modified xsi:type="dcterms:W3CDTF">2014-03-24T09:25:10Z</dcterms:modified>
</cp:coreProperties>
</file>