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4"/>
  </p:notesMasterIdLst>
  <p:sldIdLst>
    <p:sldId id="273" r:id="rId2"/>
    <p:sldId id="256" r:id="rId3"/>
    <p:sldId id="258" r:id="rId4"/>
    <p:sldId id="291" r:id="rId5"/>
    <p:sldId id="322" r:id="rId6"/>
    <p:sldId id="323" r:id="rId7"/>
    <p:sldId id="321" r:id="rId8"/>
    <p:sldId id="324" r:id="rId9"/>
    <p:sldId id="325" r:id="rId10"/>
    <p:sldId id="326" r:id="rId11"/>
    <p:sldId id="327" r:id="rId12"/>
    <p:sldId id="27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9F0229-C0DB-4897-B961-C9ABD32B4F5E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B9375A-D12A-4132-A9B3-0B7C00996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0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6063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2332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2332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2332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233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9.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VY_32_INOVACE_219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Osvětlení v perspektivě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konstrukce rovnoběžného osvětlení v perspektivě.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251520" y="1371600"/>
            <a:ext cx="8640960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>
                <a:cs typeface="Arial" pitchFamily="34" charset="0"/>
              </a:rPr>
              <a:t>Osvětlení v </a:t>
            </a:r>
            <a:r>
              <a:rPr lang="cs-CZ" sz="4800" dirty="0" smtClean="0">
                <a:cs typeface="Arial" pitchFamily="34" charset="0"/>
              </a:rPr>
              <a:t>perspektivě</a:t>
            </a:r>
            <a:endParaRPr lang="cs-CZ" sz="48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/>
              <a:t>Rovnoběžné osvětlení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/>
              <a:t>Rovnoběžné osvětlení – příklad </a:t>
            </a:r>
            <a:r>
              <a:rPr lang="cs-CZ" sz="2800" dirty="0" smtClean="0"/>
              <a:t>1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Rovnoběžné osvětlení – příklad </a:t>
            </a:r>
            <a:r>
              <a:rPr lang="cs-CZ" sz="2800" dirty="0" smtClean="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>
              <a:lnSpc>
                <a:spcPct val="115000"/>
              </a:lnSpc>
            </a:pPr>
            <a:r>
              <a:rPr lang="cs-CZ" dirty="0"/>
              <a:t>v perspektivě (</a:t>
            </a:r>
            <a:r>
              <a:rPr lang="cs-CZ" i="1" dirty="0"/>
              <a:t>h, z</a:t>
            </a:r>
            <a:r>
              <a:rPr lang="cs-CZ" dirty="0"/>
              <a:t>) je dán v základní rovině </a:t>
            </a:r>
            <a:r>
              <a:rPr lang="cs-CZ" i="1" dirty="0">
                <a:sym typeface="Symbol"/>
              </a:rPr>
              <a:t></a:t>
            </a:r>
            <a:r>
              <a:rPr lang="cs-CZ" dirty="0">
                <a:sym typeface="Symbol"/>
              </a:rPr>
              <a:t> </a:t>
            </a:r>
            <a:r>
              <a:rPr lang="cs-CZ" dirty="0"/>
              <a:t>bod </a:t>
            </a:r>
            <a:r>
              <a:rPr lang="cs-CZ" i="1" dirty="0"/>
              <a:t>B</a:t>
            </a:r>
            <a:r>
              <a:rPr lang="cs-CZ" dirty="0"/>
              <a:t> a v něm svislá úsečka </a:t>
            </a:r>
            <a:r>
              <a:rPr lang="cs-CZ" i="1" dirty="0"/>
              <a:t>u = AB</a:t>
            </a:r>
          </a:p>
          <a:p>
            <a:pPr>
              <a:lnSpc>
                <a:spcPct val="115000"/>
              </a:lnSpc>
            </a:pPr>
            <a:r>
              <a:rPr lang="cs-CZ" dirty="0"/>
              <a:t>bod </a:t>
            </a:r>
            <a:r>
              <a:rPr lang="cs-CZ" i="1" dirty="0"/>
              <a:t>A</a:t>
            </a:r>
            <a:r>
              <a:rPr lang="cs-CZ" dirty="0"/>
              <a:t> vrhá stín na </a:t>
            </a:r>
            <a:r>
              <a:rPr lang="cs-CZ" i="1" dirty="0">
                <a:sym typeface="Symbol"/>
              </a:rPr>
              <a:t> </a:t>
            </a:r>
            <a:r>
              <a:rPr lang="cs-CZ" dirty="0" smtClean="0"/>
              <a:t>do </a:t>
            </a:r>
            <a:r>
              <a:rPr lang="cs-CZ" dirty="0"/>
              <a:t>bodu </a:t>
            </a:r>
            <a:r>
              <a:rPr lang="cs-CZ" i="1" dirty="0"/>
              <a:t>A</a:t>
            </a:r>
            <a:r>
              <a:rPr lang="cs-CZ" i="1" dirty="0" smtClean="0"/>
              <a:t>´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16" t="19423" r="17356" b="29616"/>
          <a:stretch/>
        </p:blipFill>
        <p:spPr bwMode="auto">
          <a:xfrm>
            <a:off x="1863969" y="3013429"/>
            <a:ext cx="5416062" cy="3727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831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340768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>
              <a:lnSpc>
                <a:spcPct val="115000"/>
              </a:lnSpc>
            </a:pPr>
            <a:r>
              <a:rPr lang="cs-CZ" dirty="0" smtClean="0"/>
              <a:t>pak </a:t>
            </a:r>
            <a:r>
              <a:rPr lang="cs-CZ" dirty="0"/>
              <a:t>svislá úsečka </a:t>
            </a:r>
            <a:r>
              <a:rPr lang="cs-CZ" i="1" dirty="0" smtClean="0"/>
              <a:t>u=AB </a:t>
            </a:r>
            <a:r>
              <a:rPr lang="cs-CZ" dirty="0"/>
              <a:t>má vržený stín </a:t>
            </a:r>
            <a:r>
              <a:rPr lang="cs-CZ" i="1" dirty="0" smtClean="0"/>
              <a:t>u´=BA´</a:t>
            </a:r>
          </a:p>
          <a:p>
            <a:pPr>
              <a:lnSpc>
                <a:spcPct val="115000"/>
              </a:lnSpc>
            </a:pPr>
            <a:r>
              <a:rPr lang="cs-CZ" i="1" dirty="0" smtClean="0"/>
              <a:t>AA</a:t>
            </a:r>
            <a:r>
              <a:rPr lang="cs-CZ" i="1" dirty="0"/>
              <a:t>´</a:t>
            </a:r>
            <a:r>
              <a:rPr lang="cs-CZ" dirty="0"/>
              <a:t> je perspektivou světelného paprsku vedeného bodem </a:t>
            </a:r>
            <a:r>
              <a:rPr lang="cs-CZ" i="1" dirty="0"/>
              <a:t>A</a:t>
            </a:r>
            <a:r>
              <a:rPr lang="cs-CZ" dirty="0"/>
              <a:t> </a:t>
            </a:r>
            <a:endParaRPr lang="cs-CZ" dirty="0" smtClean="0"/>
          </a:p>
          <a:p>
            <a:pPr>
              <a:lnSpc>
                <a:spcPct val="115000"/>
              </a:lnSpc>
            </a:pPr>
            <a:r>
              <a:rPr lang="cs-CZ" dirty="0" smtClean="0"/>
              <a:t>přímka </a:t>
            </a:r>
            <a:r>
              <a:rPr lang="cs-CZ" i="1" dirty="0"/>
              <a:t>u´</a:t>
            </a:r>
            <a:r>
              <a:rPr lang="cs-CZ" dirty="0"/>
              <a:t> má úběžník </a:t>
            </a:r>
            <a:r>
              <a:rPr lang="cs-CZ" i="1" dirty="0"/>
              <a:t>U</a:t>
            </a:r>
            <a:r>
              <a:rPr lang="cs-CZ" dirty="0"/>
              <a:t> na </a:t>
            </a:r>
            <a:r>
              <a:rPr lang="cs-CZ" dirty="0" smtClean="0"/>
              <a:t>horizontu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16" t="19423" r="17356" b="29616"/>
          <a:stretch/>
        </p:blipFill>
        <p:spPr bwMode="auto">
          <a:xfrm>
            <a:off x="2029853" y="3241788"/>
            <a:ext cx="5084295" cy="3499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4340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412776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>
              <a:lnSpc>
                <a:spcPct val="115000"/>
              </a:lnSpc>
            </a:pPr>
            <a:r>
              <a:rPr lang="cs-CZ" dirty="0" smtClean="0"/>
              <a:t>do úběžníku </a:t>
            </a:r>
            <a:r>
              <a:rPr lang="cs-CZ" i="1" dirty="0"/>
              <a:t>U</a:t>
            </a:r>
            <a:r>
              <a:rPr lang="cs-CZ" dirty="0"/>
              <a:t> na </a:t>
            </a:r>
            <a:r>
              <a:rPr lang="cs-CZ" dirty="0" smtClean="0"/>
              <a:t>horizontu vedou </a:t>
            </a:r>
            <a:r>
              <a:rPr lang="cs-CZ" dirty="0"/>
              <a:t>vržené stíny na </a:t>
            </a:r>
            <a:r>
              <a:rPr lang="cs-CZ" i="1" dirty="0">
                <a:sym typeface="Symbol"/>
              </a:rPr>
              <a:t> </a:t>
            </a:r>
            <a:r>
              <a:rPr lang="cs-CZ" dirty="0" smtClean="0"/>
              <a:t>všech </a:t>
            </a:r>
            <a:r>
              <a:rPr lang="cs-CZ" dirty="0"/>
              <a:t>svislých přímek, protože jsou </a:t>
            </a:r>
            <a:r>
              <a:rPr lang="cs-CZ" dirty="0" smtClean="0"/>
              <a:t>rovnoběžné (např. úsečka </a:t>
            </a:r>
            <a:r>
              <a:rPr lang="cs-CZ" i="1" dirty="0"/>
              <a:t>CD</a:t>
            </a:r>
            <a:r>
              <a:rPr lang="cs-CZ" dirty="0"/>
              <a:t> má vržený stín </a:t>
            </a:r>
            <a:r>
              <a:rPr lang="cs-CZ" i="1" dirty="0" smtClean="0"/>
              <a:t>CD</a:t>
            </a:r>
            <a:r>
              <a:rPr lang="cs-CZ" i="1" dirty="0"/>
              <a:t>´</a:t>
            </a:r>
            <a:r>
              <a:rPr lang="cs-CZ" dirty="0"/>
              <a:t>)</a:t>
            </a:r>
          </a:p>
          <a:p>
            <a:pPr>
              <a:lnSpc>
                <a:spcPct val="115000"/>
              </a:lnSpc>
            </a:pPr>
            <a:endParaRPr lang="cs-CZ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9" t="25962" r="21106" b="27884"/>
          <a:stretch/>
        </p:blipFill>
        <p:spPr bwMode="auto">
          <a:xfrm>
            <a:off x="1892497" y="3005081"/>
            <a:ext cx="5359007" cy="3664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154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196752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>
              <a:lnSpc>
                <a:spcPct val="115000"/>
              </a:lnSpc>
            </a:pPr>
            <a:r>
              <a:rPr lang="cs-CZ" dirty="0" smtClean="0"/>
              <a:t>světelná </a:t>
            </a:r>
            <a:r>
              <a:rPr lang="cs-CZ" dirty="0"/>
              <a:t>rovina proložená přímkou </a:t>
            </a:r>
            <a:r>
              <a:rPr lang="cs-CZ" i="1" dirty="0"/>
              <a:t>u</a:t>
            </a:r>
            <a:r>
              <a:rPr lang="cs-CZ" dirty="0"/>
              <a:t> má úběžnici </a:t>
            </a:r>
            <a:r>
              <a:rPr lang="cs-CZ" i="1" dirty="0" smtClean="0"/>
              <a:t>s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</a:t>
            </a:r>
            <a:r>
              <a:rPr lang="cs-CZ" dirty="0" smtClean="0"/>
              <a:t> </a:t>
            </a:r>
            <a:r>
              <a:rPr lang="cs-CZ" i="1" dirty="0"/>
              <a:t>h</a:t>
            </a:r>
            <a:r>
              <a:rPr lang="cs-CZ" dirty="0"/>
              <a:t> jdoucí úběžníkem </a:t>
            </a:r>
            <a:r>
              <a:rPr lang="cs-CZ" i="1" dirty="0"/>
              <a:t>U (s = UV</a:t>
            </a:r>
            <a:r>
              <a:rPr lang="cs-CZ" i="1" dirty="0" smtClean="0"/>
              <a:t>)</a:t>
            </a:r>
          </a:p>
          <a:p>
            <a:pPr>
              <a:lnSpc>
                <a:spcPct val="115000"/>
              </a:lnSpc>
            </a:pPr>
            <a:r>
              <a:rPr lang="cs-CZ" dirty="0" smtClean="0"/>
              <a:t>každý </a:t>
            </a:r>
            <a:r>
              <a:rPr lang="cs-CZ" dirty="0"/>
              <a:t>světelný paprsek </a:t>
            </a:r>
            <a:r>
              <a:rPr lang="cs-CZ" i="1" dirty="0"/>
              <a:t>AA</a:t>
            </a:r>
            <a:r>
              <a:rPr lang="cs-CZ" i="1" dirty="0" smtClean="0"/>
              <a:t>´ </a:t>
            </a:r>
            <a:r>
              <a:rPr lang="cs-CZ" dirty="0" smtClean="0">
                <a:sym typeface="Symbol"/>
              </a:rPr>
              <a:t> </a:t>
            </a:r>
            <a:r>
              <a:rPr lang="cs-CZ" i="1" dirty="0" smtClean="0"/>
              <a:t>DD´ </a:t>
            </a:r>
            <a:r>
              <a:rPr lang="cs-CZ" dirty="0" smtClean="0">
                <a:sym typeface="Symbol"/>
              </a:rPr>
              <a:t> </a:t>
            </a:r>
            <a:r>
              <a:rPr lang="cs-CZ" dirty="0" smtClean="0"/>
              <a:t>… </a:t>
            </a:r>
            <a:r>
              <a:rPr lang="cs-CZ" dirty="0"/>
              <a:t>daného osvětlení má v průsečíku </a:t>
            </a:r>
            <a:r>
              <a:rPr lang="cs-CZ" i="1" dirty="0"/>
              <a:t>V</a:t>
            </a:r>
            <a:r>
              <a:rPr lang="cs-CZ" dirty="0"/>
              <a:t> perspektivy </a:t>
            </a:r>
            <a:r>
              <a:rPr lang="cs-CZ" i="1" dirty="0"/>
              <a:t>AA´</a:t>
            </a:r>
            <a:r>
              <a:rPr lang="cs-CZ" dirty="0"/>
              <a:t> s úběžnicí </a:t>
            </a:r>
            <a:r>
              <a:rPr lang="cs-CZ" i="1" dirty="0"/>
              <a:t>s</a:t>
            </a:r>
            <a:r>
              <a:rPr lang="cs-CZ" dirty="0"/>
              <a:t> svůj </a:t>
            </a:r>
            <a:r>
              <a:rPr lang="cs-CZ" dirty="0" smtClean="0"/>
              <a:t>úběžník </a:t>
            </a:r>
            <a:endParaRPr lang="cs-CZ" sz="2800" dirty="0">
              <a:ea typeface="Calibri"/>
              <a:cs typeface="Times New Roman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447" y="3554508"/>
            <a:ext cx="4771107" cy="3258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393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– příklad 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196752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Zadání: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Sestrojte rovnoběžné osvětlení úsečky </a:t>
            </a:r>
            <a:r>
              <a:rPr lang="cs-CZ" i="1" dirty="0" smtClean="0"/>
              <a:t>AA</a:t>
            </a:r>
            <a:r>
              <a:rPr lang="cs-CZ" i="1" baseline="-25000" dirty="0" smtClean="0"/>
              <a:t>1</a:t>
            </a:r>
            <a:r>
              <a:rPr lang="cs-CZ" dirty="0" smtClean="0"/>
              <a:t>, je-li dáno: </a:t>
            </a:r>
            <a:r>
              <a:rPr lang="cs-CZ" i="1" dirty="0" smtClean="0"/>
              <a:t>h, z</a:t>
            </a:r>
            <a:r>
              <a:rPr lang="cs-CZ" i="1" dirty="0"/>
              <a:t>, AA</a:t>
            </a:r>
            <a:r>
              <a:rPr lang="cs-CZ" i="1" baseline="-25000" dirty="0"/>
              <a:t>1 </a:t>
            </a:r>
            <a:r>
              <a:rPr lang="cs-CZ" dirty="0"/>
              <a:t>a úběžník </a:t>
            </a:r>
            <a:r>
              <a:rPr lang="cs-CZ" dirty="0" smtClean="0"/>
              <a:t>světelných paprsků </a:t>
            </a:r>
            <a:r>
              <a:rPr lang="cs-CZ" i="1" dirty="0" smtClean="0"/>
              <a:t>V</a:t>
            </a:r>
            <a:r>
              <a:rPr lang="cs-CZ" dirty="0"/>
              <a:t> </a:t>
            </a:r>
            <a:endParaRPr lang="cs-CZ" sz="2800" dirty="0">
              <a:ea typeface="Calibri"/>
              <a:cs typeface="Times New Roman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94" t="29231" r="19813" b="38096"/>
          <a:stretch/>
        </p:blipFill>
        <p:spPr bwMode="auto">
          <a:xfrm>
            <a:off x="1094438" y="2708920"/>
            <a:ext cx="6955124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44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– příklad 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196752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Řešení: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19" t="29230" r="17500" b="35385"/>
          <a:stretch/>
        </p:blipFill>
        <p:spPr bwMode="auto">
          <a:xfrm>
            <a:off x="959532" y="2282304"/>
            <a:ext cx="7224937" cy="3306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681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– příklad 2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196752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Zadání: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Sestrojte rovnoběžné osvětlení objektu dle obrázku, je-li dáno: </a:t>
            </a:r>
            <a:r>
              <a:rPr lang="cs-CZ" i="1" dirty="0" smtClean="0"/>
              <a:t>h, z</a:t>
            </a:r>
            <a:r>
              <a:rPr lang="cs-CZ" i="1" dirty="0"/>
              <a:t>, </a:t>
            </a:r>
            <a:r>
              <a:rPr lang="cs-CZ" i="1" baseline="-25000" dirty="0" smtClean="0"/>
              <a:t> </a:t>
            </a:r>
            <a:r>
              <a:rPr lang="cs-CZ" dirty="0"/>
              <a:t>a úběžník </a:t>
            </a:r>
            <a:r>
              <a:rPr lang="cs-CZ" dirty="0" smtClean="0"/>
              <a:t>světelných paprsků </a:t>
            </a:r>
            <a:r>
              <a:rPr lang="cs-CZ" i="1" dirty="0" smtClean="0"/>
              <a:t>V</a:t>
            </a:r>
            <a:r>
              <a:rPr lang="cs-CZ" dirty="0"/>
              <a:t> </a:t>
            </a:r>
            <a:endParaRPr lang="cs-CZ" sz="2800" dirty="0">
              <a:ea typeface="Calibri"/>
              <a:cs typeface="Times New Roman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06" t="28318" r="21442" b="26874"/>
          <a:stretch/>
        </p:blipFill>
        <p:spPr bwMode="auto">
          <a:xfrm>
            <a:off x="2400654" y="2861066"/>
            <a:ext cx="5699738" cy="3485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557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– příklad 2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330424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Řešení: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89" t="28846" r="22836" b="29615"/>
          <a:stretch/>
        </p:blipFill>
        <p:spPr bwMode="auto">
          <a:xfrm>
            <a:off x="970289" y="2110154"/>
            <a:ext cx="7203422" cy="4127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403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 dirty="0"/>
              <a:t> 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1236</TotalTime>
  <Words>277</Words>
  <Application>Microsoft Office PowerPoint</Application>
  <PresentationFormat>Předvádění na obrazovce (4:3)</PresentationFormat>
  <Paragraphs>56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jemnost (2)</vt:lpstr>
      <vt:lpstr>Prezentace aplikace PowerPoint</vt:lpstr>
      <vt:lpstr>Osvětlení v perspektivě</vt:lpstr>
      <vt:lpstr>Obsah</vt:lpstr>
      <vt:lpstr>Rovnoběžné osvětlení</vt:lpstr>
      <vt:lpstr>Rovnoběžné osvětlení</vt:lpstr>
      <vt:lpstr>Rovnoběžné osvětlení</vt:lpstr>
      <vt:lpstr>Rovnoběžné osvětlení</vt:lpstr>
      <vt:lpstr>Rovnoběžné osvětlení – příklad 1</vt:lpstr>
      <vt:lpstr>Rovnoběžné osvětlení – příklad 1</vt:lpstr>
      <vt:lpstr>Rovnoběžné osvětlení – příklad 2</vt:lpstr>
      <vt:lpstr>Rovnoběžné osvětlení – příklad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106</cp:revision>
  <dcterms:created xsi:type="dcterms:W3CDTF">2012-11-03T21:54:35Z</dcterms:created>
  <dcterms:modified xsi:type="dcterms:W3CDTF">2014-03-24T09:25:35Z</dcterms:modified>
</cp:coreProperties>
</file>