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1" r:id="rId3"/>
    <p:sldId id="262" r:id="rId4"/>
    <p:sldId id="264" r:id="rId5"/>
    <p:sldId id="265" r:id="rId6"/>
    <p:sldId id="266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BC59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54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1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001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1057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775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424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031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611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520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69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15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85F6C-0968-49DC-BED0-9F316C2110B8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8E210-D730-4EE9-BCD6-6E73DF4D5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885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8137"/>
            <a:ext cx="5762625" cy="1257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683568" y="1844824"/>
            <a:ext cx="662473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Datum</a:t>
            </a:r>
            <a:r>
              <a:rPr lang="cs-CZ" b="1" i="1"/>
              <a:t>: </a:t>
            </a:r>
            <a:r>
              <a:rPr lang="cs-CZ" b="1" i="1" smtClean="0"/>
              <a:t>02.06.2013</a:t>
            </a:r>
            <a:endParaRPr lang="cs-CZ" dirty="0"/>
          </a:p>
          <a:p>
            <a:r>
              <a:rPr lang="cs-CZ" b="1" i="1" dirty="0"/>
              <a:t>Projekt:</a:t>
            </a:r>
            <a:r>
              <a:rPr lang="cs-CZ" b="1" dirty="0"/>
              <a:t> </a:t>
            </a:r>
            <a:r>
              <a:rPr lang="cs-CZ" dirty="0"/>
              <a:t>Kvalitní výuka</a:t>
            </a:r>
          </a:p>
          <a:p>
            <a:r>
              <a:rPr lang="cs-CZ" b="1" i="1" dirty="0"/>
              <a:t>Registrační číslo:</a:t>
            </a:r>
            <a:r>
              <a:rPr lang="cs-CZ" b="1" dirty="0"/>
              <a:t> </a:t>
            </a:r>
            <a:r>
              <a:rPr lang="cs-CZ" dirty="0"/>
              <a:t>CZ.1.07/1.5.00/34.0731</a:t>
            </a:r>
          </a:p>
          <a:p>
            <a:r>
              <a:rPr lang="cs-CZ" b="1" i="1" dirty="0"/>
              <a:t>Číslo DUM:</a:t>
            </a:r>
            <a:r>
              <a:rPr lang="cs-CZ" b="1" dirty="0"/>
              <a:t> </a:t>
            </a:r>
            <a:r>
              <a:rPr lang="cs-CZ" dirty="0" smtClean="0"/>
              <a:t>VY_32_INOVACE_024</a:t>
            </a:r>
            <a:r>
              <a:rPr lang="cs-CZ" b="1" dirty="0"/>
              <a:t>	</a:t>
            </a:r>
            <a:endParaRPr lang="cs-CZ" dirty="0"/>
          </a:p>
          <a:p>
            <a:r>
              <a:rPr lang="cs-CZ" b="1" i="1" dirty="0"/>
              <a:t>Jméno autora:</a:t>
            </a:r>
            <a:r>
              <a:rPr lang="cs-CZ" b="1" dirty="0"/>
              <a:t> Jiří </a:t>
            </a:r>
            <a:r>
              <a:rPr lang="cs-CZ" b="1" dirty="0" err="1"/>
              <a:t>Langhammer</a:t>
            </a:r>
            <a:endParaRPr lang="cs-CZ" dirty="0"/>
          </a:p>
          <a:p>
            <a:r>
              <a:rPr lang="cs-CZ" b="1" i="1" dirty="0"/>
              <a:t>Název práce:</a:t>
            </a:r>
            <a:r>
              <a:rPr lang="cs-CZ" b="1" dirty="0"/>
              <a:t> </a:t>
            </a:r>
            <a:r>
              <a:rPr lang="cs-CZ" dirty="0" smtClean="0"/>
              <a:t>oblouková a stupňová míra </a:t>
            </a:r>
            <a:endParaRPr lang="cs-CZ" dirty="0"/>
          </a:p>
          <a:p>
            <a:r>
              <a:rPr lang="cs-CZ" b="1" i="1" dirty="0"/>
              <a:t>Předmět</a:t>
            </a:r>
            <a:r>
              <a:rPr lang="cs-CZ" i="1" dirty="0"/>
              <a:t>:</a:t>
            </a:r>
            <a:r>
              <a:rPr lang="cs-CZ" dirty="0"/>
              <a:t> MATEMATIKA</a:t>
            </a:r>
          </a:p>
          <a:p>
            <a:r>
              <a:rPr lang="cs-CZ" b="1" i="1" dirty="0"/>
              <a:t>Ročník:</a:t>
            </a:r>
            <a:r>
              <a:rPr lang="cs-CZ" b="1" dirty="0"/>
              <a:t> </a:t>
            </a:r>
            <a:r>
              <a:rPr lang="cs-CZ" dirty="0"/>
              <a:t>2</a:t>
            </a:r>
          </a:p>
          <a:p>
            <a:r>
              <a:rPr lang="cs-CZ" b="1" i="1" dirty="0"/>
              <a:t>Časová dotace</a:t>
            </a:r>
            <a:r>
              <a:rPr lang="cs-CZ" i="1" dirty="0"/>
              <a:t>:</a:t>
            </a:r>
            <a:r>
              <a:rPr lang="cs-CZ" dirty="0"/>
              <a:t> 20 minut</a:t>
            </a:r>
          </a:p>
          <a:p>
            <a:r>
              <a:rPr lang="cs-CZ" b="1" i="1" dirty="0"/>
              <a:t>Vzdělávací cíl</a:t>
            </a:r>
            <a:r>
              <a:rPr lang="cs-CZ" i="1" dirty="0"/>
              <a:t>:</a:t>
            </a:r>
            <a:r>
              <a:rPr lang="cs-CZ" dirty="0"/>
              <a:t> </a:t>
            </a:r>
            <a:r>
              <a:rPr lang="cs-CZ" dirty="0" smtClean="0"/>
              <a:t>pochopit a pracovat se stupni a radiány</a:t>
            </a:r>
            <a:endParaRPr lang="cs-CZ" dirty="0"/>
          </a:p>
          <a:p>
            <a:r>
              <a:rPr lang="cs-CZ" b="1" i="1" dirty="0"/>
              <a:t>Pomůcky</a:t>
            </a:r>
            <a:r>
              <a:rPr lang="cs-CZ" i="1" dirty="0"/>
              <a:t>:</a:t>
            </a:r>
            <a:r>
              <a:rPr lang="cs-CZ" dirty="0"/>
              <a:t> psací potřeby, PC, kalkulátor</a:t>
            </a:r>
          </a:p>
          <a:p>
            <a:r>
              <a:rPr lang="cs-CZ" b="1" i="1" dirty="0"/>
              <a:t>Poznámka:</a:t>
            </a:r>
            <a:r>
              <a:rPr lang="cs-CZ" dirty="0"/>
              <a:t> Tento materiál je součástí tematického balíčku trigonometrie a goniometrie</a:t>
            </a:r>
          </a:p>
          <a:p>
            <a:r>
              <a:rPr lang="cs-CZ" b="1" i="1" dirty="0"/>
              <a:t>Inovace:</a:t>
            </a:r>
            <a:r>
              <a:rPr lang="cs-CZ" b="1" dirty="0"/>
              <a:t> </a:t>
            </a:r>
            <a:r>
              <a:rPr lang="cs-CZ" dirty="0"/>
              <a:t>Mezipředmětové vztahy, zapojení audiovizuální techniky do výuky</a:t>
            </a:r>
          </a:p>
        </p:txBody>
      </p:sp>
    </p:spTree>
    <p:extLst>
      <p:ext uri="{BB962C8B-B14F-4D97-AF65-F5344CB8AC3E}">
        <p14:creationId xmlns:p14="http://schemas.microsoft.com/office/powerpoint/2010/main" val="4449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66067" y="2420888"/>
            <a:ext cx="583685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b="1" dirty="0">
                <a:solidFill>
                  <a:srgbClr val="006600"/>
                </a:solidFill>
                <a:latin typeface="Comic Sans MS" panose="030F0702030302020204" pitchFamily="66" charset="0"/>
              </a:rPr>
              <a:t>Oblouková míra</a:t>
            </a:r>
          </a:p>
        </p:txBody>
      </p:sp>
    </p:spTree>
    <p:extLst>
      <p:ext uri="{BB962C8B-B14F-4D97-AF65-F5344CB8AC3E}">
        <p14:creationId xmlns:p14="http://schemas.microsoft.com/office/powerpoint/2010/main" val="24798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Bez názvu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32984"/>
            <a:ext cx="3960440" cy="3552200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  <a:prstDash val="solid"/>
          </a:ln>
        </p:spPr>
      </p:pic>
      <p:sp>
        <p:nvSpPr>
          <p:cNvPr id="3" name="Obdélník 2"/>
          <p:cNvSpPr/>
          <p:nvPr/>
        </p:nvSpPr>
        <p:spPr>
          <a:xfrm>
            <a:off x="395536" y="332656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Velmi často se pro výpočty a práci s goniometrickými funkcemi používá </a:t>
            </a: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oblouková míra</a:t>
            </a:r>
            <a:r>
              <a:rPr lang="cs-CZ" sz="2400" b="1" dirty="0">
                <a:latin typeface="Comic Sans MS" panose="030F0702030302020204" pitchFamily="66" charset="0"/>
              </a:rPr>
              <a:t>, která je vyjadřována v </a:t>
            </a: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radiánech</a:t>
            </a:r>
            <a:r>
              <a:rPr lang="cs-CZ" sz="2400" b="1" dirty="0">
                <a:latin typeface="Comic Sans MS" panose="030F0702030302020204" pitchFamily="66" charset="0"/>
              </a:rPr>
              <a:t> (reálných číslech)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5536" y="2044005"/>
            <a:ext cx="3888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Odvození a souvislosti si ukážeme a naučíme se </a:t>
            </a:r>
            <a:r>
              <a:rPr lang="cs-CZ" sz="2400" b="1" u="sng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převádět stupňovou míru na obloukovou a zpět</a:t>
            </a:r>
          </a:p>
        </p:txBody>
      </p:sp>
      <p:sp>
        <p:nvSpPr>
          <p:cNvPr id="5" name="Obdélník 4"/>
          <p:cNvSpPr/>
          <p:nvPr/>
        </p:nvSpPr>
        <p:spPr>
          <a:xfrm>
            <a:off x="395536" y="4077072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Vysvětlení provedeme na následujícím obrázku</a:t>
            </a:r>
          </a:p>
        </p:txBody>
      </p:sp>
      <p:sp>
        <p:nvSpPr>
          <p:cNvPr id="6" name="Obdélník 5"/>
          <p:cNvSpPr/>
          <p:nvPr/>
        </p:nvSpPr>
        <p:spPr>
          <a:xfrm>
            <a:off x="395536" y="5229200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Zvolíme si kružnici o libovolném poloměru, který označíme r = 1 a kružnici nazveme </a:t>
            </a:r>
            <a:r>
              <a:rPr lang="cs-CZ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jednotkovou kružnicí </a:t>
            </a:r>
          </a:p>
        </p:txBody>
      </p:sp>
    </p:spTree>
    <p:extLst>
      <p:ext uri="{BB962C8B-B14F-4D97-AF65-F5344CB8AC3E}">
        <p14:creationId xmlns:p14="http://schemas.microsoft.com/office/powerpoint/2010/main" val="68885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délník 20"/>
          <p:cNvSpPr/>
          <p:nvPr/>
        </p:nvSpPr>
        <p:spPr>
          <a:xfrm>
            <a:off x="160624" y="5315037"/>
            <a:ext cx="1676676" cy="8960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Bez názvu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00" y="91956"/>
            <a:ext cx="5450311" cy="4794934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  <a:prstDash val="solid"/>
          </a:ln>
        </p:spPr>
      </p:pic>
      <p:cxnSp>
        <p:nvCxnSpPr>
          <p:cNvPr id="4" name="Přímá spojnice 3"/>
          <p:cNvCxnSpPr/>
          <p:nvPr/>
        </p:nvCxnSpPr>
        <p:spPr>
          <a:xfrm flipV="1">
            <a:off x="2734327" y="254984"/>
            <a:ext cx="1440160" cy="2304256"/>
          </a:xfrm>
          <a:prstGeom prst="line">
            <a:avLst/>
          </a:prstGeom>
          <a:ln w="63500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louk 8"/>
          <p:cNvSpPr/>
          <p:nvPr/>
        </p:nvSpPr>
        <p:spPr>
          <a:xfrm rot="522313">
            <a:off x="2523297" y="1928387"/>
            <a:ext cx="1152128" cy="1122071"/>
          </a:xfrm>
          <a:prstGeom prst="arc">
            <a:avLst>
              <a:gd name="adj1" fmla="val 15880292"/>
              <a:gd name="adj2" fmla="val 0"/>
            </a:avLst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958758" y="2134602"/>
                <a:ext cx="49564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0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𝛂</m:t>
                      </m:r>
                    </m:oMath>
                  </m:oMathPara>
                </a14:m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8758" y="2134602"/>
                <a:ext cx="495649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blouk 10"/>
          <p:cNvSpPr/>
          <p:nvPr/>
        </p:nvSpPr>
        <p:spPr>
          <a:xfrm rot="21439277">
            <a:off x="2656188" y="956680"/>
            <a:ext cx="2145434" cy="3613257"/>
          </a:xfrm>
          <a:prstGeom prst="arc">
            <a:avLst>
              <a:gd name="adj1" fmla="val 16310619"/>
              <a:gd name="adj2" fmla="val 21151106"/>
            </a:avLst>
          </a:prstGeom>
          <a:ln w="635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710047" y="287715"/>
            <a:ext cx="3433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Úhel v 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míře stupňové </a:t>
            </a:r>
            <a:endParaRPr lang="cs-CZ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10047" y="1150747"/>
            <a:ext cx="34387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BC59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Úhel v </a:t>
            </a:r>
            <a:r>
              <a:rPr lang="cs-CZ" sz="2400" b="1" u="sng" dirty="0">
                <a:solidFill>
                  <a:srgbClr val="BC59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míře </a:t>
            </a:r>
            <a:r>
              <a:rPr lang="cs-CZ" sz="2400" b="1" u="sng" dirty="0" smtClean="0">
                <a:solidFill>
                  <a:srgbClr val="BC59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obloukové</a:t>
            </a:r>
          </a:p>
          <a:p>
            <a:r>
              <a:rPr lang="cs-CZ" sz="2400" b="1" u="sng" dirty="0" smtClean="0">
                <a:solidFill>
                  <a:srgbClr val="BC59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radiánech</a:t>
            </a:r>
            <a:endParaRPr lang="cs-CZ" sz="2400" b="1" u="sng" dirty="0">
              <a:solidFill>
                <a:srgbClr val="BC59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710047" y="2396212"/>
            <a:ext cx="325444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Jak vidíme obě hodnoty si odpovídají a můžeme z nich odvodit základní vztah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29800" y="4885129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latin typeface="Comic Sans MS" panose="030F0702030302020204" pitchFamily="66" charset="0"/>
              </a:rPr>
              <a:t>Otočení se po kružnici je otočení o 360</a:t>
            </a:r>
            <a:r>
              <a:rPr lang="cs-CZ" sz="2000" b="1" baseline="30000" dirty="0">
                <a:latin typeface="Comic Sans MS" panose="030F0702030302020204" pitchFamily="66" charset="0"/>
              </a:rPr>
              <a:t>0 </a:t>
            </a:r>
            <a:r>
              <a:rPr lang="cs-CZ" sz="2000" b="1" dirty="0">
                <a:latin typeface="Comic Sans MS" panose="030F0702030302020204" pitchFamily="66" charset="0"/>
              </a:rPr>
              <a:t>, což odpovídá obvodu kružnice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bdélník 19"/>
              <p:cNvSpPr/>
              <p:nvPr/>
            </p:nvSpPr>
            <p:spPr>
              <a:xfrm>
                <a:off x="216151" y="5501444"/>
                <a:ext cx="15656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rgbClr val="006600"/>
                          </a:solidFill>
                          <a:latin typeface="Cambria Math"/>
                        </a:rPr>
                        <m:t>𝐨</m:t>
                      </m:r>
                      <m:r>
                        <a:rPr lang="cs-CZ" sz="2800" b="1">
                          <a:solidFill>
                            <a:srgbClr val="0066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1" i="1">
                          <a:solidFill>
                            <a:srgbClr val="0066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800" b="1" i="1">
                          <a:solidFill>
                            <a:srgbClr val="006600"/>
                          </a:solidFill>
                          <a:latin typeface="Cambria Math"/>
                        </a:rPr>
                        <m:t>𝛑</m:t>
                      </m:r>
                      <m:r>
                        <a:rPr lang="cs-CZ" sz="2800" b="1" i="1">
                          <a:solidFill>
                            <a:srgbClr val="006600"/>
                          </a:solidFill>
                          <a:latin typeface="Cambria Math"/>
                        </a:rPr>
                        <m:t>𝐫</m:t>
                      </m:r>
                    </m:oMath>
                  </m:oMathPara>
                </a14:m>
                <a:endParaRPr lang="cs-CZ" sz="2800" dirty="0">
                  <a:solidFill>
                    <a:srgbClr val="006600"/>
                  </a:solidFill>
                </a:endParaRPr>
              </a:p>
            </p:txBody>
          </p:sp>
        </mc:Choice>
        <mc:Fallback xmlns=""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51" y="5501444"/>
                <a:ext cx="1565621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bdélník 21"/>
          <p:cNvSpPr/>
          <p:nvPr/>
        </p:nvSpPr>
        <p:spPr>
          <a:xfrm>
            <a:off x="1979712" y="5332503"/>
            <a:ext cx="6552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latin typeface="Comic Sans MS" panose="030F0702030302020204" pitchFamily="66" charset="0"/>
              </a:rPr>
              <a:t>Protože jsme označili poloměr r = 1 můžeme </a:t>
            </a:r>
            <a:r>
              <a:rPr lang="cs-CZ" sz="2000" b="1" dirty="0" smtClean="0">
                <a:latin typeface="Comic Sans MS" panose="030F0702030302020204" pitchFamily="66" charset="0"/>
              </a:rPr>
              <a:t>zapsat</a:t>
            </a:r>
          </a:p>
          <a:p>
            <a:r>
              <a:rPr lang="cs-CZ" sz="2000" b="1" dirty="0">
                <a:latin typeface="Comic Sans MS" panose="030F0702030302020204" pitchFamily="66" charset="0"/>
              </a:rPr>
              <a:t> </a:t>
            </a:r>
            <a:r>
              <a:rPr lang="cs-CZ" sz="2000" b="1" dirty="0" smtClean="0">
                <a:latin typeface="Comic Sans MS" panose="030F0702030302020204" pitchFamily="66" charset="0"/>
              </a:rPr>
              <a:t>                    </a:t>
            </a:r>
            <a:endParaRPr lang="cs-CZ" sz="2000" b="1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3974446" y="5942469"/>
                <a:ext cx="139410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>
                          <a:solidFill>
                            <a:srgbClr val="006600"/>
                          </a:solidFill>
                          <a:latin typeface="Cambria Math"/>
                        </a:rPr>
                        <m:t>𝐨</m:t>
                      </m:r>
                      <m:r>
                        <a:rPr lang="cs-CZ" sz="2800" b="1">
                          <a:solidFill>
                            <a:srgbClr val="0066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1" i="1">
                          <a:solidFill>
                            <a:srgbClr val="0066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800" b="1" i="1">
                          <a:solidFill>
                            <a:srgbClr val="006600"/>
                          </a:solidFill>
                          <a:latin typeface="Cambria Math"/>
                        </a:rPr>
                        <m:t>𝛑</m:t>
                      </m:r>
                    </m:oMath>
                  </m:oMathPara>
                </a14:m>
                <a:endParaRPr lang="cs-CZ" sz="2800" dirty="0">
                  <a:solidFill>
                    <a:srgbClr val="006600"/>
                  </a:solidFill>
                </a:endParaRP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4446" y="5942469"/>
                <a:ext cx="1394100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délník 16"/>
          <p:cNvSpPr/>
          <p:nvPr/>
        </p:nvSpPr>
        <p:spPr>
          <a:xfrm>
            <a:off x="3863462" y="5763054"/>
            <a:ext cx="1676676" cy="8960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6084168" y="5956453"/>
            <a:ext cx="1512168" cy="509236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609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9" grpId="0" animBg="1"/>
      <p:bldP spid="10" grpId="0"/>
      <p:bldP spid="11" grpId="0" animBg="1"/>
      <p:bldP spid="15" grpId="0"/>
      <p:bldP spid="16" grpId="0"/>
      <p:bldP spid="18" grpId="0"/>
      <p:bldP spid="20" grpId="0"/>
      <p:bldP spid="22" grpId="0"/>
      <p:bldP spid="3" grpId="0"/>
      <p:bldP spid="17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5634106" y="4786777"/>
            <a:ext cx="2606323" cy="11131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403648" y="4786777"/>
            <a:ext cx="2921738" cy="123451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35896" y="1268760"/>
            <a:ext cx="5389235" cy="1224136"/>
          </a:xfrm>
          <a:prstGeom prst="rect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1560" y="332656"/>
            <a:ext cx="2808312" cy="1080120"/>
          </a:xfrm>
          <a:prstGeom prst="rect">
            <a:avLst/>
          </a:prstGeom>
          <a:noFill/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755576" y="548680"/>
            <a:ext cx="24881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006600"/>
                </a:solidFill>
              </a:rPr>
              <a:t>2π………..360</a:t>
            </a:r>
            <a:r>
              <a:rPr lang="cs-CZ" sz="3200" b="1" baseline="30000" dirty="0">
                <a:solidFill>
                  <a:srgbClr val="006600"/>
                </a:solidFill>
              </a:rPr>
              <a:t>0</a:t>
            </a:r>
            <a:endParaRPr lang="cs-CZ" sz="3200" dirty="0">
              <a:solidFill>
                <a:srgbClr val="0066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283968" y="570887"/>
            <a:ext cx="1372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latin typeface="Comic Sans MS" panose="030F0702030302020204" pitchFamily="66" charset="0"/>
              </a:rPr>
              <a:t>A tedy</a:t>
            </a:r>
          </a:p>
        </p:txBody>
      </p:sp>
      <p:sp>
        <p:nvSpPr>
          <p:cNvPr id="5" name="Obdélník 4"/>
          <p:cNvSpPr/>
          <p:nvPr/>
        </p:nvSpPr>
        <p:spPr>
          <a:xfrm>
            <a:off x="3851920" y="1439741"/>
            <a:ext cx="51732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π rad………..180</a:t>
            </a:r>
            <a:r>
              <a:rPr lang="cs-CZ" sz="4800" b="1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0 </a:t>
            </a:r>
            <a:endParaRPr lang="cs-CZ" sz="4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3491" y="2852936"/>
            <a:ext cx="85516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což je základní vztah, z něhož jsme schopni vyjádřit vzorec nebo pomocí </a:t>
            </a:r>
            <a:r>
              <a:rPr lang="cs-CZ" sz="2400" b="1" u="sng" dirty="0">
                <a:latin typeface="Comic Sans MS" panose="030F0702030302020204" pitchFamily="66" charset="0"/>
              </a:rPr>
              <a:t>trojčlenky</a:t>
            </a:r>
            <a:r>
              <a:rPr lang="cs-CZ" sz="2400" b="1" dirty="0">
                <a:latin typeface="Comic Sans MS" panose="030F0702030302020204" pitchFamily="66" charset="0"/>
              </a:rPr>
              <a:t> vše přepočítat</a:t>
            </a:r>
          </a:p>
        </p:txBody>
      </p:sp>
      <p:sp>
        <p:nvSpPr>
          <p:cNvPr id="8" name="Obdélník 7"/>
          <p:cNvSpPr/>
          <p:nvPr/>
        </p:nvSpPr>
        <p:spPr>
          <a:xfrm>
            <a:off x="506873" y="4077072"/>
            <a:ext cx="7637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např.: </a:t>
            </a:r>
            <a:r>
              <a:rPr lang="cs-CZ" sz="2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Převeďte </a:t>
            </a:r>
            <a:r>
              <a:rPr lang="cs-CZ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60</a:t>
            </a:r>
            <a:r>
              <a:rPr lang="cs-CZ" sz="2400" b="1" baseline="30000" dirty="0">
                <a:solidFill>
                  <a:srgbClr val="00B050"/>
                </a:solidFill>
                <a:latin typeface="Comic Sans MS" panose="030F0702030302020204" pitchFamily="66" charset="0"/>
              </a:rPr>
              <a:t>0</a:t>
            </a:r>
            <a:r>
              <a:rPr lang="cs-CZ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na </a:t>
            </a:r>
            <a:r>
              <a:rPr lang="cs-CZ" sz="2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radiány pomocí trojčlenky</a:t>
            </a:r>
            <a:endParaRPr lang="cs-CZ" sz="24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73693" y="4786777"/>
            <a:ext cx="26470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π rad………..180</a:t>
            </a:r>
            <a:r>
              <a:rPr lang="cs-CZ" sz="2800" b="1" baseline="30000" dirty="0"/>
              <a:t>0 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1626264" y="5309997"/>
            <a:ext cx="24209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x rad………..60</a:t>
            </a:r>
            <a:r>
              <a:rPr lang="cs-CZ" sz="2800" b="1" baseline="30000" dirty="0"/>
              <a:t>0 </a:t>
            </a:r>
            <a:endParaRPr lang="cs-CZ" sz="2800" dirty="0"/>
          </a:p>
        </p:txBody>
      </p:sp>
      <p:sp>
        <p:nvSpPr>
          <p:cNvPr id="12" name="Šipka doprava 11"/>
          <p:cNvSpPr/>
          <p:nvPr/>
        </p:nvSpPr>
        <p:spPr>
          <a:xfrm>
            <a:off x="4450863" y="5048387"/>
            <a:ext cx="1038702" cy="523220"/>
          </a:xfrm>
          <a:prstGeom prst="rightArrow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5658504" y="4908092"/>
                <a:ext cx="2581925" cy="8038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3200" b="1" i="1">
                        <a:latin typeface="Cambria Math"/>
                      </a:rPr>
                      <m:t>𝐱</m:t>
                    </m:r>
                    <m:r>
                      <a:rPr lang="cs-CZ" sz="3200" b="1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latin typeface="Cambria Math"/>
                          </a:rPr>
                          <m:t>𝛑</m:t>
                        </m:r>
                        <m:r>
                          <a:rPr lang="cs-CZ" sz="3200" b="1">
                            <a:latin typeface="Cambria Math"/>
                          </a:rPr>
                          <m:t> . </m:t>
                        </m:r>
                        <m:r>
                          <a:rPr lang="cs-CZ" sz="3200" b="1" i="1">
                            <a:latin typeface="Cambria Math"/>
                          </a:rPr>
                          <m:t>𝟔𝟎</m:t>
                        </m:r>
                      </m:num>
                      <m:den>
                        <m:r>
                          <a:rPr lang="cs-CZ" sz="3200" b="1" i="1">
                            <a:latin typeface="Cambria Math"/>
                          </a:rPr>
                          <m:t>𝟏𝟖𝟎</m:t>
                        </m:r>
                      </m:den>
                    </m:f>
                    <m:r>
                      <a:rPr lang="cs-CZ" sz="3200" b="1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3200" b="1" i="1"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b="1" dirty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8504" y="4908092"/>
                <a:ext cx="2581925" cy="80381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2242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 animBg="1"/>
      <p:bldP spid="6" grpId="0" animBg="1"/>
      <p:bldP spid="4" grpId="0" animBg="1"/>
      <p:bldP spid="2" grpId="0"/>
      <p:bldP spid="3" grpId="0"/>
      <p:bldP spid="5" grpId="0"/>
      <p:bldP spid="7" grpId="0"/>
      <p:bldP spid="8" grpId="0"/>
      <p:bldP spid="9" grpId="0"/>
      <p:bldP spid="10" grpId="0"/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1998147" y="3861048"/>
            <a:ext cx="4734181" cy="1584176"/>
          </a:xfrm>
          <a:prstGeom prst="rect">
            <a:avLst/>
          </a:prstGeom>
          <a:solidFill>
            <a:srgbClr val="FFFF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071241" y="1780067"/>
            <a:ext cx="3209729" cy="1512168"/>
          </a:xfrm>
          <a:prstGeom prst="rect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655087" y="159023"/>
            <a:ext cx="60420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Převeďte 1,2 radiánů do stupňové míry</a:t>
            </a:r>
          </a:p>
        </p:txBody>
      </p:sp>
      <p:sp>
        <p:nvSpPr>
          <p:cNvPr id="3" name="Obdélník 2"/>
          <p:cNvSpPr/>
          <p:nvPr/>
        </p:nvSpPr>
        <p:spPr>
          <a:xfrm>
            <a:off x="684265" y="639804"/>
            <a:ext cx="79201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Výpočet provedeme stejným způsobem za použití </a:t>
            </a:r>
            <a:r>
              <a:rPr lang="cs-CZ" sz="2400" b="1" dirty="0" smtClean="0">
                <a:latin typeface="Comic Sans MS" panose="030F0702030302020204" pitchFamily="66" charset="0"/>
              </a:rPr>
              <a:t>kalkulátoru (</a:t>
            </a:r>
            <a:r>
              <a:rPr lang="cs-CZ" sz="2400" b="1" u="sng" dirty="0" smtClean="0">
                <a:latin typeface="Comic Sans MS" panose="030F0702030302020204" pitchFamily="66" charset="0"/>
              </a:rPr>
              <a:t>pozor na převod na minuty</a:t>
            </a:r>
            <a:r>
              <a:rPr lang="cs-CZ" sz="2400" b="1" dirty="0" smtClean="0">
                <a:latin typeface="Comic Sans MS" panose="030F0702030302020204" pitchFamily="66" charset="0"/>
              </a:rPr>
              <a:t>!)</a:t>
            </a:r>
            <a:endParaRPr lang="cs-CZ" sz="2400" b="1" dirty="0">
              <a:latin typeface="Comic Sans MS" panose="030F0702030302020204" pitchFamily="66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179252" y="1950454"/>
            <a:ext cx="29937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/>
              <a:t>π rad………..180</a:t>
            </a:r>
            <a:r>
              <a:rPr lang="cs-CZ" sz="3200" b="1" baseline="30000" dirty="0"/>
              <a:t>0 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2217796" y="2536151"/>
            <a:ext cx="25320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/>
              <a:t>1,2 rad……….x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1986850" y="4144374"/>
                <a:ext cx="4734181" cy="101752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>
                          <a:latin typeface="Cambria Math"/>
                        </a:rPr>
                        <m:t>𝐱</m:t>
                      </m:r>
                      <m:r>
                        <a:rPr lang="cs-CZ" sz="3200" b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>
                              <a:latin typeface="Cambria Math"/>
                            </a:rPr>
                            <m:t>𝟏</m:t>
                          </m:r>
                          <m:r>
                            <a:rPr lang="cs-CZ" sz="3200" b="1">
                              <a:latin typeface="Cambria Math"/>
                            </a:rPr>
                            <m:t>,</m:t>
                          </m:r>
                          <m:r>
                            <a:rPr lang="cs-CZ" sz="3200" b="1" i="1">
                              <a:latin typeface="Cambria Math"/>
                            </a:rPr>
                            <m:t>𝟐</m:t>
                          </m:r>
                          <m:r>
                            <a:rPr lang="cs-CZ" sz="3200" b="1">
                              <a:latin typeface="Cambria Math"/>
                            </a:rPr>
                            <m:t> .  </m:t>
                          </m:r>
                          <m:r>
                            <a:rPr lang="cs-CZ" sz="3200" b="1" i="1">
                              <a:latin typeface="Cambria Math"/>
                            </a:rPr>
                            <m:t>𝟏𝟖𝟎</m:t>
                          </m:r>
                        </m:num>
                        <m:den>
                          <m:r>
                            <a:rPr lang="cs-CZ" sz="3200" b="1" i="1">
                              <a:latin typeface="Cambria Math"/>
                            </a:rPr>
                            <m:t>𝝅</m:t>
                          </m:r>
                        </m:den>
                      </m:f>
                      <m:r>
                        <a:rPr lang="cs-CZ" sz="3200" b="1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1" i="1">
                              <a:latin typeface="Cambria Math"/>
                            </a:rPr>
                            <m:t>𝟔𝟖</m:t>
                          </m:r>
                        </m:e>
                        <m:sup>
                          <m:r>
                            <a:rPr lang="cs-CZ" sz="3200" b="1" i="1">
                              <a:latin typeface="Cambria Math"/>
                            </a:rPr>
                            <m:t>𝟎</m:t>
                          </m:r>
                        </m:sup>
                      </m:sSup>
                      <m:sSup>
                        <m:sSup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1" i="1">
                              <a:latin typeface="Cambria Math"/>
                            </a:rPr>
                            <m:t>𝟒𝟓</m:t>
                          </m:r>
                        </m:e>
                        <m:sup>
                          <m:r>
                            <a:rPr lang="cs-CZ" sz="3200" b="1">
                              <a:latin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6850" y="4144374"/>
                <a:ext cx="4734181" cy="101752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/>
          <p:cNvSpPr/>
          <p:nvPr/>
        </p:nvSpPr>
        <p:spPr>
          <a:xfrm>
            <a:off x="5693626" y="2242841"/>
            <a:ext cx="1038702" cy="523220"/>
          </a:xfrm>
          <a:prstGeom prst="rightArrow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98115" y="5805264"/>
            <a:ext cx="88924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b="1" dirty="0">
                <a:latin typeface="Comic Sans MS" panose="030F0702030302020204" pitchFamily="66" charset="0"/>
              </a:rPr>
              <a:t>Na závěr si zavedeme tabulku nejpoužívanějších hodnot funkcí</a:t>
            </a:r>
          </a:p>
        </p:txBody>
      </p:sp>
    </p:spTree>
    <p:extLst>
      <p:ext uri="{BB962C8B-B14F-4D97-AF65-F5344CB8AC3E}">
        <p14:creationId xmlns:p14="http://schemas.microsoft.com/office/powerpoint/2010/main" val="2169948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2" grpId="0"/>
      <p:bldP spid="3" grpId="0"/>
      <p:bldP spid="4" grpId="0"/>
      <p:bldP spid="5" grpId="0"/>
      <p:bldP spid="7" grpId="0"/>
      <p:bldP spid="8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45839"/>
            <a:ext cx="79656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u="sng" dirty="0">
                <a:latin typeface="Comic Sans MS" pitchFamily="66" charset="0"/>
              </a:rPr>
              <a:t>Významné </a:t>
            </a:r>
            <a:r>
              <a:rPr lang="cs-CZ" sz="2400" b="1" u="sng" dirty="0" smtClean="0">
                <a:latin typeface="Comic Sans MS" pitchFamily="66" charset="0"/>
              </a:rPr>
              <a:t>tabulkové hodnoty </a:t>
            </a:r>
            <a:r>
              <a:rPr lang="cs-CZ" sz="2400" b="1" u="sng" dirty="0">
                <a:latin typeface="Comic Sans MS" pitchFamily="66" charset="0"/>
              </a:rPr>
              <a:t>goniometrických funkcí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ulka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21358649"/>
                  </p:ext>
                </p:extLst>
              </p:nvPr>
            </p:nvGraphicFramePr>
            <p:xfrm>
              <a:off x="677019" y="908720"/>
              <a:ext cx="7690708" cy="54059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71615"/>
                    <a:gridCol w="1142991"/>
                    <a:gridCol w="1214428"/>
                    <a:gridCol w="1285865"/>
                    <a:gridCol w="1285865"/>
                    <a:gridCol w="1189944"/>
                  </a:tblGrid>
                  <a:tr h="1417103">
                    <a:tc>
                      <a:txBody>
                        <a:bodyPr/>
                        <a:lstStyle/>
                        <a:p>
                          <a:r>
                            <a:rPr lang="cs-CZ" sz="3200" dirty="0" smtClean="0">
                              <a:solidFill>
                                <a:srgbClr val="FFFF00"/>
                              </a:solidFill>
                            </a:rPr>
                            <a:t>St. m.</a:t>
                          </a:r>
                        </a:p>
                        <a:p>
                          <a:r>
                            <a:rPr lang="cs-CZ" sz="3200" dirty="0" err="1" smtClean="0">
                              <a:solidFill>
                                <a:srgbClr val="FFC000"/>
                              </a:solidFill>
                            </a:rPr>
                            <a:t>Obl</a:t>
                          </a:r>
                          <a:r>
                            <a:rPr lang="cs-CZ" sz="3200" dirty="0" smtClean="0">
                              <a:solidFill>
                                <a:srgbClr val="FFC000"/>
                              </a:solidFill>
                            </a:rPr>
                            <a:t>. m</a:t>
                          </a:r>
                          <a:r>
                            <a:rPr lang="cs-CZ" sz="3200" dirty="0" smtClean="0"/>
                            <a:t>.</a:t>
                          </a:r>
                          <a:endParaRPr lang="cs-CZ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200" dirty="0" smtClean="0">
                              <a:solidFill>
                                <a:srgbClr val="FFFF00"/>
                              </a:solidFill>
                            </a:rPr>
                            <a:t>0</a:t>
                          </a:r>
                          <a:r>
                            <a:rPr lang="cs-CZ" sz="3200" baseline="30000" dirty="0" smtClean="0">
                              <a:solidFill>
                                <a:srgbClr val="FFFF00"/>
                              </a:solidFill>
                            </a:rPr>
                            <a:t>0</a:t>
                          </a:r>
                          <a:r>
                            <a:rPr lang="cs-CZ" sz="3200" baseline="0" dirty="0" smtClean="0">
                              <a:solidFill>
                                <a:srgbClr val="FFFF00"/>
                              </a:solidFill>
                            </a:rPr>
                            <a:t>  </a:t>
                          </a:r>
                        </a:p>
                        <a:p>
                          <a:pPr algn="ctr"/>
                          <a:r>
                            <a:rPr lang="cs-CZ" sz="3200" baseline="0" dirty="0" smtClean="0">
                              <a:solidFill>
                                <a:srgbClr val="FFC000"/>
                              </a:solidFill>
                            </a:rPr>
                            <a:t>0</a:t>
                          </a:r>
                          <a:endParaRPr lang="cs-CZ" sz="3200" dirty="0">
                            <a:solidFill>
                              <a:srgbClr val="FFFF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200" dirty="0" smtClean="0">
                              <a:solidFill>
                                <a:srgbClr val="FFFF00"/>
                              </a:solidFill>
                            </a:rPr>
                            <a:t>30</a:t>
                          </a:r>
                          <a:r>
                            <a:rPr lang="cs-CZ" sz="3200" baseline="30000" dirty="0" smtClean="0">
                              <a:solidFill>
                                <a:srgbClr val="FFFF00"/>
                              </a:solidFill>
                            </a:rPr>
                            <a:t>0</a:t>
                          </a:r>
                          <a:r>
                            <a:rPr lang="cs-CZ" sz="3200" baseline="0" dirty="0" smtClean="0">
                              <a:solidFill>
                                <a:srgbClr val="FFFF00"/>
                              </a:solidFill>
                            </a:rPr>
                            <a:t>  </a:t>
                          </a: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3200" i="1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3200" i="0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π</m:t>
                                    </m:r>
                                  </m:num>
                                  <m:den>
                                    <m:r>
                                      <a:rPr lang="cs-CZ" sz="3200" b="1" i="1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3200" dirty="0">
                            <a:solidFill>
                              <a:srgbClr val="FFFF00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200" dirty="0" smtClean="0">
                              <a:solidFill>
                                <a:srgbClr val="FFFF00"/>
                              </a:solidFill>
                            </a:rPr>
                            <a:t>45</a:t>
                          </a:r>
                          <a:r>
                            <a:rPr lang="cs-CZ" sz="3200" baseline="30000" dirty="0" smtClean="0">
                              <a:solidFill>
                                <a:srgbClr val="FFFF00"/>
                              </a:solidFill>
                            </a:rPr>
                            <a:t>0  </a:t>
                          </a: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3200" i="1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3200" i="0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π</m:t>
                                    </m:r>
                                  </m:num>
                                  <m:den>
                                    <m:r>
                                      <a:rPr lang="cs-CZ" sz="3200" b="1" i="0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3200" i="0" baseline="0" dirty="0">
                            <a:solidFill>
                              <a:srgbClr val="FFFF00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200" baseline="0" dirty="0" smtClean="0">
                              <a:solidFill>
                                <a:srgbClr val="FFFF00"/>
                              </a:solidFill>
                            </a:rPr>
                            <a:t>60</a:t>
                          </a:r>
                          <a:r>
                            <a:rPr lang="cs-CZ" sz="3200" baseline="30000" dirty="0" smtClean="0">
                              <a:solidFill>
                                <a:srgbClr val="FFFF00"/>
                              </a:solidFill>
                            </a:rPr>
                            <a:t>0</a:t>
                          </a:r>
                          <a:r>
                            <a:rPr lang="cs-CZ" sz="3200" baseline="0" dirty="0" smtClean="0">
                              <a:solidFill>
                                <a:srgbClr val="FFFF00"/>
                              </a:solidFill>
                            </a:rPr>
                            <a:t> </a:t>
                          </a: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3200" i="1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3200" i="0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π</m:t>
                                    </m:r>
                                  </m:num>
                                  <m:den>
                                    <m:r>
                                      <a:rPr lang="cs-CZ" sz="3200" b="1" i="0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3200" i="0" baseline="0" dirty="0">
                            <a:solidFill>
                              <a:srgbClr val="FFFF00"/>
                            </a:solidFill>
                          </a:endParaRPr>
                        </a:p>
                      </a:txBody>
                      <a:tcPr>
                        <a:solidFill>
                          <a:schemeClr val="tx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200" i="0" baseline="0" dirty="0" smtClean="0">
                              <a:solidFill>
                                <a:srgbClr val="FFFF00"/>
                              </a:solidFill>
                            </a:rPr>
                            <a:t>90</a:t>
                          </a:r>
                          <a:r>
                            <a:rPr lang="cs-CZ" sz="3200" i="0" baseline="30000" dirty="0" smtClean="0">
                              <a:solidFill>
                                <a:srgbClr val="FFFF00"/>
                              </a:solidFill>
                            </a:rPr>
                            <a:t>0</a:t>
                          </a: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3200" i="1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3200" i="0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π</m:t>
                                    </m:r>
                                  </m:num>
                                  <m:den>
                                    <m:r>
                                      <a:rPr lang="cs-CZ" sz="3200" b="1" i="0" baseline="0" smtClean="0">
                                        <a:solidFill>
                                          <a:srgbClr val="FFC000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3200" i="0" baseline="0" dirty="0">
                            <a:solidFill>
                              <a:srgbClr val="FFFF00"/>
                            </a:solidFill>
                          </a:endParaRPr>
                        </a:p>
                      </a:txBody>
                      <a:tcPr>
                        <a:solidFill>
                          <a:schemeClr val="tx2">
                            <a:lumMod val="50000"/>
                          </a:schemeClr>
                        </a:solidFill>
                      </a:tcPr>
                    </a:tc>
                  </a:tr>
                  <a:tr h="8275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unc>
                                  <m:funcPr>
                                    <m:ctrlPr>
                                      <a:rPr lang="cs-CZ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a:rPr lang="cs-CZ" sz="3200" b="1" i="0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  <m:t>𝐬𝐢𝐧</m:t>
                                    </m:r>
                                  </m:fName>
                                  <m:e>
                                    <m:r>
                                      <a:rPr lang="cs-CZ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𝜶</m:t>
                                    </m:r>
                                  </m:e>
                                </m:func>
                              </m:oMath>
                            </m:oMathPara>
                          </a14:m>
                          <a:endParaRPr lang="cs-CZ" sz="32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600" b="1" dirty="0" smtClean="0"/>
                            <a:t>0</a:t>
                          </a:r>
                          <a:endParaRPr lang="cs-CZ" sz="36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       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200" b="1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200" b="1" i="0" smtClean="0">
                                      <a:latin typeface="Cambria Math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cs-CZ" sz="3200" b="1" i="0" smtClean="0">
                                      <a:latin typeface="Cambria Math"/>
                                    </a:rPr>
                                    <m:t>𝟐</m:t>
                                  </m:r>
                                </m:den>
                              </m:f>
                            </m:oMath>
                          </a14:m>
                          <a:endParaRPr lang="cs-CZ" sz="3200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2400" b="1" i="1" smtClean="0"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2400" b="1" i="0" smtClean="0">
                                            <a:latin typeface="Cambria Math"/>
                                          </a:rPr>
                                          <m:t>𝟐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2400" b="1" i="1" smtClean="0"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2400" b="1" i="0" smtClean="0">
                                            <a:latin typeface="Cambria Math"/>
                                          </a:rPr>
                                          <m:t>𝟑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600" b="1" dirty="0" smtClean="0"/>
                            <a:t>1</a:t>
                          </a:r>
                          <a:endParaRPr lang="cs-CZ" sz="3600" b="1" dirty="0"/>
                        </a:p>
                      </a:txBody>
                      <a:tcPr/>
                    </a:tc>
                  </a:tr>
                  <a:tr h="109049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unc>
                                  <m:funcPr>
                                    <m:ctrlPr>
                                      <a:rPr lang="cs-CZ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a:rPr lang="cs-CZ" sz="3200" b="1" i="0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  <m:t>𝐜𝐨𝐬</m:t>
                                    </m:r>
                                  </m:fName>
                                  <m:e>
                                    <m:r>
                                      <a:rPr lang="cs-CZ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∝</m:t>
                                    </m:r>
                                  </m:e>
                                </m:func>
                              </m:oMath>
                            </m:oMathPara>
                          </a14:m>
                          <a:endParaRPr lang="cs-CZ" sz="32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3600" b="1" dirty="0" smtClean="0"/>
                            <a:t>1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2400" b="1" i="1" smtClean="0"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2400" b="1" i="0" smtClean="0">
                                            <a:latin typeface="Cambria Math"/>
                                          </a:rPr>
                                          <m:t>𝟑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b="1" i="0" dirty="0"/>
                        </a:p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2400" b="1" i="1" smtClean="0"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2400" b="1" i="0" smtClean="0">
                                            <a:latin typeface="Cambria Math"/>
                                          </a:rPr>
                                          <m:t>𝟐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3600" b="1" dirty="0" smtClean="0"/>
                            <a:t>0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</a:tr>
                  <a:tr h="828701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3200" b="1" i="0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𝐭𝐠</m:t>
                                </m:r>
                                <m:r>
                                  <a:rPr lang="cs-CZ" sz="3200" b="1" i="0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3200" b="1" i="0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𝛂</m:t>
                                </m:r>
                              </m:oMath>
                            </m:oMathPara>
                          </a14:m>
                          <a:endParaRPr lang="cs-CZ" sz="3200" b="1" i="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600" b="1" i="0" dirty="0" smtClean="0"/>
                            <a:t>0</a:t>
                          </a:r>
                          <a:endParaRPr lang="cs-CZ" sz="3600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2400" b="1" i="1" smtClean="0"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2400" b="1" i="0" smtClean="0">
                                            <a:latin typeface="Cambria Math"/>
                                          </a:rPr>
                                          <m:t>𝟑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600" b="1" dirty="0" smtClean="0"/>
                            <a:t>1</a:t>
                          </a:r>
                          <a:endParaRPr lang="cs-CZ" sz="36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2400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200" b="1" dirty="0" smtClean="0"/>
                            <a:t>ND</a:t>
                          </a:r>
                          <a:endParaRPr lang="cs-CZ" sz="3200" b="1" dirty="0"/>
                        </a:p>
                      </a:txBody>
                      <a:tcPr/>
                    </a:tc>
                  </a:tr>
                  <a:tr h="1092751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3200" b="1" i="0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𝐜𝐨𝐭𝐠</m:t>
                                </m:r>
                                <m:r>
                                  <a:rPr lang="cs-CZ" sz="3200" b="1" i="0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3200" b="1" i="0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𝛂</m:t>
                                </m:r>
                              </m:oMath>
                            </m:oMathPara>
                          </a14:m>
                          <a:endParaRPr lang="cs-CZ" sz="3200" b="1" i="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3200" b="1" dirty="0" smtClean="0"/>
                            <a:t>ND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800" b="1" dirty="0" smtClean="0"/>
                            <a:t>1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2400" b="1" i="1" smtClean="0"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2400" b="1" i="0" smtClean="0">
                                            <a:latin typeface="Cambria Math"/>
                                          </a:rPr>
                                          <m:t>𝟑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2400" b="1" i="0" smtClean="0"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/>
                        </a:p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3200" b="1" i="0" dirty="0" smtClean="0"/>
                            <a:t>0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ulka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21358649"/>
                  </p:ext>
                </p:extLst>
              </p:nvPr>
            </p:nvGraphicFramePr>
            <p:xfrm>
              <a:off x="677019" y="908720"/>
              <a:ext cx="7690708" cy="54059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71615"/>
                    <a:gridCol w="1142991"/>
                    <a:gridCol w="1214428"/>
                    <a:gridCol w="1285865"/>
                    <a:gridCol w="1285865"/>
                    <a:gridCol w="1189944"/>
                  </a:tblGrid>
                  <a:tr h="1417103">
                    <a:tc>
                      <a:txBody>
                        <a:bodyPr/>
                        <a:lstStyle/>
                        <a:p>
                          <a:r>
                            <a:rPr lang="cs-CZ" sz="3200" dirty="0" smtClean="0">
                              <a:solidFill>
                                <a:srgbClr val="FFFF00"/>
                              </a:solidFill>
                            </a:rPr>
                            <a:t>St. m.</a:t>
                          </a:r>
                        </a:p>
                        <a:p>
                          <a:r>
                            <a:rPr lang="cs-CZ" sz="3200" dirty="0" err="1" smtClean="0">
                              <a:solidFill>
                                <a:srgbClr val="FFC000"/>
                              </a:solidFill>
                            </a:rPr>
                            <a:t>Obl</a:t>
                          </a:r>
                          <a:r>
                            <a:rPr lang="cs-CZ" sz="3200" dirty="0" smtClean="0">
                              <a:solidFill>
                                <a:srgbClr val="FFC000"/>
                              </a:solidFill>
                            </a:rPr>
                            <a:t>. m</a:t>
                          </a:r>
                          <a:r>
                            <a:rPr lang="cs-CZ" sz="3200" dirty="0" smtClean="0"/>
                            <a:t>.</a:t>
                          </a:r>
                          <a:endParaRPr lang="cs-CZ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200" dirty="0" smtClean="0">
                              <a:solidFill>
                                <a:srgbClr val="FFFF00"/>
                              </a:solidFill>
                            </a:rPr>
                            <a:t>0</a:t>
                          </a:r>
                          <a:r>
                            <a:rPr lang="cs-CZ" sz="3200" baseline="30000" dirty="0" smtClean="0">
                              <a:solidFill>
                                <a:srgbClr val="FFFF00"/>
                              </a:solidFill>
                            </a:rPr>
                            <a:t>0</a:t>
                          </a:r>
                          <a:r>
                            <a:rPr lang="cs-CZ" sz="3200" baseline="0" dirty="0" smtClean="0">
                              <a:solidFill>
                                <a:srgbClr val="FFFF00"/>
                              </a:solidFill>
                            </a:rPr>
                            <a:t>  </a:t>
                          </a:r>
                        </a:p>
                        <a:p>
                          <a:pPr algn="ctr"/>
                          <a:r>
                            <a:rPr lang="cs-CZ" sz="3200" baseline="0" dirty="0" smtClean="0">
                              <a:solidFill>
                                <a:srgbClr val="FFC000"/>
                              </a:solidFill>
                            </a:rPr>
                            <a:t>0</a:t>
                          </a:r>
                          <a:endParaRPr lang="cs-CZ" sz="3200" dirty="0">
                            <a:solidFill>
                              <a:srgbClr val="FFFF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22500" t="-5579" r="-308500" b="-2806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05687" t="-5579" r="-192417" b="-2806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05687" t="-5579" r="-92417" b="-2806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547179" t="-5579" b="-280687"/>
                          </a:stretch>
                        </a:blipFill>
                      </a:tcPr>
                    </a:tc>
                  </a:tr>
                  <a:tr h="859727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174468" r="-389147" b="-3638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600" b="1" dirty="0" smtClean="0"/>
                            <a:t>0</a:t>
                          </a:r>
                          <a:endParaRPr lang="cs-CZ" sz="36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22500" t="-174468" r="-308500" b="-3638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05687" t="-174468" r="-192417" b="-3638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05687" t="-174468" r="-92417" b="-3638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600" b="1" dirty="0" smtClean="0"/>
                            <a:t>1</a:t>
                          </a:r>
                          <a:endParaRPr lang="cs-CZ" sz="3600" b="1" dirty="0"/>
                        </a:p>
                      </a:txBody>
                      <a:tcPr/>
                    </a:tc>
                  </a:tr>
                  <a:tr h="1132904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209189" r="-389147" b="-1772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3600" b="1" dirty="0" smtClean="0"/>
                            <a:t>1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22500" t="-209189" r="-308500" b="-1772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05687" t="-209189" r="-192417" b="-1772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05687" t="-209189" r="-92417" b="-1772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3600" b="1" dirty="0" smtClean="0"/>
                            <a:t>0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</a:tr>
                  <a:tr h="860933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402817" r="-389147" b="-1309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600" b="1" i="0" dirty="0" smtClean="0"/>
                            <a:t>0</a:t>
                          </a:r>
                          <a:endParaRPr lang="cs-CZ" sz="3600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22500" t="-402817" r="-308500" b="-1309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600" b="1" dirty="0" smtClean="0"/>
                            <a:t>1</a:t>
                          </a:r>
                          <a:endParaRPr lang="cs-CZ" sz="3600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05687" t="-402817" r="-92417" b="-1309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3200" b="1" dirty="0" smtClean="0"/>
                            <a:t>ND</a:t>
                          </a:r>
                          <a:endParaRPr lang="cs-CZ" sz="3200" b="1" dirty="0"/>
                        </a:p>
                      </a:txBody>
                      <a:tcPr/>
                    </a:tc>
                  </a:tr>
                  <a:tr h="1135253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383871" r="-3891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3200" b="1" dirty="0" smtClean="0"/>
                            <a:t>ND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22500" t="-383871" r="-308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800" b="1" dirty="0" smtClean="0"/>
                            <a:t>1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05687" t="-383871" r="-924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3200" b="1" i="0" dirty="0" smtClean="0"/>
                            <a:t>0</a:t>
                          </a:r>
                        </a:p>
                        <a:p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59468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314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Langhammer</dc:creator>
  <cp:lastModifiedBy>Jiří Langhammer</cp:lastModifiedBy>
  <cp:revision>28</cp:revision>
  <dcterms:created xsi:type="dcterms:W3CDTF">2013-02-27T10:15:00Z</dcterms:created>
  <dcterms:modified xsi:type="dcterms:W3CDTF">2014-01-28T21:56:48Z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