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6" r:id="rId2"/>
    <p:sldId id="258" r:id="rId3"/>
    <p:sldId id="259" r:id="rId4"/>
    <p:sldId id="264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CC3A5D"/>
    <a:srgbClr val="66FF33"/>
    <a:srgbClr val="62C2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6" y="-4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8422EB-ECBD-42A8-9A49-F1B02B83F5A0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2C9864-6514-4A35-A175-B195445A5F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5438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2C9864-6514-4A35-A175-B195445A5FC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8353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372A3-14A0-4C26-86B6-F6EA957FC0F6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58F0-F3D9-4C95-A067-D67888A169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4888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372A3-14A0-4C26-86B6-F6EA957FC0F6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58F0-F3D9-4C95-A067-D67888A169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0382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372A3-14A0-4C26-86B6-F6EA957FC0F6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58F0-F3D9-4C95-A067-D67888A169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8825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372A3-14A0-4C26-86B6-F6EA957FC0F6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58F0-F3D9-4C95-A067-D67888A169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6483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372A3-14A0-4C26-86B6-F6EA957FC0F6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58F0-F3D9-4C95-A067-D67888A169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7682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372A3-14A0-4C26-86B6-F6EA957FC0F6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58F0-F3D9-4C95-A067-D67888A169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7286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372A3-14A0-4C26-86B6-F6EA957FC0F6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58F0-F3D9-4C95-A067-D67888A169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838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372A3-14A0-4C26-86B6-F6EA957FC0F6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58F0-F3D9-4C95-A067-D67888A169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110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372A3-14A0-4C26-86B6-F6EA957FC0F6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58F0-F3D9-4C95-A067-D67888A169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1763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372A3-14A0-4C26-86B6-F6EA957FC0F6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58F0-F3D9-4C95-A067-D67888A169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5775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372A3-14A0-4C26-86B6-F6EA957FC0F6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58F0-F3D9-4C95-A067-D67888A169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2193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372A3-14A0-4C26-86B6-F6EA957FC0F6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C58F0-F3D9-4C95-A067-D67888A169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1449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0.png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8640"/>
            <a:ext cx="5762625" cy="1257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bdélník 2"/>
          <p:cNvSpPr/>
          <p:nvPr/>
        </p:nvSpPr>
        <p:spPr>
          <a:xfrm>
            <a:off x="827584" y="1772816"/>
            <a:ext cx="712879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/>
              <a:t>Datum: </a:t>
            </a:r>
            <a:r>
              <a:rPr lang="cs-CZ" b="1" i="1" dirty="0" smtClean="0"/>
              <a:t>09.06.2013</a:t>
            </a:r>
            <a:endParaRPr lang="cs-CZ" dirty="0"/>
          </a:p>
          <a:p>
            <a:r>
              <a:rPr lang="cs-CZ" b="1" i="1" dirty="0"/>
              <a:t>Projekt:</a:t>
            </a:r>
            <a:r>
              <a:rPr lang="cs-CZ" b="1" dirty="0"/>
              <a:t> </a:t>
            </a:r>
            <a:r>
              <a:rPr lang="cs-CZ" dirty="0"/>
              <a:t>Kvalitní výuka</a:t>
            </a:r>
          </a:p>
          <a:p>
            <a:r>
              <a:rPr lang="cs-CZ" b="1" i="1" dirty="0"/>
              <a:t>Registrační číslo:</a:t>
            </a:r>
            <a:r>
              <a:rPr lang="cs-CZ" b="1" dirty="0"/>
              <a:t> </a:t>
            </a:r>
            <a:r>
              <a:rPr lang="cs-CZ" dirty="0"/>
              <a:t>CZ.1.07/1.5.00/34.0731</a:t>
            </a:r>
          </a:p>
          <a:p>
            <a:r>
              <a:rPr lang="cs-CZ" b="1" i="1" dirty="0"/>
              <a:t>Číslo DUM:</a:t>
            </a:r>
            <a:r>
              <a:rPr lang="cs-CZ" b="1" dirty="0"/>
              <a:t> </a:t>
            </a:r>
            <a:r>
              <a:rPr lang="cs-CZ" dirty="0" smtClean="0"/>
              <a:t>VY_32_INOVACE_026</a:t>
            </a:r>
            <a:r>
              <a:rPr lang="cs-CZ" b="1" dirty="0"/>
              <a:t>	</a:t>
            </a:r>
            <a:endParaRPr lang="cs-CZ" dirty="0"/>
          </a:p>
          <a:p>
            <a:r>
              <a:rPr lang="cs-CZ" b="1" i="1" dirty="0"/>
              <a:t>Jméno autora:</a:t>
            </a:r>
            <a:r>
              <a:rPr lang="cs-CZ" b="1" dirty="0"/>
              <a:t> Jiří Langhammer</a:t>
            </a:r>
            <a:endParaRPr lang="cs-CZ" dirty="0"/>
          </a:p>
          <a:p>
            <a:r>
              <a:rPr lang="cs-CZ" b="1" i="1" dirty="0"/>
              <a:t>Název práce:</a:t>
            </a:r>
            <a:r>
              <a:rPr lang="cs-CZ" b="1" dirty="0"/>
              <a:t> </a:t>
            </a:r>
            <a:r>
              <a:rPr lang="cs-CZ" dirty="0" smtClean="0"/>
              <a:t>grafy funkcí sinus a kosinus</a:t>
            </a:r>
            <a:endParaRPr lang="cs-CZ" dirty="0"/>
          </a:p>
          <a:p>
            <a:r>
              <a:rPr lang="cs-CZ" b="1" i="1" dirty="0"/>
              <a:t>Předmět</a:t>
            </a:r>
            <a:r>
              <a:rPr lang="cs-CZ" i="1" dirty="0"/>
              <a:t>:</a:t>
            </a:r>
            <a:r>
              <a:rPr lang="cs-CZ" dirty="0"/>
              <a:t> MATEMATIKA</a:t>
            </a:r>
          </a:p>
          <a:p>
            <a:r>
              <a:rPr lang="cs-CZ" b="1" i="1" dirty="0"/>
              <a:t>Ročník:</a:t>
            </a:r>
            <a:r>
              <a:rPr lang="cs-CZ" b="1" dirty="0"/>
              <a:t> </a:t>
            </a:r>
            <a:r>
              <a:rPr lang="cs-CZ" dirty="0"/>
              <a:t>2</a:t>
            </a:r>
          </a:p>
          <a:p>
            <a:r>
              <a:rPr lang="cs-CZ" b="1" i="1" dirty="0"/>
              <a:t>Časová dotace</a:t>
            </a:r>
            <a:r>
              <a:rPr lang="cs-CZ" i="1" dirty="0"/>
              <a:t>:</a:t>
            </a:r>
            <a:r>
              <a:rPr lang="cs-CZ" dirty="0"/>
              <a:t> 20 minut</a:t>
            </a:r>
          </a:p>
          <a:p>
            <a:r>
              <a:rPr lang="cs-CZ" b="1" i="1" dirty="0"/>
              <a:t>Vzdělávací cíl</a:t>
            </a:r>
            <a:r>
              <a:rPr lang="cs-CZ" i="1" dirty="0"/>
              <a:t>:</a:t>
            </a:r>
            <a:r>
              <a:rPr lang="cs-CZ" dirty="0"/>
              <a:t> </a:t>
            </a:r>
            <a:r>
              <a:rPr lang="cs-CZ" dirty="0" smtClean="0"/>
              <a:t>používat grafy goniometrických funkcí</a:t>
            </a:r>
            <a:endParaRPr lang="cs-CZ" dirty="0"/>
          </a:p>
          <a:p>
            <a:r>
              <a:rPr lang="cs-CZ" b="1" i="1" dirty="0"/>
              <a:t>Pomůcky</a:t>
            </a:r>
            <a:r>
              <a:rPr lang="cs-CZ" i="1" dirty="0"/>
              <a:t>:</a:t>
            </a:r>
            <a:r>
              <a:rPr lang="cs-CZ" dirty="0"/>
              <a:t> psací potřeby, </a:t>
            </a:r>
            <a:r>
              <a:rPr lang="cs-CZ" dirty="0" smtClean="0"/>
              <a:t>PC</a:t>
            </a:r>
            <a:endParaRPr lang="cs-CZ" dirty="0"/>
          </a:p>
          <a:p>
            <a:r>
              <a:rPr lang="cs-CZ" b="1" i="1" dirty="0"/>
              <a:t>Poznámka:</a:t>
            </a:r>
            <a:r>
              <a:rPr lang="cs-CZ" dirty="0"/>
              <a:t> Tento materiál je součástí tematického balíčku trigonometrie a goniometrie</a:t>
            </a:r>
          </a:p>
          <a:p>
            <a:r>
              <a:rPr lang="cs-CZ" b="1" i="1" dirty="0"/>
              <a:t>Inovace:</a:t>
            </a:r>
            <a:r>
              <a:rPr lang="cs-CZ" b="1" dirty="0"/>
              <a:t> </a:t>
            </a:r>
            <a:r>
              <a:rPr lang="cs-CZ" dirty="0"/>
              <a:t>Mezipředmětové vztahy, zapojení audiovizuální techniky do výuky</a:t>
            </a:r>
          </a:p>
        </p:txBody>
      </p:sp>
    </p:spTree>
    <p:extLst>
      <p:ext uri="{BB962C8B-B14F-4D97-AF65-F5344CB8AC3E}">
        <p14:creationId xmlns:p14="http://schemas.microsoft.com/office/powerpoint/2010/main" val="40156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88640"/>
            <a:ext cx="8136904" cy="304698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63500" cap="rnd">
            <a:solidFill>
              <a:srgbClr val="FF0000"/>
            </a:solidFill>
          </a:ln>
          <a:effectLst>
            <a:innerShdw blurRad="114300" dist="50800" dir="18900000">
              <a:prstClr val="black">
                <a:alpha val="50000"/>
              </a:prstClr>
            </a:innerShdw>
          </a:effectLst>
        </p:spPr>
        <p:txBody>
          <a:bodyPr wrap="square">
            <a:spAutoFit/>
          </a:bodyPr>
          <a:lstStyle/>
          <a:p>
            <a:pPr algn="ctr"/>
            <a:endParaRPr lang="cs-CZ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Jednotková kružnice </a:t>
            </a:r>
          </a:p>
          <a:p>
            <a:pPr algn="ctr"/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</a:t>
            </a: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algn="ctr"/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grafy goniometrických funkcí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endParaRPr lang="cs-CZ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180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234172" y="243499"/>
                <a:ext cx="877233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sz="2800" b="1" dirty="0">
                    <a:latin typeface="Comic Sans MS" panose="030F0702030302020204" pitchFamily="66" charset="0"/>
                  </a:rPr>
                  <a:t>Nejdříve si ukážeme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800" b="1" i="1" smtClean="0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uncPr>
                      <m:fName>
                        <m:r>
                          <a:rPr lang="cs-CZ" sz="2800" b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𝐬𝐢𝐧</m:t>
                        </m:r>
                      </m:fName>
                      <m:e>
                        <m:r>
                          <a:rPr lang="cs-CZ" sz="2800" b="1" i="1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ea typeface="Cambria Math"/>
                          </a:rPr>
                          <m:t>∝</m:t>
                        </m:r>
                      </m:e>
                    </m:func>
                  </m:oMath>
                </a14:m>
                <a:r>
                  <a:rPr lang="cs-CZ" sz="2800" b="1" dirty="0">
                    <a:latin typeface="Comic Sans MS" panose="030F0702030302020204" pitchFamily="66" charset="0"/>
                  </a:rPr>
                  <a:t> na jednotkové kružnici</a:t>
                </a:r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172" y="243499"/>
                <a:ext cx="8772338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1390" t="-11628" r="-347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Obrázek 2" descr="Bez názvu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04" y="749982"/>
            <a:ext cx="6336703" cy="585810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Obdélník 3"/>
          <p:cNvSpPr/>
          <p:nvPr/>
        </p:nvSpPr>
        <p:spPr>
          <a:xfrm>
            <a:off x="5027204" y="1192396"/>
            <a:ext cx="5870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I.</a:t>
            </a:r>
          </a:p>
        </p:txBody>
      </p:sp>
      <p:sp>
        <p:nvSpPr>
          <p:cNvPr id="5" name="Obdélník 4"/>
          <p:cNvSpPr/>
          <p:nvPr/>
        </p:nvSpPr>
        <p:spPr>
          <a:xfrm>
            <a:off x="1212449" y="1201595"/>
            <a:ext cx="8114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II.</a:t>
            </a:r>
          </a:p>
        </p:txBody>
      </p:sp>
      <p:sp>
        <p:nvSpPr>
          <p:cNvPr id="6" name="Obdélník 5"/>
          <p:cNvSpPr/>
          <p:nvPr/>
        </p:nvSpPr>
        <p:spPr>
          <a:xfrm>
            <a:off x="1830779" y="6047847"/>
            <a:ext cx="11400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III.</a:t>
            </a:r>
          </a:p>
        </p:txBody>
      </p:sp>
      <p:sp>
        <p:nvSpPr>
          <p:cNvPr id="7" name="Obdélník 6"/>
          <p:cNvSpPr/>
          <p:nvPr/>
        </p:nvSpPr>
        <p:spPr>
          <a:xfrm>
            <a:off x="4025611" y="6047848"/>
            <a:ext cx="9476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IV.</a:t>
            </a:r>
          </a:p>
        </p:txBody>
      </p:sp>
      <p:sp>
        <p:nvSpPr>
          <p:cNvPr id="8" name="Obdélník 7"/>
          <p:cNvSpPr/>
          <p:nvPr/>
        </p:nvSpPr>
        <p:spPr>
          <a:xfrm>
            <a:off x="6570049" y="1218635"/>
            <a:ext cx="18918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kvadranty</a:t>
            </a:r>
          </a:p>
        </p:txBody>
      </p:sp>
      <p:sp>
        <p:nvSpPr>
          <p:cNvPr id="9" name="Obdélník 8"/>
          <p:cNvSpPr/>
          <p:nvPr/>
        </p:nvSpPr>
        <p:spPr>
          <a:xfrm>
            <a:off x="2287068" y="1875237"/>
            <a:ext cx="2605035" cy="3790729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2287068" y="1875237"/>
            <a:ext cx="2605036" cy="379072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2287068" y="1875237"/>
            <a:ext cx="2605036" cy="379072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ál 14"/>
          <p:cNvSpPr/>
          <p:nvPr/>
        </p:nvSpPr>
        <p:spPr>
          <a:xfrm>
            <a:off x="2946636" y="3122529"/>
            <a:ext cx="1285897" cy="129614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3688755" y="3246289"/>
                <a:ext cx="56618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∝</m:t>
                      </m:r>
                    </m:oMath>
                  </m:oMathPara>
                </a14:m>
                <a:endParaRPr lang="cs-CZ" sz="3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8755" y="3246289"/>
                <a:ext cx="566181" cy="58477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Obdélník 20"/>
              <p:cNvSpPr/>
              <p:nvPr/>
            </p:nvSpPr>
            <p:spPr>
              <a:xfrm>
                <a:off x="2946636" y="3280903"/>
                <a:ext cx="56618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∝</m:t>
                      </m:r>
                    </m:oMath>
                  </m:oMathPara>
                </a14:m>
                <a:endParaRPr lang="cs-CZ" sz="3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1" name="Obdélník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6636" y="3280903"/>
                <a:ext cx="566181" cy="58477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Obdélník 21"/>
              <p:cNvSpPr/>
              <p:nvPr/>
            </p:nvSpPr>
            <p:spPr>
              <a:xfrm>
                <a:off x="2946636" y="3679035"/>
                <a:ext cx="56618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∝</m:t>
                      </m:r>
                    </m:oMath>
                  </m:oMathPara>
                </a14:m>
                <a:endParaRPr lang="cs-CZ" sz="3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2" name="Obdélník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6636" y="3679035"/>
                <a:ext cx="566181" cy="58477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Obdélník 22"/>
              <p:cNvSpPr/>
              <p:nvPr/>
            </p:nvSpPr>
            <p:spPr>
              <a:xfrm>
                <a:off x="3742521" y="3691503"/>
                <a:ext cx="56618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∝</m:t>
                      </m:r>
                    </m:oMath>
                  </m:oMathPara>
                </a14:m>
                <a:endParaRPr lang="cs-CZ" sz="3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3" name="Obdélník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2521" y="3691503"/>
                <a:ext cx="566181" cy="58477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Pravoúhlý trojúhelník 24"/>
          <p:cNvSpPr/>
          <p:nvPr/>
        </p:nvSpPr>
        <p:spPr>
          <a:xfrm>
            <a:off x="3581274" y="1883340"/>
            <a:ext cx="1302518" cy="1893373"/>
          </a:xfrm>
          <a:custGeom>
            <a:avLst/>
            <a:gdLst>
              <a:gd name="connsiteX0" fmla="*/ 0 w 1232483"/>
              <a:gd name="connsiteY0" fmla="*/ 2304256 h 2304256"/>
              <a:gd name="connsiteX1" fmla="*/ 0 w 1232483"/>
              <a:gd name="connsiteY1" fmla="*/ 0 h 2304256"/>
              <a:gd name="connsiteX2" fmla="*/ 1232483 w 1232483"/>
              <a:gd name="connsiteY2" fmla="*/ 2304256 h 2304256"/>
              <a:gd name="connsiteX3" fmla="*/ 0 w 1232483"/>
              <a:gd name="connsiteY3" fmla="*/ 2304256 h 2304256"/>
              <a:gd name="connsiteX0" fmla="*/ 1178208 w 1178208"/>
              <a:gd name="connsiteY0" fmla="*/ 2304256 h 2318111"/>
              <a:gd name="connsiteX1" fmla="*/ 1178208 w 1178208"/>
              <a:gd name="connsiteY1" fmla="*/ 0 h 2318111"/>
              <a:gd name="connsiteX2" fmla="*/ 0 w 1178208"/>
              <a:gd name="connsiteY2" fmla="*/ 2318111 h 2318111"/>
              <a:gd name="connsiteX3" fmla="*/ 1178208 w 1178208"/>
              <a:gd name="connsiteY3" fmla="*/ 2304256 h 2318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8208" h="2318111">
                <a:moveTo>
                  <a:pt x="1178208" y="2304256"/>
                </a:moveTo>
                <a:lnTo>
                  <a:pt x="1178208" y="0"/>
                </a:lnTo>
                <a:lnTo>
                  <a:pt x="0" y="2318111"/>
                </a:lnTo>
                <a:lnTo>
                  <a:pt x="1178208" y="2304256"/>
                </a:lnTo>
                <a:close/>
              </a:path>
            </a:pathLst>
          </a:custGeom>
          <a:solidFill>
            <a:srgbClr val="92D050">
              <a:alpha val="40000"/>
            </a:srgbClr>
          </a:solidFill>
          <a:ln>
            <a:solidFill>
              <a:srgbClr val="62C2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5938465" y="2047710"/>
            <a:ext cx="315503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Nyní se </a:t>
            </a:r>
            <a:r>
              <a:rPr lang="cs-CZ" sz="2400" b="1" dirty="0" smtClean="0">
                <a:latin typeface="Comic Sans MS" panose="030F0702030302020204" pitchFamily="66" charset="0"/>
              </a:rPr>
              <a:t>podíváme</a:t>
            </a:r>
          </a:p>
          <a:p>
            <a:r>
              <a:rPr lang="cs-CZ" sz="2400" b="1" dirty="0" smtClean="0">
                <a:latin typeface="Comic Sans MS" panose="030F0702030302020204" pitchFamily="66" charset="0"/>
              </a:rPr>
              <a:t>na </a:t>
            </a:r>
            <a:r>
              <a:rPr lang="cs-CZ" sz="2400" b="1" dirty="0">
                <a:latin typeface="Comic Sans MS" panose="030F0702030302020204" pitchFamily="66" charset="0"/>
              </a:rPr>
              <a:t>tento </a:t>
            </a:r>
            <a:r>
              <a:rPr lang="cs-CZ" sz="2400" b="1" dirty="0">
                <a:solidFill>
                  <a:srgbClr val="62C220"/>
                </a:solidFill>
                <a:latin typeface="Comic Sans MS" panose="030F0702030302020204" pitchFamily="66" charset="0"/>
              </a:rPr>
              <a:t>trojúhelník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5938465" y="4004878"/>
                <a:ext cx="1396536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3600" b="1" i="1" smtClean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3600" b="1" i="0" smtClean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𝐬𝐢𝐧</m:t>
                          </m:r>
                        </m:fName>
                        <m:e>
                          <m:r>
                            <a:rPr lang="cs-CZ" sz="3600" b="1" i="1" smtClean="0">
                              <a:solidFill>
                                <a:srgbClr val="0070C0"/>
                              </a:solidFill>
                              <a:latin typeface="Cambria Math"/>
                              <a:ea typeface="Cambria Math"/>
                            </a:rPr>
                            <m:t>∝</m:t>
                          </m:r>
                        </m:e>
                      </m:func>
                    </m:oMath>
                  </m:oMathPara>
                </a14:m>
                <a:endParaRPr lang="cs-CZ" sz="3600" b="1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8465" y="4004878"/>
                <a:ext cx="1396536" cy="646331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Obdélník 27"/>
          <p:cNvSpPr/>
          <p:nvPr/>
        </p:nvSpPr>
        <p:spPr>
          <a:xfrm>
            <a:off x="7335001" y="4097210"/>
            <a:ext cx="14975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je </a:t>
            </a:r>
            <a:r>
              <a:rPr lang="cs-CZ" sz="2400" b="1" dirty="0" smtClean="0">
                <a:latin typeface="Comic Sans MS" panose="030F0702030302020204" pitchFamily="66" charset="0"/>
              </a:rPr>
              <a:t>poměr</a:t>
            </a:r>
            <a:endParaRPr lang="cs-CZ" sz="2400" b="1" dirty="0">
              <a:latin typeface="Comic Sans MS" panose="030F0702030302020204" pitchFamily="66" charset="0"/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086742" y="4651355"/>
            <a:ext cx="28584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protilehlé odvěsny</a:t>
            </a:r>
            <a:endParaRPr lang="cs-CZ" sz="2400" dirty="0">
              <a:solidFill>
                <a:srgbClr val="0070C0"/>
              </a:solidFill>
            </a:endParaRPr>
          </a:p>
        </p:txBody>
      </p:sp>
      <p:cxnSp>
        <p:nvCxnSpPr>
          <p:cNvPr id="31" name="Přímá spojnice 30"/>
          <p:cNvCxnSpPr>
            <a:endCxn id="9" idx="3"/>
          </p:cNvCxnSpPr>
          <p:nvPr/>
        </p:nvCxnSpPr>
        <p:spPr>
          <a:xfrm flipH="1">
            <a:off x="4892103" y="1875237"/>
            <a:ext cx="1" cy="1895365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délník 32"/>
          <p:cNvSpPr/>
          <p:nvPr/>
        </p:nvSpPr>
        <p:spPr>
          <a:xfrm>
            <a:off x="6219192" y="5215515"/>
            <a:ext cx="17892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ku </a:t>
            </a:r>
            <a:r>
              <a:rPr lang="cs-CZ" sz="2400" b="1" dirty="0">
                <a:solidFill>
                  <a:srgbClr val="C00000"/>
                </a:solidFill>
                <a:latin typeface="Comic Sans MS" panose="030F0702030302020204" pitchFamily="66" charset="0"/>
              </a:rPr>
              <a:t>přeponě</a:t>
            </a:r>
          </a:p>
        </p:txBody>
      </p:sp>
      <p:cxnSp>
        <p:nvCxnSpPr>
          <p:cNvPr id="35" name="Přímá spojnice 34"/>
          <p:cNvCxnSpPr>
            <a:stCxn id="25" idx="1"/>
            <a:endCxn id="25" idx="2"/>
          </p:cNvCxnSpPr>
          <p:nvPr/>
        </p:nvCxnSpPr>
        <p:spPr>
          <a:xfrm flipH="1">
            <a:off x="3581274" y="1883340"/>
            <a:ext cx="1302518" cy="1893373"/>
          </a:xfrm>
          <a:prstGeom prst="line">
            <a:avLst/>
          </a:prstGeom>
          <a:ln w="50800">
            <a:solidFill>
              <a:srgbClr val="CC3A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bdélník 37"/>
          <p:cNvSpPr/>
          <p:nvPr/>
        </p:nvSpPr>
        <p:spPr>
          <a:xfrm>
            <a:off x="8083764" y="5294421"/>
            <a:ext cx="8915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latin typeface="Comic Sans MS" panose="030F0702030302020204" pitchFamily="66" charset="0"/>
              </a:rPr>
              <a:t>neboli</a:t>
            </a:r>
          </a:p>
        </p:txBody>
      </p:sp>
      <p:sp>
        <p:nvSpPr>
          <p:cNvPr id="42" name="Obdélník 41"/>
          <p:cNvSpPr/>
          <p:nvPr/>
        </p:nvSpPr>
        <p:spPr>
          <a:xfrm>
            <a:off x="4938819" y="5820734"/>
            <a:ext cx="4036535" cy="799115"/>
          </a:xfrm>
          <a:prstGeom prst="rect">
            <a:avLst/>
          </a:prstGeom>
          <a:solidFill>
            <a:srgbClr val="FFFF00"/>
          </a:solidFill>
          <a:ln w="412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Obdélník 38"/>
              <p:cNvSpPr/>
              <p:nvPr/>
            </p:nvSpPr>
            <p:spPr>
              <a:xfrm>
                <a:off x="5032140" y="5905795"/>
                <a:ext cx="1262077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3200" b="1" i="1" smtClean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3200" b="1" i="0" smtClean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𝐬𝐢𝐧</m:t>
                          </m:r>
                        </m:fName>
                        <m:e>
                          <m:r>
                            <a:rPr lang="cs-CZ" sz="3200" b="1" i="1" smtClean="0">
                              <a:solidFill>
                                <a:srgbClr val="0070C0"/>
                              </a:solidFill>
                              <a:latin typeface="Cambria Math"/>
                              <a:ea typeface="Cambria Math"/>
                            </a:rPr>
                            <m:t>∝</m:t>
                          </m:r>
                        </m:e>
                      </m:func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39" name="Obdélník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2140" y="5905795"/>
                <a:ext cx="1262077" cy="58477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Obdélník 39"/>
          <p:cNvSpPr/>
          <p:nvPr/>
        </p:nvSpPr>
        <p:spPr>
          <a:xfrm>
            <a:off x="6219192" y="5989458"/>
            <a:ext cx="26452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je úsek na ose y</a:t>
            </a:r>
          </a:p>
        </p:txBody>
      </p:sp>
      <p:cxnSp>
        <p:nvCxnSpPr>
          <p:cNvPr id="41" name="Přímá spojnice 40"/>
          <p:cNvCxnSpPr/>
          <p:nvPr/>
        </p:nvCxnSpPr>
        <p:spPr>
          <a:xfrm flipH="1">
            <a:off x="3568601" y="1875237"/>
            <a:ext cx="1" cy="1895365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9197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 animBg="1"/>
      <p:bldP spid="15" grpId="0" animBg="1"/>
      <p:bldP spid="20" grpId="0"/>
      <p:bldP spid="21" grpId="0"/>
      <p:bldP spid="22" grpId="0"/>
      <p:bldP spid="23" grpId="0"/>
      <p:bldP spid="25" grpId="0" animBg="1"/>
      <p:bldP spid="26" grpId="0"/>
      <p:bldP spid="28" grpId="0"/>
      <p:bldP spid="29" grpId="0"/>
      <p:bldP spid="33" grpId="0"/>
      <p:bldP spid="38" grpId="0"/>
      <p:bldP spid="42" grpId="0" animBg="1"/>
      <p:bldP spid="4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Bez názvu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81" y="734345"/>
            <a:ext cx="6336703" cy="5858107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0" y="279756"/>
                <a:ext cx="9144000" cy="8925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2400" b="1" dirty="0">
                    <a:latin typeface="Comic Sans MS" panose="030F0702030302020204" pitchFamily="66" charset="0"/>
                  </a:rPr>
                  <a:t>Ze stejného trojúhelníku vyjádříme </a:t>
                </a:r>
                <a:r>
                  <a:rPr lang="cs-CZ" sz="2400" b="1" dirty="0" smtClean="0">
                    <a:latin typeface="Comic Sans MS" panose="030F0702030302020204" pitchFamily="66" charset="0"/>
                  </a:rPr>
                  <a:t>obdobným způsobem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800" b="1" i="1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uncPr>
                      <m:fName>
                        <m:r>
                          <a:rPr lang="cs-CZ" sz="2800" b="1" i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𝐜𝐨𝐬</m:t>
                        </m:r>
                      </m:fName>
                      <m:e>
                        <m:r>
                          <a:rPr lang="cs-CZ" sz="2800" b="1" i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∝</m:t>
                        </m:r>
                      </m:e>
                    </m:func>
                  </m:oMath>
                </a14:m>
                <a:endParaRPr lang="cs-CZ" sz="2800" b="1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79756"/>
                <a:ext cx="9144000" cy="892552"/>
              </a:xfrm>
              <a:prstGeom prst="rect">
                <a:avLst/>
              </a:prstGeom>
              <a:blipFill rotWithShape="1">
                <a:blip r:embed="rId3"/>
                <a:stretch>
                  <a:fillRect t="-54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6156177" y="1172308"/>
                <a:ext cx="2980826" cy="1569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2400" b="1" dirty="0">
                    <a:latin typeface="Comic Sans MS" panose="030F0702030302020204" pitchFamily="66" charset="0"/>
                  </a:rPr>
                  <a:t>Protože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2400" b="1" i="1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uncPr>
                      <m:fName>
                        <m:r>
                          <a:rPr lang="cs-CZ" sz="2400" b="1" i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𝐜𝐨𝐬</m:t>
                        </m:r>
                      </m:fName>
                      <m:e>
                        <m:r>
                          <a:rPr lang="cs-CZ" sz="2400" b="1" i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∝</m:t>
                        </m:r>
                      </m:e>
                    </m:func>
                  </m:oMath>
                </a14:m>
                <a:r>
                  <a:rPr lang="cs-CZ" sz="2400" b="1" dirty="0">
                    <a:latin typeface="Comic Sans MS" panose="030F0702030302020204" pitchFamily="66" charset="0"/>
                  </a:rPr>
                  <a:t> je poměr přilehlé odvěsny ku přeponě,</a:t>
                </a:r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6177" y="1172308"/>
                <a:ext cx="2980826" cy="1569660"/>
              </a:xfrm>
              <a:prstGeom prst="rect">
                <a:avLst/>
              </a:prstGeom>
              <a:blipFill rotWithShape="1">
                <a:blip r:embed="rId4"/>
                <a:stretch>
                  <a:fillRect l="-3272" t="-3101" b="-77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Pravoúhlý trojúhelník 24"/>
          <p:cNvSpPr/>
          <p:nvPr/>
        </p:nvSpPr>
        <p:spPr>
          <a:xfrm>
            <a:off x="3589586" y="1865478"/>
            <a:ext cx="1302518" cy="1893373"/>
          </a:xfrm>
          <a:custGeom>
            <a:avLst/>
            <a:gdLst>
              <a:gd name="connsiteX0" fmla="*/ 0 w 1232483"/>
              <a:gd name="connsiteY0" fmla="*/ 2304256 h 2304256"/>
              <a:gd name="connsiteX1" fmla="*/ 0 w 1232483"/>
              <a:gd name="connsiteY1" fmla="*/ 0 h 2304256"/>
              <a:gd name="connsiteX2" fmla="*/ 1232483 w 1232483"/>
              <a:gd name="connsiteY2" fmla="*/ 2304256 h 2304256"/>
              <a:gd name="connsiteX3" fmla="*/ 0 w 1232483"/>
              <a:gd name="connsiteY3" fmla="*/ 2304256 h 2304256"/>
              <a:gd name="connsiteX0" fmla="*/ 1178208 w 1178208"/>
              <a:gd name="connsiteY0" fmla="*/ 2304256 h 2318111"/>
              <a:gd name="connsiteX1" fmla="*/ 1178208 w 1178208"/>
              <a:gd name="connsiteY1" fmla="*/ 0 h 2318111"/>
              <a:gd name="connsiteX2" fmla="*/ 0 w 1178208"/>
              <a:gd name="connsiteY2" fmla="*/ 2318111 h 2318111"/>
              <a:gd name="connsiteX3" fmla="*/ 1178208 w 1178208"/>
              <a:gd name="connsiteY3" fmla="*/ 2304256 h 2318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8208" h="2318111">
                <a:moveTo>
                  <a:pt x="1178208" y="2304256"/>
                </a:moveTo>
                <a:lnTo>
                  <a:pt x="1178208" y="0"/>
                </a:lnTo>
                <a:lnTo>
                  <a:pt x="0" y="2318111"/>
                </a:lnTo>
                <a:lnTo>
                  <a:pt x="1178208" y="2304256"/>
                </a:lnTo>
                <a:close/>
              </a:path>
            </a:pathLst>
          </a:custGeom>
          <a:solidFill>
            <a:srgbClr val="92D050">
              <a:alpha val="40000"/>
            </a:srgbClr>
          </a:solidFill>
          <a:ln>
            <a:solidFill>
              <a:srgbClr val="62C2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3722533" y="3389519"/>
                <a:ext cx="42191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b="1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∝</m:t>
                      </m:r>
                    </m:oMath>
                  </m:oMathPara>
                </a14:m>
                <a:endParaRPr lang="cs-CZ" sz="2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2533" y="3389519"/>
                <a:ext cx="421910" cy="40011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/>
          <p:cNvCxnSpPr/>
          <p:nvPr/>
        </p:nvCxnSpPr>
        <p:spPr>
          <a:xfrm flipV="1">
            <a:off x="3589586" y="3778313"/>
            <a:ext cx="1302518" cy="11316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>
            <a:stCxn id="5" idx="2"/>
            <a:endCxn id="5" idx="1"/>
          </p:cNvCxnSpPr>
          <p:nvPr/>
        </p:nvCxnSpPr>
        <p:spPr>
          <a:xfrm flipV="1">
            <a:off x="3589586" y="1865478"/>
            <a:ext cx="1302518" cy="1893373"/>
          </a:xfrm>
          <a:prstGeom prst="line">
            <a:avLst/>
          </a:prstGeom>
          <a:ln w="50800">
            <a:solidFill>
              <a:srgbClr val="CC3A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Obdélník 10"/>
              <p:cNvSpPr/>
              <p:nvPr/>
            </p:nvSpPr>
            <p:spPr>
              <a:xfrm>
                <a:off x="6318342" y="4221088"/>
                <a:ext cx="2656496" cy="1384995"/>
              </a:xfrm>
              <a:prstGeom prst="rect">
                <a:avLst/>
              </a:prstGeom>
              <a:solidFill>
                <a:srgbClr val="FFFF00"/>
              </a:solidFill>
              <a:ln w="50800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r>
                  <a:rPr lang="cs-CZ" sz="2400" b="1" dirty="0" smtClean="0">
                    <a:latin typeface="Comic Sans MS" panose="030F0702030302020204" pitchFamily="66" charset="0"/>
                  </a:rPr>
                  <a:t>dostaneme, že</a:t>
                </a:r>
              </a:p>
              <a:p>
                <a:r>
                  <a:rPr lang="cs-CZ" sz="2400" b="1" dirty="0" smtClean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cs-CZ" sz="3600" b="1" i="1" smtClean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uncPr>
                      <m:fName>
                        <m:r>
                          <a:rPr lang="cs-CZ" sz="3600" b="1" i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𝐜𝐨𝐬</m:t>
                        </m:r>
                      </m:fName>
                      <m:e>
                        <m:r>
                          <a:rPr lang="cs-CZ" sz="3600" b="1" i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∝ </m:t>
                        </m:r>
                      </m:e>
                    </m:func>
                  </m:oMath>
                </a14:m>
                <a:r>
                  <a:rPr lang="cs-CZ" sz="3600" b="1" dirty="0">
                    <a:latin typeface="Comic Sans MS" panose="030F0702030302020204" pitchFamily="66" charset="0"/>
                  </a:rPr>
                  <a:t> </a:t>
                </a:r>
                <a:endParaRPr lang="cs-CZ" sz="3600" b="1" dirty="0" smtClean="0">
                  <a:latin typeface="Comic Sans MS" panose="030F0702030302020204" pitchFamily="66" charset="0"/>
                </a:endParaRPr>
              </a:p>
              <a:p>
                <a:r>
                  <a:rPr lang="cs-CZ" sz="24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anose="030F0702030302020204" pitchFamily="66" charset="0"/>
                  </a:rPr>
                  <a:t>je </a:t>
                </a:r>
                <a:r>
                  <a:rPr lang="cs-CZ" sz="24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anose="030F0702030302020204" pitchFamily="66" charset="0"/>
                  </a:rPr>
                  <a:t>úsek na ose x</a:t>
                </a:r>
              </a:p>
            </p:txBody>
          </p:sp>
        </mc:Choice>
        <mc:Fallback xmlns=""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8342" y="4221088"/>
                <a:ext cx="2656496" cy="1384995"/>
              </a:xfrm>
              <a:prstGeom prst="rect">
                <a:avLst/>
              </a:prstGeom>
              <a:blipFill rotWithShape="1">
                <a:blip r:embed="rId6"/>
                <a:stretch>
                  <a:fillRect l="-2703" t="-1695" r="-2928" b="-9322"/>
                </a:stretch>
              </a:blipFill>
              <a:ln w="508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45860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  <p:bldP spid="6" grpId="0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Jiří Langhammer\Desktop\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2" y="1348319"/>
            <a:ext cx="9121446" cy="483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09297" y="332656"/>
            <a:ext cx="84969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>
                <a:latin typeface="Comic Sans MS" panose="030F0702030302020204" pitchFamily="66" charset="0"/>
              </a:rPr>
              <a:t>Pomocí </a:t>
            </a:r>
            <a:r>
              <a:rPr lang="cs-CZ" sz="2800" b="1" dirty="0" smtClean="0">
                <a:latin typeface="Comic Sans MS" panose="030F0702030302020204" pitchFamily="66" charset="0"/>
              </a:rPr>
              <a:t>přenesení hodnot do soustavy souřadnic </a:t>
            </a:r>
            <a:r>
              <a:rPr lang="cs-CZ" sz="2800" b="1" dirty="0">
                <a:latin typeface="Comic Sans MS" panose="030F0702030302020204" pitchFamily="66" charset="0"/>
              </a:rPr>
              <a:t>provedeme znázornění funkce </a:t>
            </a:r>
            <a:r>
              <a:rPr lang="cs-CZ" sz="3200" b="1" u="sng" dirty="0" smtClean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sinus</a:t>
            </a:r>
            <a:r>
              <a:rPr lang="cs-CZ" sz="3200" b="1" dirty="0" smtClean="0">
                <a:solidFill>
                  <a:srgbClr val="66FF33"/>
                </a:solidFill>
                <a:latin typeface="Comic Sans MS" panose="030F0702030302020204" pitchFamily="66" charset="0"/>
              </a:rPr>
              <a:t> </a:t>
            </a:r>
            <a:r>
              <a:rPr lang="cs-CZ" sz="3200" b="1" dirty="0" smtClean="0">
                <a:latin typeface="Comic Sans MS" panose="030F0702030302020204" pitchFamily="66" charset="0"/>
              </a:rPr>
              <a:t>a </a:t>
            </a:r>
            <a:r>
              <a:rPr lang="cs-CZ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kosinus</a:t>
            </a:r>
            <a:endParaRPr lang="cs-CZ" sz="3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0459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Jiří Langhammer\Desktop\1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2" y="1052736"/>
            <a:ext cx="9132128" cy="4839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5624" y="116632"/>
            <a:ext cx="9024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latin typeface="Comic Sans MS" panose="030F0702030302020204" pitchFamily="66" charset="0"/>
              </a:rPr>
              <a:t>Protože odvození provádíme z jednotkové kružnice, můžeme odvodit funkce pro libovolný </a:t>
            </a:r>
            <a:r>
              <a:rPr lang="cs-CZ" b="1" dirty="0" smtClean="0">
                <a:latin typeface="Comic Sans MS" panose="030F0702030302020204" pitchFamily="66" charset="0"/>
              </a:rPr>
              <a:t>úhel a dostáváme </a:t>
            </a:r>
            <a:r>
              <a:rPr lang="cs-CZ" b="1" u="sng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funkci periodickou</a:t>
            </a:r>
            <a:endParaRPr lang="cs-CZ" b="1" u="sng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602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843808" y="4845863"/>
            <a:ext cx="3888432" cy="136764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3" descr="C:\Users\Jiří Langhammer\Desktop\1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845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059832" y="5013176"/>
            <a:ext cx="357822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 periodou k . 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360</a:t>
            </a:r>
            <a:r>
              <a:rPr lang="cs-CZ" sz="2800" b="1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0</a:t>
            </a:r>
          </a:p>
          <a:p>
            <a:r>
              <a:rPr lang="cs-CZ" sz="3600" b="1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nebo         </a:t>
            </a:r>
            <a:r>
              <a:rPr lang="cs-CZ" sz="4400" b="1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 . 2</a:t>
            </a:r>
            <a:r>
              <a:rPr lang="el-GR" sz="4400" b="1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π</a:t>
            </a:r>
            <a:endParaRPr lang="cs-C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443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Jiří Langhammer\Desktop\3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4" y="908720"/>
            <a:ext cx="8985566" cy="476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3"/>
          <p:cNvCxnSpPr/>
          <p:nvPr/>
        </p:nvCxnSpPr>
        <p:spPr>
          <a:xfrm>
            <a:off x="4651217" y="3429000"/>
            <a:ext cx="4025239" cy="0"/>
          </a:xfrm>
          <a:prstGeom prst="line">
            <a:avLst/>
          </a:prstGeom>
          <a:ln w="53975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625978" y="3430438"/>
            <a:ext cx="4025239" cy="0"/>
          </a:xfrm>
          <a:prstGeom prst="line">
            <a:avLst/>
          </a:prstGeom>
          <a:ln w="53975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délník 5"/>
          <p:cNvSpPr/>
          <p:nvPr/>
        </p:nvSpPr>
        <p:spPr>
          <a:xfrm>
            <a:off x="823584" y="5733256"/>
            <a:ext cx="83529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>
                <a:solidFill>
                  <a:srgbClr val="C00000"/>
                </a:solidFill>
                <a:latin typeface="Comic Sans MS" panose="030F0702030302020204" pitchFamily="66" charset="0"/>
              </a:rPr>
              <a:t>všimněme si, že obě funkce jsou pouze vzájemně posunuté</a:t>
            </a:r>
          </a:p>
        </p:txBody>
      </p:sp>
    </p:spTree>
    <p:extLst>
      <p:ext uri="{BB962C8B-B14F-4D97-AF65-F5344CB8AC3E}">
        <p14:creationId xmlns:p14="http://schemas.microsoft.com/office/powerpoint/2010/main" val="541583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493601"/>
            <a:ext cx="7272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latin typeface="Comic Sans MS" pitchFamily="66" charset="0"/>
              </a:rPr>
              <a:t>Použité materiály:  program </a:t>
            </a:r>
            <a:r>
              <a:rPr lang="cs-CZ" sz="2400" b="1" dirty="0" smtClean="0">
                <a:latin typeface="Comic Sans MS" pitchFamily="66" charset="0"/>
              </a:rPr>
              <a:t>GRAPH 4.3</a:t>
            </a:r>
            <a:endParaRPr lang="cs-CZ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885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146</Words>
  <Application>Microsoft Office PowerPoint</Application>
  <PresentationFormat>Předvádění na obrazovce (4:3)</PresentationFormat>
  <Paragraphs>49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Jiří Langhammer</dc:creator>
  <cp:lastModifiedBy>Jiří Langhammer</cp:lastModifiedBy>
  <cp:revision>24</cp:revision>
  <dcterms:created xsi:type="dcterms:W3CDTF">2014-01-07T19:59:36Z</dcterms:created>
  <dcterms:modified xsi:type="dcterms:W3CDTF">2014-01-28T22:04:58Z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