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57" r:id="rId3"/>
    <p:sldId id="258" r:id="rId4"/>
    <p:sldId id="259" r:id="rId5"/>
    <p:sldId id="260" r:id="rId6"/>
    <p:sldId id="262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96" y="-9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34A89-ACB7-4F7A-A8E9-146FCC2E3711}" type="datetimeFigureOut">
              <a:rPr lang="cs-CZ" smtClean="0"/>
              <a:t>26.2.2014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7A880-A10A-46D8-8055-2A203EADDD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31437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34A89-ACB7-4F7A-A8E9-146FCC2E3711}" type="datetimeFigureOut">
              <a:rPr lang="cs-CZ" smtClean="0"/>
              <a:t>26.2.2014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7A880-A10A-46D8-8055-2A203EADDD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69490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34A89-ACB7-4F7A-A8E9-146FCC2E3711}" type="datetimeFigureOut">
              <a:rPr lang="cs-CZ" smtClean="0"/>
              <a:t>26.2.2014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7A880-A10A-46D8-8055-2A203EADDD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13145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34A89-ACB7-4F7A-A8E9-146FCC2E3711}" type="datetimeFigureOut">
              <a:rPr lang="cs-CZ" smtClean="0"/>
              <a:t>26.2.2014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7A880-A10A-46D8-8055-2A203EADDD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18701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34A89-ACB7-4F7A-A8E9-146FCC2E3711}" type="datetimeFigureOut">
              <a:rPr lang="cs-CZ" smtClean="0"/>
              <a:t>26.2.2014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7A880-A10A-46D8-8055-2A203EADDD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854934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34A89-ACB7-4F7A-A8E9-146FCC2E3711}" type="datetimeFigureOut">
              <a:rPr lang="cs-CZ" smtClean="0"/>
              <a:t>26.2.2014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7A880-A10A-46D8-8055-2A203EADDD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194197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34A89-ACB7-4F7A-A8E9-146FCC2E3711}" type="datetimeFigureOut">
              <a:rPr lang="cs-CZ" smtClean="0"/>
              <a:t>26.2.2014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7A880-A10A-46D8-8055-2A203EADDD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504723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34A89-ACB7-4F7A-A8E9-146FCC2E3711}" type="datetimeFigureOut">
              <a:rPr lang="cs-CZ" smtClean="0"/>
              <a:t>26.2.2014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7A880-A10A-46D8-8055-2A203EADDD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37111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34A89-ACB7-4F7A-A8E9-146FCC2E3711}" type="datetimeFigureOut">
              <a:rPr lang="cs-CZ" smtClean="0"/>
              <a:t>26.2.2014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7A880-A10A-46D8-8055-2A203EADDD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38180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34A89-ACB7-4F7A-A8E9-146FCC2E3711}" type="datetimeFigureOut">
              <a:rPr lang="cs-CZ" smtClean="0"/>
              <a:t>26.2.2014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7A880-A10A-46D8-8055-2A203EADDD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44415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34A89-ACB7-4F7A-A8E9-146FCC2E3711}" type="datetimeFigureOut">
              <a:rPr lang="cs-CZ" smtClean="0"/>
              <a:t>26.2.2014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7A880-A10A-46D8-8055-2A203EADDD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62399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D34A89-ACB7-4F7A-A8E9-146FCC2E3711}" type="datetimeFigureOut">
              <a:rPr lang="cs-CZ" smtClean="0"/>
              <a:t>26.2.2014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47A880-A10A-46D8-8055-2A203EADDD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664127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88640"/>
            <a:ext cx="5762625" cy="12573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Obdélník 2"/>
          <p:cNvSpPr/>
          <p:nvPr/>
        </p:nvSpPr>
        <p:spPr>
          <a:xfrm>
            <a:off x="827584" y="1700808"/>
            <a:ext cx="748883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i="1" dirty="0" smtClean="0"/>
              <a:t>Datum</a:t>
            </a:r>
            <a:r>
              <a:rPr lang="cs-CZ" b="1" i="1" smtClean="0"/>
              <a:t>: 16.06.2013</a:t>
            </a:r>
            <a:endParaRPr lang="cs-CZ" dirty="0" smtClean="0"/>
          </a:p>
          <a:p>
            <a:r>
              <a:rPr lang="cs-CZ" b="1" i="1" dirty="0" smtClean="0"/>
              <a:t>Projekt:</a:t>
            </a:r>
            <a:r>
              <a:rPr lang="cs-CZ" b="1" dirty="0" smtClean="0"/>
              <a:t> </a:t>
            </a:r>
            <a:r>
              <a:rPr lang="cs-CZ" dirty="0" smtClean="0"/>
              <a:t>Kvalitní výuka</a:t>
            </a:r>
          </a:p>
          <a:p>
            <a:r>
              <a:rPr lang="cs-CZ" b="1" i="1" dirty="0" smtClean="0"/>
              <a:t>Registrační číslo:</a:t>
            </a:r>
            <a:r>
              <a:rPr lang="cs-CZ" b="1" dirty="0" smtClean="0"/>
              <a:t> </a:t>
            </a:r>
            <a:r>
              <a:rPr lang="cs-CZ" dirty="0" smtClean="0"/>
              <a:t>CZ.1.07/1.5.00/34.0731</a:t>
            </a:r>
          </a:p>
          <a:p>
            <a:r>
              <a:rPr lang="cs-CZ" b="1" i="1" dirty="0" smtClean="0"/>
              <a:t>Číslo DUM:</a:t>
            </a:r>
            <a:r>
              <a:rPr lang="cs-CZ" b="1" dirty="0" smtClean="0"/>
              <a:t> </a:t>
            </a:r>
            <a:r>
              <a:rPr lang="cs-CZ" dirty="0" smtClean="0"/>
              <a:t>VY_32_INOVACE_028</a:t>
            </a:r>
            <a:r>
              <a:rPr lang="cs-CZ" b="1" dirty="0" smtClean="0"/>
              <a:t>	</a:t>
            </a:r>
            <a:endParaRPr lang="cs-CZ" dirty="0" smtClean="0"/>
          </a:p>
          <a:p>
            <a:r>
              <a:rPr lang="cs-CZ" b="1" i="1" dirty="0" smtClean="0"/>
              <a:t>Jméno autora:</a:t>
            </a:r>
            <a:r>
              <a:rPr lang="cs-CZ" b="1" dirty="0" smtClean="0"/>
              <a:t> Jiří Langhammer</a:t>
            </a:r>
            <a:endParaRPr lang="cs-CZ" dirty="0" smtClean="0"/>
          </a:p>
          <a:p>
            <a:r>
              <a:rPr lang="cs-CZ" b="1" i="1" dirty="0" smtClean="0"/>
              <a:t>Název práce:</a:t>
            </a:r>
            <a:r>
              <a:rPr lang="cs-CZ" b="1" dirty="0" smtClean="0"/>
              <a:t> </a:t>
            </a:r>
            <a:r>
              <a:rPr lang="cs-CZ" dirty="0" smtClean="0"/>
              <a:t>grafy funkcí tangens a kotangens</a:t>
            </a:r>
          </a:p>
          <a:p>
            <a:r>
              <a:rPr lang="cs-CZ" b="1" i="1" dirty="0" smtClean="0"/>
              <a:t>Předmět</a:t>
            </a:r>
            <a:r>
              <a:rPr lang="cs-CZ" i="1" dirty="0" smtClean="0"/>
              <a:t>:</a:t>
            </a:r>
            <a:r>
              <a:rPr lang="cs-CZ" dirty="0" smtClean="0"/>
              <a:t> MATEMATIKA</a:t>
            </a:r>
          </a:p>
          <a:p>
            <a:r>
              <a:rPr lang="cs-CZ" b="1" i="1" dirty="0" smtClean="0"/>
              <a:t>Ročník:</a:t>
            </a:r>
            <a:r>
              <a:rPr lang="cs-CZ" b="1" dirty="0" smtClean="0"/>
              <a:t> </a:t>
            </a:r>
            <a:r>
              <a:rPr lang="cs-CZ" dirty="0" smtClean="0"/>
              <a:t>2</a:t>
            </a:r>
          </a:p>
          <a:p>
            <a:r>
              <a:rPr lang="cs-CZ" b="1" i="1" dirty="0" smtClean="0"/>
              <a:t>Časová dotace</a:t>
            </a:r>
            <a:r>
              <a:rPr lang="cs-CZ" i="1" dirty="0" smtClean="0"/>
              <a:t>:</a:t>
            </a:r>
            <a:r>
              <a:rPr lang="cs-CZ" dirty="0" smtClean="0"/>
              <a:t> 20 minut</a:t>
            </a:r>
          </a:p>
          <a:p>
            <a:r>
              <a:rPr lang="cs-CZ" b="1" i="1" dirty="0" smtClean="0"/>
              <a:t>Vzdělávací cíl</a:t>
            </a:r>
            <a:r>
              <a:rPr lang="cs-CZ" i="1" dirty="0" smtClean="0"/>
              <a:t>:</a:t>
            </a:r>
            <a:r>
              <a:rPr lang="cs-CZ" dirty="0" smtClean="0"/>
              <a:t> porozumět grafům tangens a kotangens</a:t>
            </a:r>
          </a:p>
          <a:p>
            <a:r>
              <a:rPr lang="cs-CZ" b="1" i="1" dirty="0" smtClean="0"/>
              <a:t>Pomůcky</a:t>
            </a:r>
            <a:r>
              <a:rPr lang="cs-CZ" i="1" dirty="0" smtClean="0"/>
              <a:t>:</a:t>
            </a:r>
            <a:r>
              <a:rPr lang="cs-CZ" dirty="0" smtClean="0"/>
              <a:t> psací potřeby, PC</a:t>
            </a:r>
          </a:p>
          <a:p>
            <a:r>
              <a:rPr lang="cs-CZ" b="1" i="1" dirty="0" smtClean="0"/>
              <a:t>Poznámka:</a:t>
            </a:r>
            <a:r>
              <a:rPr lang="cs-CZ" dirty="0" smtClean="0"/>
              <a:t> Tento materiál je součástí tematického balíčku trigonometrie a goniometrie</a:t>
            </a:r>
          </a:p>
          <a:p>
            <a:r>
              <a:rPr lang="cs-CZ" b="1" i="1" dirty="0" smtClean="0"/>
              <a:t>Inovace:</a:t>
            </a:r>
            <a:r>
              <a:rPr lang="cs-CZ" b="1" dirty="0" smtClean="0"/>
              <a:t> </a:t>
            </a:r>
            <a:r>
              <a:rPr lang="cs-CZ" dirty="0" smtClean="0"/>
              <a:t>Mezipředmětové vztahy, zapojení audiovizuální techniky do výuky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322824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1520" y="118964"/>
            <a:ext cx="901305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dirty="0">
                <a:latin typeface="Comic Sans MS" panose="030F0702030302020204" pitchFamily="66" charset="0"/>
              </a:rPr>
              <a:t>Podobným způsobem odvodíme funkci </a:t>
            </a:r>
            <a:r>
              <a:rPr lang="cs-CZ" sz="2800" b="1" u="sng" dirty="0">
                <a:solidFill>
                  <a:srgbClr val="FF66FF"/>
                </a:solidFill>
                <a:latin typeface="Comic Sans MS" panose="030F0702030302020204" pitchFamily="66" charset="0"/>
              </a:rPr>
              <a:t>tangens</a:t>
            </a:r>
          </a:p>
        </p:txBody>
      </p:sp>
      <p:pic>
        <p:nvPicPr>
          <p:cNvPr id="4" name="Obrázek 3" descr="Bez názvu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422" y="655875"/>
            <a:ext cx="6336703" cy="5858107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Obdélník 4"/>
          <p:cNvSpPr/>
          <p:nvPr/>
        </p:nvSpPr>
        <p:spPr>
          <a:xfrm>
            <a:off x="1702144" y="1832450"/>
            <a:ext cx="2725839" cy="3820471"/>
          </a:xfrm>
          <a:prstGeom prst="rect">
            <a:avLst/>
          </a:prstGeom>
          <a:noFill/>
          <a:ln w="381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6" name="Přímá spojnice 5"/>
          <p:cNvCxnSpPr/>
          <p:nvPr/>
        </p:nvCxnSpPr>
        <p:spPr>
          <a:xfrm flipH="1">
            <a:off x="1702146" y="380574"/>
            <a:ext cx="3661942" cy="5285392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1762545" y="1832449"/>
            <a:ext cx="3385519" cy="483691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Ovál 7"/>
          <p:cNvSpPr/>
          <p:nvPr/>
        </p:nvSpPr>
        <p:spPr>
          <a:xfrm>
            <a:off x="2422114" y="3130383"/>
            <a:ext cx="1285897" cy="129614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Obdélník 8"/>
              <p:cNvSpPr/>
              <p:nvPr/>
            </p:nvSpPr>
            <p:spPr>
              <a:xfrm>
                <a:off x="3316091" y="3274899"/>
                <a:ext cx="199734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  <a:ea typeface="Cambria Math"/>
                        </a:rPr>
                        <m:t>∝</m:t>
                      </m:r>
                    </m:oMath>
                  </m:oMathPara>
                </a14:m>
                <a:endParaRPr lang="cs-CZ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9" name="Obdélník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16091" y="3274899"/>
                <a:ext cx="199734" cy="369332"/>
              </a:xfrm>
              <a:prstGeom prst="rect">
                <a:avLst/>
              </a:prstGeom>
              <a:blipFill rotWithShape="1">
                <a:blip r:embed="rId3"/>
                <a:stretch>
                  <a:fillRect r="-7272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Obdélník 9"/>
              <p:cNvSpPr/>
              <p:nvPr/>
            </p:nvSpPr>
            <p:spPr>
              <a:xfrm>
                <a:off x="2519470" y="3259693"/>
                <a:ext cx="399468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  <a:ea typeface="Cambria Math"/>
                        </a:rPr>
                        <m:t>∝</m:t>
                      </m:r>
                    </m:oMath>
                  </m:oMathPara>
                </a14:m>
                <a:endParaRPr lang="cs-CZ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10" name="Obdélník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9470" y="3259693"/>
                <a:ext cx="399468" cy="369332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Obdélník 10"/>
              <p:cNvSpPr/>
              <p:nvPr/>
            </p:nvSpPr>
            <p:spPr>
              <a:xfrm>
                <a:off x="2448032" y="3728884"/>
                <a:ext cx="399468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  <a:ea typeface="Cambria Math"/>
                        </a:rPr>
                        <m:t>∝</m:t>
                      </m:r>
                    </m:oMath>
                  </m:oMathPara>
                </a14:m>
                <a:endParaRPr lang="cs-CZ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11" name="Obdélník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48032" y="3728884"/>
                <a:ext cx="399468" cy="369332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Obdélník 11"/>
              <p:cNvSpPr/>
              <p:nvPr/>
            </p:nvSpPr>
            <p:spPr>
              <a:xfrm>
                <a:off x="3308543" y="3742685"/>
                <a:ext cx="399468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  <a:ea typeface="Cambria Math"/>
                        </a:rPr>
                        <m:t>∝</m:t>
                      </m:r>
                    </m:oMath>
                  </m:oMathPara>
                </a14:m>
                <a:endParaRPr lang="cs-CZ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12" name="Obdélník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08543" y="3742685"/>
                <a:ext cx="399468" cy="369332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4" name="Přímá spojnice 13"/>
          <p:cNvCxnSpPr/>
          <p:nvPr/>
        </p:nvCxnSpPr>
        <p:spPr>
          <a:xfrm>
            <a:off x="5437550" y="619102"/>
            <a:ext cx="0" cy="6050258"/>
          </a:xfrm>
          <a:prstGeom prst="line">
            <a:avLst/>
          </a:prstGeom>
          <a:ln w="50800">
            <a:solidFill>
              <a:srgbClr val="FF66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15050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9" grpId="0"/>
      <p:bldP spid="10" grpId="0"/>
      <p:bldP spid="11" grpId="0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211969" y="5364265"/>
            <a:ext cx="5121661" cy="981123"/>
          </a:xfrm>
          <a:prstGeom prst="rect">
            <a:avLst/>
          </a:prstGeom>
          <a:solidFill>
            <a:srgbClr val="FFFF00"/>
          </a:solidFill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" name="Picture 2" descr="C:\Users\Jiří Langhammer\Desktop\1.bm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684" y="512740"/>
            <a:ext cx="9154683" cy="4851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2328276" y="5595097"/>
            <a:ext cx="497764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Funkce tangens je vždy </a:t>
            </a:r>
            <a:r>
              <a:rPr lang="cs-CZ" sz="2400" b="1" u="sng" dirty="0">
                <a:solidFill>
                  <a:srgbClr val="FF0000"/>
                </a:solidFill>
                <a:latin typeface="Comic Sans MS" panose="030F0702030302020204" pitchFamily="66" charset="0"/>
              </a:rPr>
              <a:t>rostoucí</a:t>
            </a:r>
          </a:p>
        </p:txBody>
      </p:sp>
      <p:sp>
        <p:nvSpPr>
          <p:cNvPr id="5" name="Obdélník 4"/>
          <p:cNvSpPr/>
          <p:nvPr/>
        </p:nvSpPr>
        <p:spPr>
          <a:xfrm>
            <a:off x="276834" y="131541"/>
            <a:ext cx="847163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>
                <a:latin typeface="Comic Sans MS" panose="030F0702030302020204" pitchFamily="66" charset="0"/>
              </a:rPr>
              <a:t>Přeneseme-li </a:t>
            </a:r>
            <a:r>
              <a:rPr lang="cs-CZ" b="1" dirty="0">
                <a:latin typeface="Comic Sans MS" panose="030F0702030302020204" pitchFamily="66" charset="0"/>
              </a:rPr>
              <a:t>hodnoty </a:t>
            </a:r>
            <a:r>
              <a:rPr lang="cs-CZ" b="1" dirty="0" smtClean="0">
                <a:latin typeface="Comic Sans MS" panose="030F0702030302020204" pitchFamily="66" charset="0"/>
              </a:rPr>
              <a:t>do </a:t>
            </a:r>
            <a:r>
              <a:rPr lang="cs-CZ" b="1" dirty="0">
                <a:latin typeface="Comic Sans MS" panose="030F0702030302020204" pitchFamily="66" charset="0"/>
              </a:rPr>
              <a:t>soustavy </a:t>
            </a:r>
            <a:r>
              <a:rPr lang="cs-CZ" b="1" dirty="0" smtClean="0">
                <a:latin typeface="Comic Sans MS" panose="030F0702030302020204" pitchFamily="66" charset="0"/>
              </a:rPr>
              <a:t>souřadnic, dostaneme graf funkce</a:t>
            </a:r>
            <a:endParaRPr lang="cs-CZ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2158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Obrázek 10" descr="Bez názvu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99971"/>
            <a:ext cx="6336703" cy="5858107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Obdélník 1"/>
          <p:cNvSpPr/>
          <p:nvPr/>
        </p:nvSpPr>
        <p:spPr>
          <a:xfrm>
            <a:off x="1702144" y="1832450"/>
            <a:ext cx="2725839" cy="3820471"/>
          </a:xfrm>
          <a:prstGeom prst="rect">
            <a:avLst/>
          </a:prstGeom>
          <a:noFill/>
          <a:ln w="381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" name="Přímá spojnice 2"/>
          <p:cNvCxnSpPr/>
          <p:nvPr/>
        </p:nvCxnSpPr>
        <p:spPr>
          <a:xfrm flipH="1">
            <a:off x="1702145" y="1448780"/>
            <a:ext cx="3013871" cy="4217186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Přímá spojnice 3"/>
          <p:cNvCxnSpPr/>
          <p:nvPr/>
        </p:nvCxnSpPr>
        <p:spPr>
          <a:xfrm>
            <a:off x="1403648" y="1448780"/>
            <a:ext cx="2963933" cy="417439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Ovál 4"/>
          <p:cNvSpPr/>
          <p:nvPr/>
        </p:nvSpPr>
        <p:spPr>
          <a:xfrm>
            <a:off x="2422114" y="3130383"/>
            <a:ext cx="1285897" cy="129614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Obdélník 5"/>
              <p:cNvSpPr/>
              <p:nvPr/>
            </p:nvSpPr>
            <p:spPr>
              <a:xfrm>
                <a:off x="3316091" y="3328830"/>
                <a:ext cx="199734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  <a:ea typeface="Cambria Math"/>
                        </a:rPr>
                        <m:t>∝</m:t>
                      </m:r>
                    </m:oMath>
                  </m:oMathPara>
                </a14:m>
                <a:endParaRPr lang="cs-CZ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6" name="Obdélník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16091" y="3328830"/>
                <a:ext cx="199734" cy="369332"/>
              </a:xfrm>
              <a:prstGeom prst="rect">
                <a:avLst/>
              </a:prstGeom>
              <a:blipFill rotWithShape="1">
                <a:blip r:embed="rId3"/>
                <a:stretch>
                  <a:fillRect r="-7272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Obdélník 6"/>
              <p:cNvSpPr/>
              <p:nvPr/>
            </p:nvSpPr>
            <p:spPr>
              <a:xfrm>
                <a:off x="2519470" y="3351313"/>
                <a:ext cx="399468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  <a:ea typeface="Cambria Math"/>
                        </a:rPr>
                        <m:t>∝</m:t>
                      </m:r>
                    </m:oMath>
                  </m:oMathPara>
                </a14:m>
                <a:endParaRPr lang="cs-CZ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7" name="Obdélník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9470" y="3351313"/>
                <a:ext cx="399468" cy="369332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Obdélník 7"/>
              <p:cNvSpPr/>
              <p:nvPr/>
            </p:nvSpPr>
            <p:spPr>
              <a:xfrm>
                <a:off x="2489704" y="3778455"/>
                <a:ext cx="399468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  <a:ea typeface="Cambria Math"/>
                        </a:rPr>
                        <m:t>∝</m:t>
                      </m:r>
                    </m:oMath>
                  </m:oMathPara>
                </a14:m>
                <a:endParaRPr lang="cs-CZ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8" name="Obdélník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89704" y="3778455"/>
                <a:ext cx="399468" cy="369332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Obdélník 8"/>
              <p:cNvSpPr/>
              <p:nvPr/>
            </p:nvSpPr>
            <p:spPr>
              <a:xfrm>
                <a:off x="3308543" y="3742685"/>
                <a:ext cx="399468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  <a:ea typeface="Cambria Math"/>
                        </a:rPr>
                        <m:t>∝</m:t>
                      </m:r>
                    </m:oMath>
                  </m:oMathPara>
                </a14:m>
                <a:endParaRPr lang="cs-CZ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9" name="Obdélník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08543" y="3742685"/>
                <a:ext cx="399468" cy="369332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Obdélník 11"/>
          <p:cNvSpPr/>
          <p:nvPr/>
        </p:nvSpPr>
        <p:spPr>
          <a:xfrm>
            <a:off x="3635896" y="330639"/>
            <a:ext cx="229582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latin typeface="Comic Sans MS" panose="030F0702030302020204" pitchFamily="66" charset="0"/>
              </a:rPr>
              <a:t>a </a:t>
            </a:r>
            <a:r>
              <a:rPr lang="cs-CZ" sz="2800" b="1" u="sng" dirty="0">
                <a:solidFill>
                  <a:srgbClr val="0000FF"/>
                </a:solidFill>
                <a:latin typeface="Comic Sans MS" panose="030F0702030302020204" pitchFamily="66" charset="0"/>
              </a:rPr>
              <a:t>kotangens</a:t>
            </a:r>
          </a:p>
        </p:txBody>
      </p:sp>
      <p:cxnSp>
        <p:nvCxnSpPr>
          <p:cNvPr id="14" name="Přímá spojnice 13"/>
          <p:cNvCxnSpPr/>
          <p:nvPr/>
        </p:nvCxnSpPr>
        <p:spPr>
          <a:xfrm>
            <a:off x="89073" y="1412776"/>
            <a:ext cx="6715175" cy="72008"/>
          </a:xfrm>
          <a:prstGeom prst="line">
            <a:avLst/>
          </a:prstGeom>
          <a:ln w="5080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260603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7" grpId="0"/>
      <p:bldP spid="8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095467" y="5257501"/>
            <a:ext cx="5528383" cy="981123"/>
          </a:xfrm>
          <a:prstGeom prst="rect">
            <a:avLst/>
          </a:prstGeom>
          <a:solidFill>
            <a:srgbClr val="FFFF00"/>
          </a:solidFill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" name="Picture 2" descr="C:\Users\Jiří Langhammer\Desktop\2.bm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54" y="188640"/>
            <a:ext cx="9121446" cy="4833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2267744" y="5517231"/>
            <a:ext cx="533511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Funkce </a:t>
            </a:r>
            <a:r>
              <a:rPr lang="cs-CZ" sz="24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kotangens </a:t>
            </a:r>
            <a:r>
              <a:rPr lang="cs-CZ" sz="2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je vždy </a:t>
            </a:r>
            <a:r>
              <a:rPr lang="cs-CZ" sz="2400" b="1" u="sng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klesající</a:t>
            </a:r>
            <a:endParaRPr lang="cs-CZ" sz="2400" b="1" u="sng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515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4355975" y="5485043"/>
            <a:ext cx="4608512" cy="864096"/>
          </a:xfrm>
          <a:prstGeom prst="rect">
            <a:avLst/>
          </a:prstGeom>
          <a:solidFill>
            <a:srgbClr val="FFFF00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" name="Picture 2" descr="C:\Users\Jiří Langhammer\Desktop\4.bm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01" y="0"/>
            <a:ext cx="9118915" cy="4832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320374" y="5019130"/>
            <a:ext cx="885698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>
                <a:latin typeface="Comic Sans MS" panose="030F0702030302020204" pitchFamily="66" charset="0"/>
              </a:rPr>
              <a:t>Jakou mají periodu (opakují se) funkce tangens a kotangens?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Obdélník 3"/>
              <p:cNvSpPr/>
              <p:nvPr/>
            </p:nvSpPr>
            <p:spPr>
              <a:xfrm>
                <a:off x="4533688" y="5593926"/>
                <a:ext cx="4253087" cy="6463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cs-CZ" sz="3600" b="1" dirty="0" smtClean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k. 180</a:t>
                </a:r>
                <a:r>
                  <a:rPr lang="cs-CZ" sz="3600" b="1" baseline="300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0</a:t>
                </a:r>
                <a:r>
                  <a:rPr lang="cs-CZ" sz="3600" b="1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nebo k .</a:t>
                </a:r>
                <a14:m>
                  <m:oMath xmlns:m="http://schemas.openxmlformats.org/officeDocument/2006/math">
                    <m:r>
                      <a:rPr lang="cs-CZ" sz="3600" b="1" i="1">
                        <a:solidFill>
                          <a:srgbClr val="FF0000"/>
                        </a:solidFill>
                        <a:latin typeface="Cambria Math"/>
                      </a:rPr>
                      <m:t> </m:t>
                    </m:r>
                    <m:r>
                      <a:rPr lang="cs-CZ" sz="3600" b="1" i="1">
                        <a:solidFill>
                          <a:srgbClr val="FF0000"/>
                        </a:solidFill>
                        <a:latin typeface="Cambria Math"/>
                      </a:rPr>
                      <m:t>𝝅</m:t>
                    </m:r>
                  </m:oMath>
                </a14:m>
                <a:endParaRPr lang="cs-CZ" sz="3600" b="1" dirty="0">
                  <a:solidFill>
                    <a:srgbClr val="FF0000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" name="Obdélník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33688" y="5593926"/>
                <a:ext cx="4253087" cy="646331"/>
              </a:xfrm>
              <a:prstGeom prst="rect">
                <a:avLst/>
              </a:prstGeom>
              <a:blipFill rotWithShape="1">
                <a:blip r:embed="rId3"/>
                <a:stretch>
                  <a:fillRect l="-4448" t="-14151" b="-3490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3121814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79512" y="332656"/>
            <a:ext cx="885698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b="1" dirty="0">
                <a:latin typeface="Comic Sans MS" pitchFamily="66" charset="0"/>
              </a:rPr>
              <a:t>Použité materiály:  program GRAPH 4.3</a:t>
            </a:r>
            <a:endParaRPr lang="cs-CZ" sz="32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4856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</TotalTime>
  <Words>74</Words>
  <Application>Microsoft Office PowerPoint</Application>
  <PresentationFormat>Předvádění na obrazovce (4:3)</PresentationFormat>
  <Paragraphs>29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Jiří Langhammer</dc:creator>
  <cp:lastModifiedBy>Jiří Langhammer</cp:lastModifiedBy>
  <cp:revision>14</cp:revision>
  <dcterms:created xsi:type="dcterms:W3CDTF">2014-01-14T10:40:38Z</dcterms:created>
  <dcterms:modified xsi:type="dcterms:W3CDTF">2014-02-26T06:24:16Z</dcterms:modified>
</cp:coreProperties>
</file>