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1" r:id="rId3"/>
    <p:sldId id="265" r:id="rId4"/>
    <p:sldId id="266" r:id="rId5"/>
    <p:sldId id="258" r:id="rId6"/>
    <p:sldId id="260" r:id="rId7"/>
    <p:sldId id="262" r:id="rId8"/>
    <p:sldId id="263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79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42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114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583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920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46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066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68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9086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862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701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3880F-9160-4103-827C-5DFB3572532F}" type="datetimeFigureOut">
              <a:rPr lang="cs-CZ" smtClean="0"/>
              <a:t>28.1.2014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E50BE-4E9A-47E8-8C55-C540BBF4E2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065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8379"/>
            <a:ext cx="5760720" cy="12566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827584" y="1916832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/>
              <a:t>Datum: </a:t>
            </a:r>
            <a:r>
              <a:rPr lang="cs-CZ" b="1" i="1" dirty="0" smtClean="0"/>
              <a:t>07.09.2013</a:t>
            </a:r>
            <a:endParaRPr lang="cs-CZ" dirty="0"/>
          </a:p>
          <a:p>
            <a:r>
              <a:rPr lang="cs-CZ" b="1" i="1" dirty="0"/>
              <a:t>Projekt:</a:t>
            </a:r>
            <a:r>
              <a:rPr lang="cs-CZ" b="1" dirty="0"/>
              <a:t> </a:t>
            </a:r>
            <a:r>
              <a:rPr lang="cs-CZ" dirty="0"/>
              <a:t>Kvalitní výuka</a:t>
            </a:r>
          </a:p>
          <a:p>
            <a:r>
              <a:rPr lang="cs-CZ" b="1" i="1" dirty="0"/>
              <a:t>Registrační číslo:</a:t>
            </a:r>
            <a:r>
              <a:rPr lang="cs-CZ" b="1" dirty="0"/>
              <a:t> </a:t>
            </a:r>
            <a:r>
              <a:rPr lang="cs-CZ" dirty="0"/>
              <a:t>CZ.1.07/1.5.00/34.0731</a:t>
            </a:r>
          </a:p>
          <a:p>
            <a:r>
              <a:rPr lang="cs-CZ" b="1" i="1" dirty="0"/>
              <a:t>Číslo DUM:</a:t>
            </a:r>
            <a:r>
              <a:rPr lang="cs-CZ" b="1" dirty="0"/>
              <a:t> </a:t>
            </a:r>
            <a:r>
              <a:rPr lang="cs-CZ" dirty="0" smtClean="0"/>
              <a:t>VY_32_INOVACE_031</a:t>
            </a:r>
            <a:r>
              <a:rPr lang="cs-CZ" b="1" dirty="0"/>
              <a:t>	</a:t>
            </a:r>
            <a:endParaRPr lang="cs-CZ" dirty="0"/>
          </a:p>
          <a:p>
            <a:r>
              <a:rPr lang="cs-CZ" b="1" i="1" dirty="0"/>
              <a:t>Jméno autora:</a:t>
            </a:r>
            <a:r>
              <a:rPr lang="cs-CZ" b="1" dirty="0"/>
              <a:t> Jiří Langhammer</a:t>
            </a:r>
            <a:endParaRPr lang="cs-CZ" dirty="0"/>
          </a:p>
          <a:p>
            <a:r>
              <a:rPr lang="cs-CZ" b="1" i="1" dirty="0"/>
              <a:t>Název práce:</a:t>
            </a:r>
            <a:r>
              <a:rPr lang="cs-CZ" b="1" dirty="0"/>
              <a:t> </a:t>
            </a:r>
            <a:r>
              <a:rPr lang="cs-CZ" dirty="0"/>
              <a:t>grafy </a:t>
            </a:r>
            <a:r>
              <a:rPr lang="cs-CZ" dirty="0" smtClean="0"/>
              <a:t>funkcí </a:t>
            </a:r>
            <a:r>
              <a:rPr lang="cs-CZ" dirty="0" err="1" smtClean="0"/>
              <a:t>a.f</a:t>
            </a:r>
            <a:r>
              <a:rPr lang="cs-CZ" dirty="0" smtClean="0"/>
              <a:t>(x)</a:t>
            </a:r>
            <a:endParaRPr lang="cs-CZ" dirty="0"/>
          </a:p>
          <a:p>
            <a:r>
              <a:rPr lang="cs-CZ" b="1" i="1" dirty="0"/>
              <a:t>Předmět</a:t>
            </a:r>
            <a:r>
              <a:rPr lang="cs-CZ" i="1" dirty="0"/>
              <a:t>:</a:t>
            </a:r>
            <a:r>
              <a:rPr lang="cs-CZ" dirty="0"/>
              <a:t> MATEMATIKA</a:t>
            </a:r>
          </a:p>
          <a:p>
            <a:r>
              <a:rPr lang="cs-CZ" b="1" i="1" dirty="0"/>
              <a:t>Ročník:</a:t>
            </a:r>
            <a:r>
              <a:rPr lang="cs-CZ" b="1" dirty="0"/>
              <a:t> </a:t>
            </a:r>
            <a:r>
              <a:rPr lang="cs-CZ" dirty="0"/>
              <a:t>2</a:t>
            </a:r>
          </a:p>
          <a:p>
            <a:r>
              <a:rPr lang="cs-CZ" b="1" i="1" dirty="0"/>
              <a:t>Časová dotace</a:t>
            </a:r>
            <a:r>
              <a:rPr lang="cs-CZ" i="1" dirty="0"/>
              <a:t>:</a:t>
            </a:r>
            <a:r>
              <a:rPr lang="cs-CZ" dirty="0"/>
              <a:t> 20 minut</a:t>
            </a:r>
          </a:p>
          <a:p>
            <a:r>
              <a:rPr lang="cs-CZ" b="1" i="1" dirty="0"/>
              <a:t>Vzdělávací cíl</a:t>
            </a:r>
            <a:r>
              <a:rPr lang="cs-CZ" i="1" dirty="0"/>
              <a:t>:</a:t>
            </a:r>
            <a:r>
              <a:rPr lang="cs-CZ" dirty="0"/>
              <a:t> používat grafy goniometrických funkcí</a:t>
            </a:r>
          </a:p>
          <a:p>
            <a:r>
              <a:rPr lang="cs-CZ" b="1" i="1" dirty="0"/>
              <a:t>Pomůcky</a:t>
            </a:r>
            <a:r>
              <a:rPr lang="cs-CZ" i="1" dirty="0"/>
              <a:t>:</a:t>
            </a:r>
            <a:r>
              <a:rPr lang="cs-CZ" dirty="0"/>
              <a:t> psací potřeby, PC</a:t>
            </a:r>
          </a:p>
          <a:p>
            <a:r>
              <a:rPr lang="cs-CZ" b="1" i="1" dirty="0"/>
              <a:t>Poznámka:</a:t>
            </a:r>
            <a:r>
              <a:rPr lang="cs-CZ" dirty="0"/>
              <a:t> Tento materiál je součástí tematického balíčku trigonometrie a goniometrie</a:t>
            </a:r>
          </a:p>
          <a:p>
            <a:r>
              <a:rPr lang="cs-CZ" b="1" i="1" dirty="0"/>
              <a:t>Inovace:</a:t>
            </a:r>
            <a:r>
              <a:rPr lang="cs-CZ" b="1" dirty="0"/>
              <a:t> </a:t>
            </a:r>
            <a:r>
              <a:rPr lang="cs-CZ" dirty="0"/>
              <a:t>Mezipředmětové vztahy, zapojení audiovizuální techniky do výuky</a:t>
            </a:r>
          </a:p>
        </p:txBody>
      </p:sp>
    </p:spTree>
    <p:extLst>
      <p:ext uri="{BB962C8B-B14F-4D97-AF65-F5344CB8AC3E}">
        <p14:creationId xmlns:p14="http://schemas.microsoft.com/office/powerpoint/2010/main" val="406850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8640"/>
            <a:ext cx="8136904" cy="243143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63500" cap="rnd">
            <a:solidFill>
              <a:srgbClr val="FF0000"/>
            </a:solidFill>
          </a:ln>
          <a:effectLst>
            <a:innerShdw blurRad="114300" dist="50800" dir="189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cs-CZ" sz="3600" b="1" dirty="0">
                <a:solidFill>
                  <a:srgbClr val="FF0000"/>
                </a:solidFill>
                <a:latin typeface="Comic Sans MS" pitchFamily="66" charset="0"/>
              </a:rPr>
              <a:t>Grafy </a:t>
            </a:r>
            <a:r>
              <a:rPr lang="cs-CZ" sz="3600" b="1" dirty="0" smtClean="0">
                <a:solidFill>
                  <a:srgbClr val="FF0000"/>
                </a:solidFill>
                <a:latin typeface="Comic Sans MS" pitchFamily="66" charset="0"/>
              </a:rPr>
              <a:t>složených goniometrických </a:t>
            </a:r>
            <a:r>
              <a:rPr lang="cs-CZ" sz="3600" b="1" dirty="0">
                <a:solidFill>
                  <a:srgbClr val="FF0000"/>
                </a:solidFill>
                <a:latin typeface="Comic Sans MS" pitchFamily="66" charset="0"/>
              </a:rPr>
              <a:t>funkcí</a:t>
            </a:r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 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endParaRPr lang="cs-CZ" sz="3200" b="1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</a:t>
            </a:r>
            <a:r>
              <a:rPr lang="cs-CZ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a.f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(x)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Users\langhammer\Desktop\Funkce_Bmp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78732"/>
            <a:ext cx="5328592" cy="5328592"/>
          </a:xfrm>
          <a:prstGeom prst="rect">
            <a:avLst/>
          </a:prstGeo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55360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anghammer\Desktop\graf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" y="97426"/>
            <a:ext cx="9141192" cy="491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7544" y="548680"/>
            <a:ext cx="2467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Comic Sans MS" panose="030F0702030302020204" pitchFamily="66" charset="0"/>
              </a:rPr>
              <a:t>Určeme D(f) a H(f) </a:t>
            </a:r>
          </a:p>
        </p:txBody>
      </p:sp>
      <p:sp>
        <p:nvSpPr>
          <p:cNvPr id="3" name="Obdélník 2"/>
          <p:cNvSpPr/>
          <p:nvPr/>
        </p:nvSpPr>
        <p:spPr>
          <a:xfrm>
            <a:off x="4932040" y="116632"/>
            <a:ext cx="1859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D(f) = R</a:t>
            </a:r>
          </a:p>
        </p:txBody>
      </p:sp>
      <p:sp>
        <p:nvSpPr>
          <p:cNvPr id="4" name="Obdélník 3"/>
          <p:cNvSpPr/>
          <p:nvPr/>
        </p:nvSpPr>
        <p:spPr>
          <a:xfrm>
            <a:off x="5292079" y="689964"/>
            <a:ext cx="40799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H(f) = </a:t>
            </a:r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〈</a:t>
            </a:r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 -1 </a:t>
            </a:r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; </a:t>
            </a:r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1 </a:t>
            </a:r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〉</a:t>
            </a:r>
            <a:endParaRPr lang="cs-CZ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932040" y="109046"/>
            <a:ext cx="4104456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467544" y="3861048"/>
                <a:ext cx="6549543" cy="13907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b="1" dirty="0" smtClean="0">
                    <a:solidFill>
                      <a:srgbClr val="FF0000"/>
                    </a:solidFill>
                    <a:latin typeface="Comic Sans MS" pitchFamily="66" charset="0"/>
                  </a:rPr>
                  <a:t>Obě funkce jsou si velmi podobné – </a:t>
                </a:r>
                <a:r>
                  <a:rPr lang="cs-CZ" b="1" u="sng" dirty="0">
                    <a:solidFill>
                      <a:srgbClr val="FF0000"/>
                    </a:solidFill>
                    <a:latin typeface="Comic Sans MS" pitchFamily="66" charset="0"/>
                  </a:rPr>
                  <a:t>opakují se</a:t>
                </a:r>
                <a:endParaRPr lang="en-US" b="1" u="sng" dirty="0">
                  <a:solidFill>
                    <a:srgbClr val="FF0000"/>
                  </a:solidFill>
                  <a:latin typeface="Comic Sans MS" pitchFamily="66" charset="0"/>
                </a:endParaRPr>
              </a:p>
              <a:p>
                <a:r>
                  <a:rPr lang="cs-CZ" b="1" dirty="0">
                    <a:solidFill>
                      <a:srgbClr val="FF0000"/>
                    </a:solidFill>
                    <a:latin typeface="Comic Sans MS" pitchFamily="66" charset="0"/>
                  </a:rPr>
                  <a:t>              </a:t>
                </a:r>
                <a:r>
                  <a:rPr lang="en-US" b="1" dirty="0" err="1">
                    <a:solidFill>
                      <a:srgbClr val="FF0000"/>
                    </a:solidFill>
                    <a:latin typeface="Comic Sans MS" pitchFamily="66" charset="0"/>
                  </a:rPr>
                  <a:t>jsou</a:t>
                </a:r>
                <a:r>
                  <a:rPr lang="en-US" b="1" dirty="0">
                    <a:solidFill>
                      <a:srgbClr val="FF0000"/>
                    </a:solidFill>
                    <a:latin typeface="Comic Sans MS" pitchFamily="66" charset="0"/>
                  </a:rPr>
                  <a:t> </a:t>
                </a:r>
                <a:r>
                  <a:rPr lang="en-US" sz="2400" b="1" u="sng" dirty="0" err="1">
                    <a:solidFill>
                      <a:srgbClr val="00B050"/>
                    </a:solidFill>
                    <a:latin typeface="Comic Sans MS" pitchFamily="66" charset="0"/>
                  </a:rPr>
                  <a:t>periodick</a:t>
                </a:r>
                <a:r>
                  <a:rPr lang="cs-CZ" sz="2400" b="1" u="sng" dirty="0">
                    <a:solidFill>
                      <a:srgbClr val="00B050"/>
                    </a:solidFill>
                    <a:latin typeface="Comic Sans MS" pitchFamily="66" charset="0"/>
                  </a:rPr>
                  <a:t>é</a:t>
                </a:r>
              </a:p>
              <a:p>
                <a:r>
                  <a:rPr lang="cs-CZ" b="1" dirty="0">
                    <a:solidFill>
                      <a:srgbClr val="FF0000"/>
                    </a:solidFill>
                    <a:latin typeface="Comic Sans MS" pitchFamily="66" charset="0"/>
                  </a:rPr>
                  <a:t>              jsou </a:t>
                </a:r>
                <a:r>
                  <a:rPr lang="cs-CZ" sz="2400" b="1" dirty="0">
                    <a:solidFill>
                      <a:srgbClr val="00B050"/>
                    </a:solidFill>
                    <a:latin typeface="Comic Sans MS" pitchFamily="66" charset="0"/>
                  </a:rPr>
                  <a:t>posunuté 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3200" b="1" i="1" dirty="0" smtClean="0">
                            <a:solidFill>
                              <a:srgbClr val="00B050"/>
                            </a:solidFill>
                            <a:latin typeface="Cambria Math"/>
                            <a:ea typeface="Arial Unicode MS"/>
                            <a:cs typeface="Arial Unicode MS"/>
                          </a:rPr>
                        </m:ctrlPr>
                      </m:fPr>
                      <m:num>
                        <m:r>
                          <a:rPr lang="el-GR" sz="3200" b="1" i="0" dirty="0" smtClean="0">
                            <a:solidFill>
                              <a:srgbClr val="00B050"/>
                            </a:solidFill>
                            <a:latin typeface="Cambria Math"/>
                            <a:ea typeface="Cambria Math"/>
                            <a:cs typeface="Arial Unicode MS"/>
                          </a:rPr>
                          <m:t>𝛑</m:t>
                        </m:r>
                      </m:num>
                      <m:den>
                        <m:r>
                          <a:rPr lang="cs-CZ" sz="3200" b="1" i="0" dirty="0" smtClean="0">
                            <a:solidFill>
                              <a:srgbClr val="00B050"/>
                            </a:solidFill>
                            <a:latin typeface="Cambria Math"/>
                            <a:ea typeface="Arial Unicode MS"/>
                            <a:cs typeface="Arial Unicode MS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sz="2400" b="1" dirty="0">
                    <a:solidFill>
                      <a:srgbClr val="00B050"/>
                    </a:solidFill>
                    <a:latin typeface="Comic Sans MS" pitchFamily="66" charset="0"/>
                  </a:rPr>
                  <a:t>  </a:t>
                </a:r>
                <a:endParaRPr lang="cs-CZ" sz="2400" b="1" dirty="0">
                  <a:solidFill>
                    <a:srgbClr val="00B050"/>
                  </a:solidFill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861048"/>
                <a:ext cx="6549543" cy="1390765"/>
              </a:xfrm>
              <a:prstGeom prst="rect">
                <a:avLst/>
              </a:prstGeom>
              <a:blipFill rotWithShape="1">
                <a:blip r:embed="rId3"/>
                <a:stretch>
                  <a:fillRect l="-838" t="-17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Šipka doprava 6"/>
          <p:cNvSpPr/>
          <p:nvPr/>
        </p:nvSpPr>
        <p:spPr>
          <a:xfrm>
            <a:off x="1475656" y="2560145"/>
            <a:ext cx="1008112" cy="45719"/>
          </a:xfrm>
          <a:prstGeom prst="rightArrow">
            <a:avLst/>
          </a:prstGeom>
          <a:solidFill>
            <a:srgbClr val="0033CC"/>
          </a:solidFill>
          <a:ln cap="flat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558659" y="2537285"/>
            <a:ext cx="1008112" cy="45719"/>
          </a:xfrm>
          <a:prstGeom prst="rightArrow">
            <a:avLst/>
          </a:prstGeom>
          <a:solidFill>
            <a:srgbClr val="0033CC"/>
          </a:solidFill>
          <a:ln cap="flat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5580112" y="2523883"/>
            <a:ext cx="1008112" cy="45719"/>
          </a:xfrm>
          <a:prstGeom prst="rightArrow">
            <a:avLst/>
          </a:prstGeom>
          <a:solidFill>
            <a:srgbClr val="FF0000"/>
          </a:solidFill>
          <a:ln cap="flat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7668344" y="2528564"/>
            <a:ext cx="1008112" cy="45719"/>
          </a:xfrm>
          <a:prstGeom prst="rightArrow">
            <a:avLst/>
          </a:prstGeom>
          <a:solidFill>
            <a:srgbClr val="FF0000"/>
          </a:solidFill>
          <a:ln cap="flat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3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/>
      <p:bldP spid="7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anghammer\Desktop\sin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887"/>
            <a:ext cx="9144000" cy="4915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anghammer\Desktop\sin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4" y="351887"/>
            <a:ext cx="9144000" cy="4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langhammer\Desktop\sin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4" y="351888"/>
            <a:ext cx="9144000" cy="4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880839" y="1556792"/>
            <a:ext cx="1284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Comic Sans MS" panose="030F0702030302020204" pitchFamily="66" charset="0"/>
              </a:rPr>
              <a:t>y = sin x </a:t>
            </a:r>
          </a:p>
        </p:txBody>
      </p:sp>
      <p:sp>
        <p:nvSpPr>
          <p:cNvPr id="6" name="Obdélník 5"/>
          <p:cNvSpPr/>
          <p:nvPr/>
        </p:nvSpPr>
        <p:spPr>
          <a:xfrm>
            <a:off x="7810307" y="4281461"/>
            <a:ext cx="1425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33CC"/>
                </a:solidFill>
                <a:latin typeface="Comic Sans MS" panose="030F0702030302020204" pitchFamily="66" charset="0"/>
              </a:rPr>
              <a:t>y = 2sin x </a:t>
            </a:r>
          </a:p>
        </p:txBody>
      </p:sp>
      <p:sp>
        <p:nvSpPr>
          <p:cNvPr id="7" name="Obdélník 6"/>
          <p:cNvSpPr/>
          <p:nvPr/>
        </p:nvSpPr>
        <p:spPr>
          <a:xfrm>
            <a:off x="7502531" y="4898236"/>
            <a:ext cx="1765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8000"/>
                </a:solidFill>
                <a:latin typeface="Comic Sans MS" panose="030F0702030302020204" pitchFamily="66" charset="0"/>
              </a:rPr>
              <a:t>y = 2,5 sin x </a:t>
            </a:r>
          </a:p>
        </p:txBody>
      </p:sp>
      <p:sp>
        <p:nvSpPr>
          <p:cNvPr id="2" name="Obdélník 1"/>
          <p:cNvSpPr/>
          <p:nvPr/>
        </p:nvSpPr>
        <p:spPr>
          <a:xfrm>
            <a:off x="251520" y="11873"/>
            <a:ext cx="8133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Pomocí programu GRAPH 4.3 si znázorníme funkce:</a:t>
            </a:r>
          </a:p>
        </p:txBody>
      </p:sp>
      <p:sp>
        <p:nvSpPr>
          <p:cNvPr id="3" name="Obdélník 2"/>
          <p:cNvSpPr/>
          <p:nvPr/>
        </p:nvSpPr>
        <p:spPr>
          <a:xfrm>
            <a:off x="287265" y="375350"/>
            <a:ext cx="12971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y = sin x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2433915" y="385165"/>
            <a:ext cx="15648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33CC"/>
                </a:solidFill>
                <a:latin typeface="Comic Sans MS" panose="030F0702030302020204" pitchFamily="66" charset="0"/>
              </a:rPr>
              <a:t>y = 2sin x </a:t>
            </a:r>
          </a:p>
        </p:txBody>
      </p:sp>
      <p:sp>
        <p:nvSpPr>
          <p:cNvPr id="8" name="Obdélník 7"/>
          <p:cNvSpPr/>
          <p:nvPr/>
        </p:nvSpPr>
        <p:spPr>
          <a:xfrm>
            <a:off x="4788024" y="408627"/>
            <a:ext cx="19431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8000"/>
                </a:solidFill>
                <a:latin typeface="Comic Sans MS" panose="030F0702030302020204" pitchFamily="66" charset="0"/>
              </a:rPr>
              <a:t>y = 2,5 sin x </a:t>
            </a:r>
          </a:p>
        </p:txBody>
      </p:sp>
      <p:sp>
        <p:nvSpPr>
          <p:cNvPr id="9" name="Obdélník 8"/>
          <p:cNvSpPr/>
          <p:nvPr/>
        </p:nvSpPr>
        <p:spPr>
          <a:xfrm>
            <a:off x="705003" y="5733256"/>
            <a:ext cx="7226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Vidíme, že se mění 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obor </a:t>
            </a:r>
            <a:r>
              <a:rPr lang="cs-CZ" sz="2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hodnot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cs-CZ" sz="2400" b="1" dirty="0" smtClean="0">
                <a:latin typeface="Comic Sans MS" panose="030F0702030302020204" pitchFamily="66" charset="0"/>
              </a:rPr>
              <a:t>daných </a:t>
            </a:r>
            <a:r>
              <a:rPr lang="cs-CZ" sz="2400" b="1" dirty="0">
                <a:latin typeface="Comic Sans MS" panose="030F0702030302020204" pitchFamily="66" charset="0"/>
              </a:rPr>
              <a:t>funkcí </a:t>
            </a:r>
          </a:p>
        </p:txBody>
      </p:sp>
    </p:spTree>
    <p:extLst>
      <p:ext uri="{BB962C8B-B14F-4D97-AF65-F5344CB8AC3E}">
        <p14:creationId xmlns:p14="http://schemas.microsoft.com/office/powerpoint/2010/main" val="317764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4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anghammer\Desktop\s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4915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anghammer\Desktop\-sin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53266" cy="492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langhammer\Desktop\sin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" y="475687"/>
            <a:ext cx="9155100" cy="492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7001515" y="3789040"/>
                <a:ext cx="21301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𝐲</m:t>
                      </m:r>
                      <m:r>
                        <a:rPr lang="cs-CZ" sz="24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sz="24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sz="24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 .</m:t>
                      </m:r>
                      <m:func>
                        <m:funcPr>
                          <m:ctrlPr>
                            <a:rPr lang="cs-CZ" sz="2400" b="1" i="1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1" i="0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r>
                            <a:rPr lang="cs-CZ" sz="2400" b="1" i="0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𝐱</m:t>
                          </m:r>
                        </m:e>
                      </m:func>
                    </m:oMath>
                  </m:oMathPara>
                </a14:m>
                <a:endParaRPr lang="cs-CZ" sz="2400" b="1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1515" y="3789040"/>
                <a:ext cx="2130135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6933211" y="4365104"/>
                <a:ext cx="213013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𝐲</m:t>
                      </m:r>
                      <m:r>
                        <a:rPr lang="cs-CZ" sz="2400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sz="2400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0" smtClean="0">
                          <a:solidFill>
                            <a:srgbClr val="C00000"/>
                          </a:solidFill>
                          <a:latin typeface="Cambria Math"/>
                        </a:rPr>
                        <m:t> .</m:t>
                      </m:r>
                      <m:func>
                        <m:func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b="1" i="0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r>
                            <a:rPr lang="cs-CZ" sz="2400" b="1" i="0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𝐱</m:t>
                          </m:r>
                        </m:e>
                      </m:func>
                    </m:oMath>
                  </m:oMathPara>
                </a14:m>
                <a:endParaRPr lang="cs-CZ" sz="2400" b="1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3211" y="4365104"/>
                <a:ext cx="2130135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7057754" y="1628800"/>
                <a:ext cx="153170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400" b="1" i="0" smtClean="0">
                        <a:solidFill>
                          <a:srgbClr val="FF0000"/>
                        </a:solidFill>
                        <a:latin typeface="Cambria Math"/>
                      </a:rPr>
                      <m:t>𝐲</m:t>
                    </m:r>
                    <m:r>
                      <a:rPr lang="cs-CZ" sz="2400" b="1" i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0" smtClean="0">
                        <a:solidFill>
                          <a:srgbClr val="FF0000"/>
                        </a:solidFill>
                        <a:latin typeface="Cambria Math"/>
                      </a:rPr>
                      <m:t>𝐬𝐢𝐧</m:t>
                    </m:r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x</a:t>
                </a:r>
                <a:endParaRPr lang="cs-CZ" sz="2400" b="1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7754" y="1628800"/>
                <a:ext cx="1531701" cy="461665"/>
              </a:xfrm>
              <a:prstGeom prst="rect">
                <a:avLst/>
              </a:prstGeom>
              <a:blipFill rotWithShape="1">
                <a:blip r:embed="rId7"/>
                <a:stretch>
                  <a:fillRect l="-1594" t="-10526" r="-3586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179512" y="153506"/>
            <a:ext cx="89521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anose="030F0702030302020204" pitchFamily="66" charset="0"/>
              </a:rPr>
              <a:t>Co se asi stane s funkcí, je-li násobkem záporné číslo? </a:t>
            </a:r>
          </a:p>
        </p:txBody>
      </p:sp>
    </p:spTree>
    <p:extLst>
      <p:ext uri="{BB962C8B-B14F-4D97-AF65-F5344CB8AC3E}">
        <p14:creationId xmlns:p14="http://schemas.microsoft.com/office/powerpoint/2010/main" val="362479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langhammer\Desktop\asin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0197"/>
            <a:ext cx="9143999" cy="4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64369" y="116632"/>
            <a:ext cx="6383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latin typeface="Comic Sans MS" pitchFamily="66" charset="0"/>
              </a:rPr>
              <a:t>Určete </a:t>
            </a:r>
            <a:r>
              <a:rPr lang="cs-CZ" b="1" dirty="0" smtClean="0">
                <a:latin typeface="Comic Sans MS" pitchFamily="66" charset="0"/>
              </a:rPr>
              <a:t>předpisy, definiční </a:t>
            </a:r>
            <a:r>
              <a:rPr lang="cs-CZ" b="1" dirty="0">
                <a:latin typeface="Comic Sans MS" pitchFamily="66" charset="0"/>
              </a:rPr>
              <a:t>obory a obory hodnot funkcí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6577298" y="3429000"/>
                <a:ext cx="235320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1" i="0" smtClean="0">
                        <a:solidFill>
                          <a:srgbClr val="00B050"/>
                        </a:solidFill>
                        <a:latin typeface="Cambria Math"/>
                      </a:rPr>
                      <m:t>𝐲</m:t>
                    </m:r>
                    <m:r>
                      <a:rPr lang="cs-CZ" sz="2800" b="1" i="0" smtClean="0">
                        <a:solidFill>
                          <a:srgbClr val="00B050"/>
                        </a:solidFill>
                        <a:latin typeface="Cambria Math"/>
                      </a:rPr>
                      <m:t>=−</m:t>
                    </m:r>
                    <m:r>
                      <a:rPr lang="cs-CZ" sz="2800" b="1" i="0" smtClean="0">
                        <a:solidFill>
                          <a:srgbClr val="00B050"/>
                        </a:solidFill>
                        <a:latin typeface="Cambria Math"/>
                      </a:rPr>
                      <m:t>𝟑</m:t>
                    </m:r>
                    <m:r>
                      <a:rPr lang="cs-CZ" sz="2800" b="1" i="0" smtClean="0">
                        <a:solidFill>
                          <a:srgbClr val="00B050"/>
                        </a:solidFill>
                        <a:latin typeface="Cambria Math"/>
                      </a:rPr>
                      <m:t> . </m:t>
                    </m:r>
                    <m:r>
                      <a:rPr lang="cs-CZ" sz="2800" b="1" i="0" smtClean="0">
                        <a:solidFill>
                          <a:srgbClr val="00B050"/>
                        </a:solidFill>
                        <a:latin typeface="Cambria Math"/>
                      </a:rPr>
                      <m:t>𝐬𝐢𝐧</m:t>
                    </m:r>
                  </m:oMath>
                </a14:m>
                <a:r>
                  <a:rPr lang="cs-CZ" sz="2800" b="1" dirty="0" smtClean="0">
                    <a:solidFill>
                      <a:srgbClr val="00B050"/>
                    </a:solidFill>
                  </a:rPr>
                  <a:t> x</a:t>
                </a:r>
                <a:endParaRPr lang="cs-CZ" sz="28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7298" y="3429000"/>
                <a:ext cx="2353208" cy="523220"/>
              </a:xfrm>
              <a:prstGeom prst="rect">
                <a:avLst/>
              </a:prstGeom>
              <a:blipFill rotWithShape="1">
                <a:blip r:embed="rId3"/>
                <a:stretch>
                  <a:fillRect t="-10588" r="-1813" b="-32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151244" y="764704"/>
                <a:ext cx="214090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𝐲</m:t>
                      </m:r>
                      <m:r>
                        <a:rPr lang="cs-CZ" sz="28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cs-CZ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8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8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. </m:t>
                          </m:r>
                          <m:r>
                            <a:rPr lang="cs-CZ" sz="28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𝐜𝐨𝐬</m:t>
                          </m:r>
                        </m:fName>
                        <m:e>
                          <m:r>
                            <a:rPr lang="cs-CZ" sz="28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𝐱</m:t>
                          </m:r>
                        </m:e>
                      </m:func>
                    </m:oMath>
                  </m:oMathPara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244" y="764704"/>
                <a:ext cx="214090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3831539" y="503094"/>
                <a:ext cx="238097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𝐲</m:t>
                      </m:r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=−</m:t>
                      </m:r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𝟒</m:t>
                      </m:r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 .</m:t>
                      </m:r>
                      <m:func>
                        <m:funcPr>
                          <m:ctrlPr>
                            <a:rPr lang="cs-CZ" sz="2800" b="1" i="1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800" b="1" i="0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𝐬𝐢𝐧</m:t>
                          </m:r>
                        </m:fName>
                        <m:e>
                          <m:r>
                            <a:rPr lang="cs-CZ" sz="2800" b="1" i="0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𝐱</m:t>
                          </m:r>
                        </m:e>
                      </m:func>
                    </m:oMath>
                  </m:oMathPara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539" y="503094"/>
                <a:ext cx="238097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délník 5"/>
          <p:cNvSpPr/>
          <p:nvPr/>
        </p:nvSpPr>
        <p:spPr>
          <a:xfrm>
            <a:off x="2224824" y="4864213"/>
            <a:ext cx="67056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Comic Sans MS" pitchFamily="66" charset="0"/>
              </a:rPr>
              <a:t>definičním oborem jsou všechna reálná čísla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0" y="5334918"/>
                <a:ext cx="27123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𝐇</m:t>
                      </m:r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𝐟</m:t>
                      </m:r>
                      <m:r>
                        <a:rPr lang="cs-CZ" sz="2800" b="1" i="0" smtClean="0">
                          <a:solidFill>
                            <a:srgbClr val="0033CC"/>
                          </a:solidFill>
                          <a:latin typeface="Cambria Math"/>
                        </a:rPr>
                        <m:t>)= </m:t>
                      </m:r>
                      <m:d>
                        <m:dPr>
                          <m:begChr m:val="〈"/>
                          <m:endChr m:val="〉"/>
                          <m:ctrlPr>
                            <a:rPr lang="cs-CZ" sz="2800" b="1" i="1">
                              <a:solidFill>
                                <a:srgbClr val="0033CC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1" i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800" b="1" i="0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cs-CZ" sz="2800" b="1" i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 ;</m:t>
                          </m:r>
                          <m:r>
                            <a:rPr lang="cs-CZ" sz="2800" b="1" i="1" smtClean="0">
                              <a:solidFill>
                                <a:srgbClr val="0033CC"/>
                              </a:solidFill>
                              <a:latin typeface="Cambria Math"/>
                            </a:rPr>
                            <m:t>𝟒</m:t>
                          </m:r>
                        </m:e>
                      </m:d>
                    </m:oMath>
                  </m:oMathPara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334918"/>
                <a:ext cx="271234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131840" y="5445224"/>
                <a:ext cx="27123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smtClean="0">
                          <a:solidFill>
                            <a:srgbClr val="00B050"/>
                          </a:solidFill>
                          <a:latin typeface="Cambria Math"/>
                        </a:rPr>
                        <m:t>𝐇</m:t>
                      </m:r>
                      <m:r>
                        <a:rPr lang="cs-CZ" sz="2800" b="1" smtClean="0">
                          <a:solidFill>
                            <a:srgbClr val="00B050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2800" b="1" smtClean="0">
                          <a:solidFill>
                            <a:srgbClr val="00B050"/>
                          </a:solidFill>
                          <a:latin typeface="Cambria Math"/>
                        </a:rPr>
                        <m:t>𝐟</m:t>
                      </m:r>
                      <m:r>
                        <a:rPr lang="cs-CZ" sz="2800" b="1" smtClean="0">
                          <a:solidFill>
                            <a:srgbClr val="00B050"/>
                          </a:solidFill>
                          <a:latin typeface="Cambria Math"/>
                        </a:rPr>
                        <m:t>)= </m:t>
                      </m:r>
                      <m:d>
                        <m:dPr>
                          <m:begChr m:val="〈"/>
                          <m:endChr m:val="〉"/>
                          <m:ctrlPr>
                            <a:rPr lang="cs-CZ" sz="2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800" b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800" b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 ;</m:t>
                          </m:r>
                          <m:r>
                            <a:rPr lang="cs-CZ" sz="2800" b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5445224"/>
                <a:ext cx="2712346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6397729" y="5445638"/>
                <a:ext cx="27123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𝐇</m:t>
                      </m:r>
                      <m:r>
                        <a:rPr lang="cs-CZ" sz="28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(</m:t>
                      </m:r>
                      <m:r>
                        <a:rPr lang="cs-CZ" sz="28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𝐟</m:t>
                      </m:r>
                      <m:r>
                        <a:rPr lang="cs-CZ" sz="28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)= </m:t>
                      </m:r>
                      <m:d>
                        <m:dPr>
                          <m:begChr m:val="〈"/>
                          <m:endChr m:val="〉"/>
                          <m:ctrlPr>
                            <a:rPr lang="cs-CZ" sz="28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8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800" b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;</m:t>
                          </m:r>
                          <m:r>
                            <a:rPr lang="cs-CZ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e>
                      </m:d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7729" y="5445638"/>
                <a:ext cx="2712346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8962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211744" y="5085184"/>
            <a:ext cx="4320480" cy="1008112"/>
          </a:xfrm>
          <a:prstGeom prst="rect">
            <a:avLst/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946089" y="1074088"/>
            <a:ext cx="5400600" cy="2125086"/>
          </a:xfrm>
          <a:prstGeom prst="rect">
            <a:avLst/>
          </a:prstGeom>
          <a:solidFill>
            <a:srgbClr val="FFFF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165859" y="3861048"/>
                <a:ext cx="8319528" cy="20005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cs-CZ" sz="4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násobek </a:t>
                </a:r>
                <a:r>
                  <a:rPr lang="cs-CZ" sz="4000" b="1" u="sng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a</a:t>
                </a:r>
                <a:r>
                  <a:rPr lang="cs-CZ" sz="40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 mění </a:t>
                </a:r>
                <a:endParaRPr lang="cs-CZ" sz="4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  <a:p>
                <a:r>
                  <a:rPr lang="cs-CZ" sz="4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obor </a:t>
                </a:r>
                <a:r>
                  <a:rPr lang="cs-CZ" sz="40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hodnot funkce („výsledek</a:t>
                </a:r>
                <a:r>
                  <a:rPr lang="cs-CZ" sz="40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“)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𝑯</m:t>
                      </m:r>
                      <m:d>
                        <m:dPr>
                          <m:ctrlPr>
                            <a:rPr lang="cs-CZ" sz="4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4400" b="1" i="1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  <a:ea typeface="Cambria Math"/>
                            </a:rPr>
                            <m:t>𝒇</m:t>
                          </m:r>
                        </m:e>
                      </m:d>
                      <m:r>
                        <a:rPr lang="cs-CZ" sz="44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=⟨−</m:t>
                      </m:r>
                      <m:r>
                        <a:rPr lang="cs-CZ" sz="44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𝒂</m:t>
                      </m:r>
                      <m:r>
                        <a:rPr lang="cs-CZ" sz="44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 ;</m:t>
                      </m:r>
                      <m:r>
                        <a:rPr lang="en-US" sz="44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𝒂</m:t>
                      </m:r>
                      <m:r>
                        <a:rPr lang="en-US" sz="4400" b="1" i="1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  <a:ea typeface="Cambria Math"/>
                        </a:rPr>
                        <m:t> ⟩</m:t>
                      </m:r>
                    </m:oMath>
                  </m:oMathPara>
                </a14:m>
                <a:endParaRPr lang="cs-CZ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859" y="3861048"/>
                <a:ext cx="8319528" cy="2000548"/>
              </a:xfrm>
              <a:prstGeom prst="rect">
                <a:avLst/>
              </a:prstGeom>
              <a:blipFill rotWithShape="1">
                <a:blip r:embed="rId2"/>
                <a:stretch>
                  <a:fillRect l="-2711" t="-57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bdélník 2"/>
          <p:cNvSpPr/>
          <p:nvPr/>
        </p:nvSpPr>
        <p:spPr>
          <a:xfrm>
            <a:off x="2243327" y="1628800"/>
            <a:ext cx="48061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>
                <a:latin typeface="Comic Sans MS" pitchFamily="66" charset="0"/>
              </a:rPr>
              <a:t>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= </a:t>
            </a:r>
            <a:r>
              <a:rPr lang="cs-CZ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. f(x)</a:t>
            </a:r>
          </a:p>
        </p:txBody>
      </p:sp>
      <p:sp>
        <p:nvSpPr>
          <p:cNvPr id="4" name="Šipka doprava 3"/>
          <p:cNvSpPr/>
          <p:nvPr/>
        </p:nvSpPr>
        <p:spPr>
          <a:xfrm rot="14232509">
            <a:off x="4053258" y="3045689"/>
            <a:ext cx="1455225" cy="264264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>
            <a:outerShdw blurRad="50800" dist="50800" dir="5400000" algn="ctr" rotWithShape="0">
              <a:srgbClr val="007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8334993" y="738237"/>
            <a:ext cx="0" cy="3512716"/>
          </a:xfrm>
          <a:prstGeom prst="straightConnector1">
            <a:avLst/>
          </a:prstGeom>
          <a:ln w="254000">
            <a:solidFill>
              <a:srgbClr val="FF0000"/>
            </a:solidFill>
            <a:headEnd type="arrow"/>
            <a:tailEnd type="arrow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683567" y="186770"/>
            <a:ext cx="39036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atin typeface="Comic Sans MS" panose="030F0702030302020204" pitchFamily="66" charset="0"/>
              </a:rPr>
              <a:t>Shrneme tuto část</a:t>
            </a:r>
          </a:p>
        </p:txBody>
      </p:sp>
    </p:spTree>
    <p:extLst>
      <p:ext uri="{BB962C8B-B14F-4D97-AF65-F5344CB8AC3E}">
        <p14:creationId xmlns:p14="http://schemas.microsoft.com/office/powerpoint/2010/main" val="234408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2" grpId="0"/>
      <p:bldP spid="3" grpId="0"/>
      <p:bldP spid="4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8969" y="1556792"/>
            <a:ext cx="8928992" cy="4104456"/>
          </a:xfrm>
          <a:prstGeom prst="rect">
            <a:avLst/>
          </a:prstGeom>
          <a:solidFill>
            <a:srgbClr val="FFFF00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38969" y="1556792"/>
            <a:ext cx="8712968" cy="3231654"/>
          </a:xfrm>
          <a:prstGeom prst="rect">
            <a:avLst/>
          </a:prstGeom>
          <a:effectLst>
            <a:outerShdw blurRad="50800" dist="50800" dir="5400000" sx="107000" sy="107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3200" b="1" dirty="0">
                <a:latin typeface="Comic Sans MS" pitchFamily="66" charset="0"/>
              </a:rPr>
              <a:t>Funkce </a:t>
            </a:r>
            <a:r>
              <a:rPr lang="cs-CZ" sz="3200" b="1" dirty="0" smtClean="0">
                <a:solidFill>
                  <a:srgbClr val="00B050"/>
                </a:solidFill>
                <a:latin typeface="Comic Sans MS" pitchFamily="66" charset="0"/>
              </a:rPr>
              <a:t>y = sin x  </a:t>
            </a:r>
            <a:r>
              <a:rPr lang="cs-CZ" sz="3200" b="1" dirty="0">
                <a:latin typeface="Comic Sans MS" pitchFamily="66" charset="0"/>
              </a:rPr>
              <a:t>a </a:t>
            </a:r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latin typeface="Comic Sans MS" pitchFamily="66" charset="0"/>
              </a:rPr>
              <a:t>y = cos x </a:t>
            </a:r>
            <a:r>
              <a:rPr lang="cs-CZ" sz="3200" b="1" dirty="0">
                <a:latin typeface="Comic Sans MS" pitchFamily="66" charset="0"/>
              </a:rPr>
              <a:t>jsou funkce </a:t>
            </a:r>
            <a:r>
              <a:rPr lang="cs-CZ" sz="3200" b="1" dirty="0" smtClean="0">
                <a:latin typeface="Comic Sans MS" pitchFamily="66" charset="0"/>
              </a:rPr>
              <a:t>             </a:t>
            </a:r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periodické</a:t>
            </a:r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3200" b="1" dirty="0">
                <a:solidFill>
                  <a:srgbClr val="FF0000"/>
                </a:solidFill>
                <a:latin typeface="Comic Sans MS" pitchFamily="66" charset="0"/>
              </a:rPr>
              <a:t>s periodou  </a:t>
            </a:r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cs-CZ" sz="3200" b="1" dirty="0">
              <a:latin typeface="Comic Sans MS" pitchFamily="66" charset="0"/>
            </a:endParaRPr>
          </a:p>
          <a:p>
            <a:pPr algn="ctr"/>
            <a:r>
              <a:rPr lang="cs-CZ" sz="3200" b="1" dirty="0" smtClean="0"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k.360</a:t>
            </a:r>
            <a:r>
              <a:rPr lang="cs-CZ" sz="44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0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nebo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k.2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π</a:t>
            </a:r>
            <a:endParaRPr lang="cs-CZ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endParaRPr lang="cs-CZ" sz="32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Comic Sans MS" pitchFamily="66" charset="0"/>
              </a:rPr>
              <a:t>(násobek před funkcí periodu nemění !!!)</a:t>
            </a:r>
            <a:endParaRPr lang="cs-CZ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011177" y="2780928"/>
            <a:ext cx="5184576" cy="1152128"/>
          </a:xfrm>
          <a:prstGeom prst="roundRect">
            <a:avLst/>
          </a:prstGeom>
          <a:noFill/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6484" y="332656"/>
            <a:ext cx="6240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latin typeface="Comic Sans MS" panose="030F0702030302020204" pitchFamily="66" charset="0"/>
              </a:rPr>
              <a:t>Mění násobek před funkcí periodu?</a:t>
            </a:r>
          </a:p>
        </p:txBody>
      </p:sp>
    </p:spTree>
    <p:extLst>
      <p:ext uri="{BB962C8B-B14F-4D97-AF65-F5344CB8AC3E}">
        <p14:creationId xmlns:p14="http://schemas.microsoft.com/office/powerpoint/2010/main" val="50940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404664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latin typeface="Comic Sans MS" pitchFamily="66" charset="0"/>
              </a:rPr>
              <a:t>Použité materiály:  program GRAPH 4.3</a:t>
            </a:r>
            <a:endParaRPr lang="cs-CZ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5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257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Langhammer</dc:creator>
  <cp:lastModifiedBy>Jiří Langhammer</cp:lastModifiedBy>
  <cp:revision>34</cp:revision>
  <dcterms:created xsi:type="dcterms:W3CDTF">2013-03-21T21:36:52Z</dcterms:created>
  <dcterms:modified xsi:type="dcterms:W3CDTF">2014-01-28T22:14:08Z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