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61" r:id="rId4"/>
    <p:sldId id="258" r:id="rId5"/>
    <p:sldId id="262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AB05"/>
    <a:srgbClr val="092FA7"/>
    <a:srgbClr val="8637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1311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894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0980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9855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4512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104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8629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730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352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974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471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46D34-804C-41CD-A192-C32A99289997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251B9-CEA5-45B1-851E-1A1EC9A862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074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8379"/>
            <a:ext cx="5760720" cy="125666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1672395" y="1700808"/>
            <a:ext cx="61206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Datum: </a:t>
            </a:r>
            <a:r>
              <a:rPr lang="cs-CZ" b="1" i="1" dirty="0" smtClean="0"/>
              <a:t>08.09.2013</a:t>
            </a:r>
            <a:endParaRPr lang="cs-CZ" dirty="0"/>
          </a:p>
          <a:p>
            <a:r>
              <a:rPr lang="cs-CZ" b="1" i="1" dirty="0"/>
              <a:t>Projekt:</a:t>
            </a:r>
            <a:r>
              <a:rPr lang="cs-CZ" b="1" dirty="0"/>
              <a:t> </a:t>
            </a:r>
            <a:r>
              <a:rPr lang="cs-CZ" dirty="0"/>
              <a:t>Kvalitní výuka</a:t>
            </a:r>
          </a:p>
          <a:p>
            <a:r>
              <a:rPr lang="cs-CZ" b="1" i="1" dirty="0"/>
              <a:t>Registrační číslo:</a:t>
            </a:r>
            <a:r>
              <a:rPr lang="cs-CZ" b="1" dirty="0"/>
              <a:t> </a:t>
            </a:r>
            <a:r>
              <a:rPr lang="cs-CZ" dirty="0"/>
              <a:t>CZ.1.07/1.5.00/34.0731</a:t>
            </a:r>
          </a:p>
          <a:p>
            <a:r>
              <a:rPr lang="cs-CZ" b="1" i="1" dirty="0"/>
              <a:t>Číslo DUM:</a:t>
            </a:r>
            <a:r>
              <a:rPr lang="cs-CZ" b="1" dirty="0"/>
              <a:t> </a:t>
            </a:r>
            <a:r>
              <a:rPr lang="cs-CZ" dirty="0" smtClean="0"/>
              <a:t>VY_32_INOVACE_032</a:t>
            </a:r>
            <a:r>
              <a:rPr lang="cs-CZ" b="1" dirty="0"/>
              <a:t>	</a:t>
            </a:r>
            <a:endParaRPr lang="cs-CZ" dirty="0"/>
          </a:p>
          <a:p>
            <a:r>
              <a:rPr lang="cs-CZ" b="1" i="1" dirty="0"/>
              <a:t>Jméno autora:</a:t>
            </a:r>
            <a:r>
              <a:rPr lang="cs-CZ" b="1" dirty="0"/>
              <a:t> Jiří </a:t>
            </a:r>
            <a:r>
              <a:rPr lang="cs-CZ" b="1" dirty="0" err="1"/>
              <a:t>Langhammer</a:t>
            </a:r>
            <a:endParaRPr lang="cs-CZ" dirty="0"/>
          </a:p>
          <a:p>
            <a:r>
              <a:rPr lang="cs-CZ" b="1" i="1" dirty="0"/>
              <a:t>Název práce:</a:t>
            </a:r>
            <a:r>
              <a:rPr lang="cs-CZ" b="1" dirty="0"/>
              <a:t> </a:t>
            </a:r>
            <a:r>
              <a:rPr lang="cs-CZ" dirty="0"/>
              <a:t>grafy funkcí </a:t>
            </a:r>
            <a:r>
              <a:rPr lang="cs-CZ" dirty="0" smtClean="0"/>
              <a:t>f(</a:t>
            </a:r>
            <a:r>
              <a:rPr lang="cs-CZ" dirty="0" err="1" smtClean="0"/>
              <a:t>bx</a:t>
            </a:r>
            <a:r>
              <a:rPr lang="cs-CZ" dirty="0"/>
              <a:t>)</a:t>
            </a:r>
          </a:p>
          <a:p>
            <a:r>
              <a:rPr lang="cs-CZ" b="1" i="1" dirty="0"/>
              <a:t>Předmět</a:t>
            </a:r>
            <a:r>
              <a:rPr lang="cs-CZ" i="1" dirty="0"/>
              <a:t>:</a:t>
            </a:r>
            <a:r>
              <a:rPr lang="cs-CZ" dirty="0"/>
              <a:t> MATEMATIKA</a:t>
            </a:r>
          </a:p>
          <a:p>
            <a:r>
              <a:rPr lang="cs-CZ" b="1" i="1" dirty="0"/>
              <a:t>Ročník:</a:t>
            </a:r>
            <a:r>
              <a:rPr lang="cs-CZ" b="1" dirty="0"/>
              <a:t> </a:t>
            </a:r>
            <a:r>
              <a:rPr lang="cs-CZ" dirty="0"/>
              <a:t>2</a:t>
            </a:r>
          </a:p>
          <a:p>
            <a:r>
              <a:rPr lang="cs-CZ" b="1" i="1" dirty="0"/>
              <a:t>Časová dotace</a:t>
            </a:r>
            <a:r>
              <a:rPr lang="cs-CZ" i="1" dirty="0"/>
              <a:t>:</a:t>
            </a:r>
            <a:r>
              <a:rPr lang="cs-CZ" dirty="0"/>
              <a:t> 20 minut</a:t>
            </a:r>
          </a:p>
          <a:p>
            <a:r>
              <a:rPr lang="cs-CZ" b="1" i="1" dirty="0"/>
              <a:t>Vzdělávací cíl</a:t>
            </a:r>
            <a:r>
              <a:rPr lang="cs-CZ" i="1" dirty="0"/>
              <a:t>:</a:t>
            </a:r>
            <a:r>
              <a:rPr lang="cs-CZ" dirty="0"/>
              <a:t> používat grafy goniometrických funkcí</a:t>
            </a:r>
          </a:p>
          <a:p>
            <a:r>
              <a:rPr lang="cs-CZ" b="1" i="1" dirty="0"/>
              <a:t>Pomůcky</a:t>
            </a:r>
            <a:r>
              <a:rPr lang="cs-CZ" i="1" dirty="0"/>
              <a:t>:</a:t>
            </a:r>
            <a:r>
              <a:rPr lang="cs-CZ" dirty="0"/>
              <a:t> psací potřeby, PC</a:t>
            </a:r>
          </a:p>
          <a:p>
            <a:r>
              <a:rPr lang="cs-CZ" b="1" i="1" dirty="0"/>
              <a:t>Poznámka:</a:t>
            </a:r>
            <a:r>
              <a:rPr lang="cs-CZ" dirty="0"/>
              <a:t> Tento materiál je součástí tematického balíčku trigonometrie a goniometrie</a:t>
            </a:r>
          </a:p>
          <a:p>
            <a:r>
              <a:rPr lang="cs-CZ" b="1" i="1" dirty="0"/>
              <a:t>Inovace:</a:t>
            </a:r>
            <a:r>
              <a:rPr lang="cs-CZ" b="1" dirty="0"/>
              <a:t> </a:t>
            </a:r>
            <a:r>
              <a:rPr lang="cs-CZ" dirty="0"/>
              <a:t>Mezipředmětové vztahy, zapojení audiovizuální techniky do výuky</a:t>
            </a:r>
          </a:p>
        </p:txBody>
      </p:sp>
    </p:spTree>
    <p:extLst>
      <p:ext uri="{BB962C8B-B14F-4D97-AF65-F5344CB8AC3E}">
        <p14:creationId xmlns:p14="http://schemas.microsoft.com/office/powerpoint/2010/main" val="352542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92696"/>
            <a:ext cx="7992888" cy="249299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635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Grafy složených goniometrických funkcí  </a:t>
            </a:r>
          </a:p>
          <a:p>
            <a:pPr algn="ctr"/>
            <a:endParaRPr lang="cs-CZ" sz="36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= f(</a:t>
            </a:r>
            <a:r>
              <a:rPr lang="cs-CZ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b.x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)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949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861048"/>
            <a:ext cx="7560840" cy="163121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Nyní </a:t>
            </a:r>
            <a:r>
              <a:rPr lang="cs-CZ" sz="3200" b="1" dirty="0">
                <a:latin typeface="Comic Sans MS" pitchFamily="66" charset="0"/>
              </a:rPr>
              <a:t>si vysvětlíme vliv násobku v </a:t>
            </a:r>
            <a:r>
              <a:rPr lang="cs-CZ" sz="3200" b="1" u="sng" dirty="0">
                <a:solidFill>
                  <a:srgbClr val="FF0000"/>
                </a:solidFill>
                <a:latin typeface="Comic Sans MS" pitchFamily="66" charset="0"/>
              </a:rPr>
              <a:t>argumentu</a:t>
            </a:r>
            <a:r>
              <a:rPr lang="cs-CZ" sz="3200" b="1" dirty="0">
                <a:latin typeface="Comic Sans MS" pitchFamily="66" charset="0"/>
              </a:rPr>
              <a:t> goniometrických funkcí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=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f(</a:t>
            </a:r>
            <a:r>
              <a:rPr lang="cs-CZ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b.x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)</a:t>
            </a:r>
          </a:p>
        </p:txBody>
      </p:sp>
      <p:sp>
        <p:nvSpPr>
          <p:cNvPr id="3" name="Obdélník 2"/>
          <p:cNvSpPr/>
          <p:nvPr/>
        </p:nvSpPr>
        <p:spPr>
          <a:xfrm>
            <a:off x="755576" y="620688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V posledním bloku </a:t>
            </a:r>
            <a:r>
              <a:rPr lang="cs-CZ" sz="3200" b="1" dirty="0">
                <a:latin typeface="Comic Sans MS" pitchFamily="66" charset="0"/>
              </a:rPr>
              <a:t>jsme si vysvětlili a procvičili složené goniometrické funkce ve tvaru </a:t>
            </a:r>
            <a:endParaRPr lang="cs-CZ" sz="3200" b="1" dirty="0" smtClean="0">
              <a:latin typeface="Comic Sans MS" pitchFamily="66" charset="0"/>
            </a:endParaRPr>
          </a:p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= </a:t>
            </a:r>
            <a:r>
              <a:rPr lang="cs-CZ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a.f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(x) 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8028384" y="1052736"/>
            <a:ext cx="0" cy="2304256"/>
          </a:xfrm>
          <a:prstGeom prst="straightConnector1">
            <a:avLst/>
          </a:prstGeom>
          <a:ln w="127000" cap="rnd">
            <a:solidFill>
              <a:srgbClr val="FF0000"/>
            </a:solidFill>
            <a:headEnd type="arrow"/>
            <a:tailEnd type="arrow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323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88640"/>
            <a:ext cx="70022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latin typeface="Comic Sans MS" pitchFamily="66" charset="0"/>
              </a:rPr>
              <a:t>Nejdříve si ukážeme funkci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= sin 2x </a:t>
            </a:r>
          </a:p>
        </p:txBody>
      </p:sp>
      <p:sp>
        <p:nvSpPr>
          <p:cNvPr id="3" name="Obdélník 2"/>
          <p:cNvSpPr/>
          <p:nvPr/>
        </p:nvSpPr>
        <p:spPr>
          <a:xfrm>
            <a:off x="273864" y="155038"/>
            <a:ext cx="8021748" cy="52322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>
            <a:spAutoFit/>
          </a:bodyPr>
          <a:lstStyle/>
          <a:p>
            <a:r>
              <a:rPr lang="cs-CZ" sz="2800" b="1" dirty="0">
                <a:latin typeface="Comic Sans MS" pitchFamily="66" charset="0"/>
              </a:rPr>
              <a:t>A porovnáme vše ještě </a:t>
            </a:r>
            <a:r>
              <a:rPr lang="cs-CZ" sz="2800" b="1" dirty="0" smtClean="0">
                <a:latin typeface="Comic Sans MS" pitchFamily="66" charset="0"/>
              </a:rPr>
              <a:t>i s</a:t>
            </a:r>
            <a:r>
              <a:rPr lang="cs-CZ" sz="2800" b="1" dirty="0">
                <a:latin typeface="Comic Sans MS" pitchFamily="66" charset="0"/>
              </a:rPr>
              <a:t> funkcí </a:t>
            </a: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= sin 3x </a:t>
            </a:r>
          </a:p>
        </p:txBody>
      </p:sp>
      <p:pic>
        <p:nvPicPr>
          <p:cNvPr id="4" name="Picture 2" descr="C:\Users\Jiří Langhammer\Desktop\s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79" y="964526"/>
            <a:ext cx="9175779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iří Langhammer\Desktop\sin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" y="951237"/>
            <a:ext cx="9145413" cy="480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Jiří Langhammer\Desktop\sin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79" y="976338"/>
            <a:ext cx="9176989" cy="482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62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68857" y="2492896"/>
            <a:ext cx="5747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Na co má vliv </a:t>
            </a: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násobek v argumentu</a:t>
            </a:r>
            <a:r>
              <a:rPr lang="cs-CZ" sz="2400" b="1" dirty="0">
                <a:latin typeface="Comic Sans MS" pitchFamily="66" charset="0"/>
              </a:rPr>
              <a:t>? </a:t>
            </a:r>
          </a:p>
        </p:txBody>
      </p:sp>
      <p:sp>
        <p:nvSpPr>
          <p:cNvPr id="3" name="Obdélník 2"/>
          <p:cNvSpPr/>
          <p:nvPr/>
        </p:nvSpPr>
        <p:spPr>
          <a:xfrm>
            <a:off x="989237" y="3678633"/>
            <a:ext cx="6452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Má vliv na periodu funkce!!! </a:t>
            </a:r>
          </a:p>
        </p:txBody>
      </p:sp>
      <p:sp>
        <p:nvSpPr>
          <p:cNvPr id="4" name="Obousměrná vodorovná šipka 3"/>
          <p:cNvSpPr/>
          <p:nvPr/>
        </p:nvSpPr>
        <p:spPr>
          <a:xfrm>
            <a:off x="2117723" y="4905463"/>
            <a:ext cx="4176464" cy="432048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5" name="Obousměrná vodorovná šipka 4"/>
          <p:cNvSpPr/>
          <p:nvPr/>
        </p:nvSpPr>
        <p:spPr>
          <a:xfrm>
            <a:off x="3095254" y="4905463"/>
            <a:ext cx="2304256" cy="432048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14508" y="476672"/>
            <a:ext cx="39421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Změnil se definiční obor?</a:t>
            </a:r>
          </a:p>
        </p:txBody>
      </p:sp>
      <p:sp>
        <p:nvSpPr>
          <p:cNvPr id="7" name="Obdélník 6"/>
          <p:cNvSpPr/>
          <p:nvPr/>
        </p:nvSpPr>
        <p:spPr>
          <a:xfrm>
            <a:off x="5094400" y="325615"/>
            <a:ext cx="32800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Ne!!!  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D(f) = R</a:t>
            </a:r>
          </a:p>
        </p:txBody>
      </p:sp>
      <p:sp>
        <p:nvSpPr>
          <p:cNvPr id="8" name="Obdélník 7"/>
          <p:cNvSpPr/>
          <p:nvPr/>
        </p:nvSpPr>
        <p:spPr>
          <a:xfrm>
            <a:off x="843175" y="1340767"/>
            <a:ext cx="3679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Změnil se </a:t>
            </a:r>
            <a:r>
              <a:rPr lang="cs-CZ" sz="2400" b="1" dirty="0" smtClean="0">
                <a:latin typeface="Comic Sans MS" pitchFamily="66" charset="0"/>
              </a:rPr>
              <a:t>obor hodnot?</a:t>
            </a:r>
            <a:endParaRPr lang="cs-CZ" sz="2400" b="1" dirty="0">
              <a:latin typeface="Comic Sans MS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550254" y="1255714"/>
                <a:ext cx="448404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𝐍𝐞</m:t>
                      </m:r>
                      <m:r>
                        <a:rPr lang="cs-CZ" sz="3200" b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!!!     </m:t>
                      </m:r>
                      <m:r>
                        <a:rPr lang="cs-CZ" sz="3200" b="1" i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𝐇</m:t>
                      </m:r>
                      <m:d>
                        <m:dPr>
                          <m:ctrlPr>
                            <a:rPr lang="cs-CZ" sz="3200" b="1" i="1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200" b="1" i="1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𝐟</m:t>
                          </m:r>
                        </m:e>
                      </m:d>
                      <m:r>
                        <a:rPr lang="cs-CZ" sz="3200" b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 </m:t>
                      </m:r>
                      <m:r>
                        <a:rPr lang="en-US" sz="3200" b="1" i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⟨</m:t>
                      </m:r>
                      <m:r>
                        <a:rPr lang="cs-CZ" sz="3200" b="1" i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−</m:t>
                      </m:r>
                      <m:r>
                        <a:rPr lang="cs-CZ" sz="3200" b="1" i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𝟏</m:t>
                      </m:r>
                      <m:r>
                        <a:rPr lang="cs-CZ" sz="3200" b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</m:t>
                      </m:r>
                      <m:r>
                        <a:rPr 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;</m:t>
                      </m:r>
                      <m:r>
                        <a:rPr lang="en-US" sz="3200" b="1" i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𝟏</m:t>
                      </m:r>
                      <m:r>
                        <a:rPr lang="en-US" sz="3200" b="1" i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⟩</m:t>
                      </m:r>
                    </m:oMath>
                  </m:oMathPara>
                </a14:m>
                <a:endParaRPr lang="cs-CZ" sz="32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0254" y="1255714"/>
                <a:ext cx="4484048" cy="58477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123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Jiří Langhammer\Desktop\co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" y="1315580"/>
            <a:ext cx="9144000" cy="480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15616" y="264081"/>
            <a:ext cx="64347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Nyní si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zakreslíme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funkci  y =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0,5.cos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2x</a:t>
            </a:r>
          </a:p>
        </p:txBody>
      </p:sp>
      <p:sp>
        <p:nvSpPr>
          <p:cNvPr id="3" name="Obdélník 2"/>
          <p:cNvSpPr/>
          <p:nvPr/>
        </p:nvSpPr>
        <p:spPr>
          <a:xfrm>
            <a:off x="3059832" y="734534"/>
            <a:ext cx="32960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Rozdělíme ji na části</a:t>
            </a:r>
          </a:p>
        </p:txBody>
      </p:sp>
      <p:pic>
        <p:nvPicPr>
          <p:cNvPr id="8" name="Picture 3" descr="C:\Users\Jiří Langhammer\Desktop\cos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5580"/>
            <a:ext cx="9197166" cy="48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Jiří Langhammer\Desktop\cos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2788"/>
            <a:ext cx="9140016" cy="480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64238" y="1087534"/>
            <a:ext cx="15921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92F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= cos x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53705" y="1713174"/>
            <a:ext cx="17796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40A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= cos </a:t>
            </a:r>
            <a:r>
              <a:rPr lang="cs-CZ" sz="2400" b="1" dirty="0" smtClean="0">
                <a:solidFill>
                  <a:srgbClr val="40A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2x</a:t>
            </a:r>
            <a:endParaRPr lang="cs-CZ" sz="2400" b="1" dirty="0">
              <a:solidFill>
                <a:srgbClr val="40AB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49668" y="1914483"/>
            <a:ext cx="2420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=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0,5.cos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2x</a:t>
            </a:r>
          </a:p>
        </p:txBody>
      </p:sp>
    </p:spTree>
    <p:extLst>
      <p:ext uri="{BB962C8B-B14F-4D97-AF65-F5344CB8AC3E}">
        <p14:creationId xmlns:p14="http://schemas.microsoft.com/office/powerpoint/2010/main" val="451786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Jiří Langhammer\Desktop\sin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1801"/>
            <a:ext cx="9144000" cy="480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87624" y="269799"/>
            <a:ext cx="24657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A ještě funkci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4860032" y="119524"/>
                <a:ext cx="2088457" cy="72532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𝐲</m:t>
                      </m:r>
                      <m:r>
                        <a:rPr lang="cs-CZ" sz="24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 −</m:t>
                      </m:r>
                      <m:r>
                        <a:rPr lang="cs-CZ" sz="24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𝟐</m:t>
                      </m:r>
                      <m:r>
                        <a:rPr lang="cs-CZ" sz="24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.</m:t>
                      </m:r>
                      <m:func>
                        <m:func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b="1" i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𝐬𝐢𝐧</m:t>
                          </m:r>
                        </m:fName>
                        <m:e>
                          <m:f>
                            <m:fPr>
                              <m:ctrlPr>
                                <a:rPr lang="cs-CZ" sz="2400" b="1" i="1">
                                  <a:solidFill>
                                    <a:srgbClr val="FF000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1" i="0">
                                  <a:solidFill>
                                    <a:srgbClr val="FF000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𝐱</m:t>
                              </m:r>
                            </m:num>
                            <m:den>
                              <m:r>
                                <a:rPr lang="cs-CZ" sz="2400" b="1" i="0">
                                  <a:solidFill>
                                    <a:srgbClr val="FF000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119524"/>
                <a:ext cx="2088457" cy="72532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7" name="Picture 5" descr="C:\Users\Jiří Langhammer\Desktop\sin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1801"/>
            <a:ext cx="9146148" cy="480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iří Langhammer\Desktop\sinx-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41167"/>
            <a:ext cx="9144001" cy="480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7366" y="4289894"/>
            <a:ext cx="33865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latin typeface="Comic Sans MS" panose="030F0702030302020204" pitchFamily="66" charset="0"/>
              </a:rPr>
              <a:t>Na závěr </a:t>
            </a:r>
            <a:r>
              <a:rPr lang="cs-CZ" sz="2400" b="1" dirty="0">
                <a:latin typeface="Comic Sans MS" panose="030F0702030302020204" pitchFamily="66" charset="0"/>
              </a:rPr>
              <a:t>určíme definiční obor i obor hodnot </a:t>
            </a:r>
          </a:p>
        </p:txBody>
      </p:sp>
      <p:sp>
        <p:nvSpPr>
          <p:cNvPr id="5" name="Obdélník 4"/>
          <p:cNvSpPr/>
          <p:nvPr/>
        </p:nvSpPr>
        <p:spPr>
          <a:xfrm>
            <a:off x="7313115" y="4397883"/>
            <a:ext cx="1649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D(f) = 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5760126" y="5194157"/>
                <a:ext cx="31059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𝐇</m:t>
                      </m:r>
                      <m:d>
                        <m:dPr>
                          <m:ctrlPr>
                            <a:rPr lang="cs-CZ" sz="3200" b="1" i="1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200" b="1" i="1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𝐟</m:t>
                          </m:r>
                        </m:e>
                      </m:d>
                      <m:r>
                        <a:rPr lang="cs-CZ" sz="3200" b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 </m:t>
                      </m:r>
                      <m:r>
                        <a:rPr lang="en-US" sz="3200" b="1" i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⟨</m:t>
                      </m:r>
                      <m:r>
                        <a:rPr lang="cs-CZ" sz="3200" b="1" i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−</m:t>
                      </m:r>
                      <m:r>
                        <a:rPr lang="cs-CZ" sz="32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𝟐</m:t>
                      </m:r>
                      <m:r>
                        <a:rPr lang="cs-CZ" sz="3200" b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</m:t>
                      </m:r>
                      <m:r>
                        <a:rPr 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;</m:t>
                      </m:r>
                      <m:r>
                        <a:rPr lang="cs-CZ" sz="32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𝟐</m:t>
                      </m:r>
                      <m:r>
                        <a:rPr lang="en-US" sz="3200" b="1" i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⟩</m:t>
                      </m:r>
                    </m:oMath>
                  </m:oMathPara>
                </a14:m>
                <a:endParaRPr lang="cs-CZ" sz="32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0126" y="5194157"/>
                <a:ext cx="3105978" cy="58477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7576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>
                <a:latin typeface="Comic Sans MS" pitchFamily="66" charset="0"/>
              </a:rPr>
              <a:t>Použité materiály</a:t>
            </a:r>
            <a:r>
              <a:rPr lang="cs-CZ" b="1" dirty="0">
                <a:latin typeface="Comic Sans MS" pitchFamily="66" charset="0"/>
              </a:rPr>
              <a:t>:  program </a:t>
            </a:r>
            <a:r>
              <a:rPr lang="cs-CZ" b="1" dirty="0" smtClean="0">
                <a:latin typeface="Comic Sans MS" pitchFamily="66" charset="0"/>
              </a:rPr>
              <a:t>GRAPH 4.3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73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166</Words>
  <Application>Microsoft Office PowerPoint</Application>
  <PresentationFormat>Předvádění na obrazovce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Langhammer</dc:creator>
  <cp:lastModifiedBy>Jiří Langhammer</cp:lastModifiedBy>
  <cp:revision>22</cp:revision>
  <dcterms:created xsi:type="dcterms:W3CDTF">2013-04-05T05:37:26Z</dcterms:created>
  <dcterms:modified xsi:type="dcterms:W3CDTF">2014-01-28T22:15:43Z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