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9" r:id="rId5"/>
    <p:sldId id="258" r:id="rId6"/>
    <p:sldId id="260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4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DE5D1-BBD9-4C1B-B044-67CA8965C2CE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5331C-3713-4341-B098-F54A5FBC62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94736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DE5D1-BBD9-4C1B-B044-67CA8965C2CE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5331C-3713-4341-B098-F54A5FBC62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03414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DE5D1-BBD9-4C1B-B044-67CA8965C2CE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5331C-3713-4341-B098-F54A5FBC62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32400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DE5D1-BBD9-4C1B-B044-67CA8965C2CE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5331C-3713-4341-B098-F54A5FBC62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24782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DE5D1-BBD9-4C1B-B044-67CA8965C2CE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5331C-3713-4341-B098-F54A5FBC62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77479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DE5D1-BBD9-4C1B-B044-67CA8965C2CE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5331C-3713-4341-B098-F54A5FBC62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57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DE5D1-BBD9-4C1B-B044-67CA8965C2CE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5331C-3713-4341-B098-F54A5FBC62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39937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DE5D1-BBD9-4C1B-B044-67CA8965C2CE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5331C-3713-4341-B098-F54A5FBC62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2685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DE5D1-BBD9-4C1B-B044-67CA8965C2CE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5331C-3713-4341-B098-F54A5FBC62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48965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DE5D1-BBD9-4C1B-B044-67CA8965C2CE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5331C-3713-4341-B098-F54A5FBC62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6838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DE5D1-BBD9-4C1B-B044-67CA8965C2CE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5331C-3713-4341-B098-F54A5FBC62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8388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CDE5D1-BBD9-4C1B-B044-67CA8965C2CE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F5331C-3713-4341-B098-F54A5FBC62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87977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08379"/>
            <a:ext cx="5760720" cy="1256665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1657966" y="1628800"/>
            <a:ext cx="597666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/>
              <a:t>Datum: </a:t>
            </a:r>
            <a:r>
              <a:rPr lang="cs-CZ" b="1" i="1" dirty="0" smtClean="0"/>
              <a:t>15.09.2013</a:t>
            </a:r>
            <a:endParaRPr lang="cs-CZ" dirty="0"/>
          </a:p>
          <a:p>
            <a:r>
              <a:rPr lang="cs-CZ" b="1" i="1" dirty="0"/>
              <a:t>Projekt:</a:t>
            </a:r>
            <a:r>
              <a:rPr lang="cs-CZ" b="1" dirty="0"/>
              <a:t> </a:t>
            </a:r>
            <a:r>
              <a:rPr lang="cs-CZ" dirty="0"/>
              <a:t>Kvalitní výuka</a:t>
            </a:r>
          </a:p>
          <a:p>
            <a:r>
              <a:rPr lang="cs-CZ" b="1" i="1" dirty="0"/>
              <a:t>Registrační číslo:</a:t>
            </a:r>
            <a:r>
              <a:rPr lang="cs-CZ" b="1" dirty="0"/>
              <a:t> </a:t>
            </a:r>
            <a:r>
              <a:rPr lang="cs-CZ" dirty="0"/>
              <a:t>CZ.1.07/1.5.00/34.0731</a:t>
            </a:r>
          </a:p>
          <a:p>
            <a:r>
              <a:rPr lang="cs-CZ" b="1" i="1" dirty="0"/>
              <a:t>Číslo DUM:</a:t>
            </a:r>
            <a:r>
              <a:rPr lang="cs-CZ" b="1" dirty="0"/>
              <a:t> </a:t>
            </a:r>
            <a:r>
              <a:rPr lang="cs-CZ" dirty="0" smtClean="0"/>
              <a:t>VY_32_INOVACE_034</a:t>
            </a:r>
            <a:r>
              <a:rPr lang="cs-CZ" b="1" dirty="0"/>
              <a:t>	</a:t>
            </a:r>
            <a:endParaRPr lang="cs-CZ" dirty="0"/>
          </a:p>
          <a:p>
            <a:r>
              <a:rPr lang="cs-CZ" b="1" i="1" dirty="0"/>
              <a:t>Jméno autora:</a:t>
            </a:r>
            <a:r>
              <a:rPr lang="cs-CZ" b="1" dirty="0"/>
              <a:t> Jiří </a:t>
            </a:r>
            <a:r>
              <a:rPr lang="cs-CZ" b="1" dirty="0" err="1"/>
              <a:t>Langhammer</a:t>
            </a:r>
            <a:endParaRPr lang="cs-CZ" dirty="0"/>
          </a:p>
          <a:p>
            <a:r>
              <a:rPr lang="cs-CZ" b="1" i="1" dirty="0"/>
              <a:t>Název práce:</a:t>
            </a:r>
            <a:r>
              <a:rPr lang="cs-CZ" b="1" dirty="0"/>
              <a:t> </a:t>
            </a:r>
            <a:r>
              <a:rPr lang="cs-CZ" dirty="0"/>
              <a:t>grafy funkcí </a:t>
            </a:r>
            <a:r>
              <a:rPr lang="cs-CZ" dirty="0" err="1" smtClean="0"/>
              <a:t>a.f</a:t>
            </a:r>
            <a:r>
              <a:rPr lang="cs-CZ" dirty="0" smtClean="0"/>
              <a:t>(</a:t>
            </a:r>
            <a:r>
              <a:rPr lang="cs-CZ" dirty="0" err="1" smtClean="0"/>
              <a:t>bx</a:t>
            </a:r>
            <a:r>
              <a:rPr lang="cs-CZ" dirty="0" smtClean="0"/>
              <a:t>)+d</a:t>
            </a:r>
            <a:endParaRPr lang="cs-CZ" dirty="0"/>
          </a:p>
          <a:p>
            <a:r>
              <a:rPr lang="cs-CZ" b="1" i="1" dirty="0"/>
              <a:t>Předmět</a:t>
            </a:r>
            <a:r>
              <a:rPr lang="cs-CZ" i="1" dirty="0"/>
              <a:t>:</a:t>
            </a:r>
            <a:r>
              <a:rPr lang="cs-CZ" dirty="0"/>
              <a:t> MATEMATIKA</a:t>
            </a:r>
          </a:p>
          <a:p>
            <a:r>
              <a:rPr lang="cs-CZ" b="1" i="1" dirty="0"/>
              <a:t>Ročník:</a:t>
            </a:r>
            <a:r>
              <a:rPr lang="cs-CZ" b="1" dirty="0"/>
              <a:t> </a:t>
            </a:r>
            <a:r>
              <a:rPr lang="cs-CZ" dirty="0"/>
              <a:t>2</a:t>
            </a:r>
          </a:p>
          <a:p>
            <a:r>
              <a:rPr lang="cs-CZ" b="1" i="1" dirty="0"/>
              <a:t>Časová dotace</a:t>
            </a:r>
            <a:r>
              <a:rPr lang="cs-CZ" i="1" dirty="0"/>
              <a:t>:</a:t>
            </a:r>
            <a:r>
              <a:rPr lang="cs-CZ" dirty="0"/>
              <a:t> 20 minut</a:t>
            </a:r>
          </a:p>
          <a:p>
            <a:r>
              <a:rPr lang="cs-CZ" b="1" i="1" dirty="0"/>
              <a:t>Vzdělávací cíl</a:t>
            </a:r>
            <a:r>
              <a:rPr lang="cs-CZ" i="1" dirty="0"/>
              <a:t>:</a:t>
            </a:r>
            <a:r>
              <a:rPr lang="cs-CZ" dirty="0"/>
              <a:t> používat grafy goniometrických funkcí</a:t>
            </a:r>
          </a:p>
          <a:p>
            <a:r>
              <a:rPr lang="cs-CZ" b="1" i="1" dirty="0"/>
              <a:t>Pomůcky</a:t>
            </a:r>
            <a:r>
              <a:rPr lang="cs-CZ" i="1" dirty="0"/>
              <a:t>:</a:t>
            </a:r>
            <a:r>
              <a:rPr lang="cs-CZ" dirty="0"/>
              <a:t> psací potřeby, PC</a:t>
            </a:r>
          </a:p>
          <a:p>
            <a:r>
              <a:rPr lang="cs-CZ" b="1" i="1" dirty="0"/>
              <a:t>Poznámka:</a:t>
            </a:r>
            <a:r>
              <a:rPr lang="cs-CZ" dirty="0"/>
              <a:t> Tento materiál je součástí tematického balíčku trigonometrie a goniometrie</a:t>
            </a:r>
          </a:p>
          <a:p>
            <a:r>
              <a:rPr lang="cs-CZ" b="1" i="1" dirty="0"/>
              <a:t>Inovace:</a:t>
            </a:r>
            <a:r>
              <a:rPr lang="cs-CZ" b="1" dirty="0"/>
              <a:t> </a:t>
            </a:r>
            <a:r>
              <a:rPr lang="cs-CZ" dirty="0"/>
              <a:t>Mezipředmětové vztahy, zapojení audiovizuální techniky do výuky</a:t>
            </a:r>
          </a:p>
        </p:txBody>
      </p:sp>
    </p:spTree>
    <p:extLst>
      <p:ext uri="{BB962C8B-B14F-4D97-AF65-F5344CB8AC3E}">
        <p14:creationId xmlns:p14="http://schemas.microsoft.com/office/powerpoint/2010/main" val="3671372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836712"/>
            <a:ext cx="7560840" cy="2215991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 w="5080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latin typeface="Comic Sans MS" pitchFamily="66" charset="0"/>
              </a:rPr>
              <a:t>Grafy složených goniometrických funkcí  </a:t>
            </a:r>
          </a:p>
          <a:p>
            <a:pPr algn="ctr"/>
            <a:endParaRPr lang="cs-CZ" b="1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pPr algn="ctr"/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y = </a:t>
            </a:r>
            <a:r>
              <a:rPr lang="cs-CZ" sz="48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a.f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(</a:t>
            </a:r>
            <a:r>
              <a:rPr lang="cs-CZ" sz="48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b.x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) + d</a:t>
            </a:r>
            <a:endParaRPr lang="cs-CZ" sz="4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9426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 descr="C:\Users\Jiří Langhammer\Desktop\s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6182"/>
            <a:ext cx="9144000" cy="480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iří Langhammer\Desktop\s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478639"/>
            <a:ext cx="9144000" cy="480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:\Users\Jiří Langhammer\Desktop\s3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456" y="470559"/>
            <a:ext cx="9144000" cy="480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27584" y="273358"/>
            <a:ext cx="522771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latin typeface="Comic Sans MS" pitchFamily="66" charset="0"/>
              </a:rPr>
              <a:t>Dnes se podíváme na funkce </a:t>
            </a:r>
          </a:p>
        </p:txBody>
      </p:sp>
      <p:sp>
        <p:nvSpPr>
          <p:cNvPr id="3" name="Obdélník 2"/>
          <p:cNvSpPr/>
          <p:nvPr/>
        </p:nvSpPr>
        <p:spPr>
          <a:xfrm>
            <a:off x="6291027" y="262876"/>
            <a:ext cx="189987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0000CC"/>
                </a:solidFill>
                <a:latin typeface="Comic Sans MS" pitchFamily="66" charset="0"/>
              </a:rPr>
              <a:t>y = sin x </a:t>
            </a:r>
          </a:p>
        </p:txBody>
      </p:sp>
      <p:sp>
        <p:nvSpPr>
          <p:cNvPr id="4" name="Obdélník 3"/>
          <p:cNvSpPr/>
          <p:nvPr/>
        </p:nvSpPr>
        <p:spPr>
          <a:xfrm>
            <a:off x="6290488" y="985400"/>
            <a:ext cx="216116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92D050"/>
                </a:solidFill>
                <a:latin typeface="Comic Sans MS" pitchFamily="66" charset="0"/>
              </a:rPr>
              <a:t>y = sin x + 1</a:t>
            </a:r>
          </a:p>
        </p:txBody>
      </p:sp>
      <p:sp>
        <p:nvSpPr>
          <p:cNvPr id="5" name="Obdélník 4"/>
          <p:cNvSpPr/>
          <p:nvPr/>
        </p:nvSpPr>
        <p:spPr>
          <a:xfrm>
            <a:off x="6291027" y="1681947"/>
            <a:ext cx="216116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y = sin x - 2</a:t>
            </a:r>
          </a:p>
        </p:txBody>
      </p:sp>
      <p:sp>
        <p:nvSpPr>
          <p:cNvPr id="6" name="Obdélník 5"/>
          <p:cNvSpPr/>
          <p:nvPr/>
        </p:nvSpPr>
        <p:spPr>
          <a:xfrm>
            <a:off x="107504" y="5646439"/>
            <a:ext cx="362471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a určíme </a:t>
            </a: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definiční obor</a:t>
            </a:r>
          </a:p>
        </p:txBody>
      </p:sp>
      <p:sp>
        <p:nvSpPr>
          <p:cNvPr id="7" name="Obdélník 6"/>
          <p:cNvSpPr/>
          <p:nvPr/>
        </p:nvSpPr>
        <p:spPr>
          <a:xfrm>
            <a:off x="1547664" y="6122144"/>
            <a:ext cx="16498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D(f) = R</a:t>
            </a:r>
          </a:p>
        </p:txBody>
      </p:sp>
      <p:sp>
        <p:nvSpPr>
          <p:cNvPr id="8" name="Obdélník 7"/>
          <p:cNvSpPr/>
          <p:nvPr/>
        </p:nvSpPr>
        <p:spPr>
          <a:xfrm>
            <a:off x="4856339" y="5646438"/>
            <a:ext cx="333456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a ještě </a:t>
            </a:r>
            <a:r>
              <a:rPr lang="cs-CZ" sz="2400" b="1" dirty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obory hodnot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6055297" y="3789038"/>
                <a:ext cx="2053767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0" smtClean="0">
                          <a:solidFill>
                            <a:srgbClr val="00B05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𝐇</m:t>
                      </m:r>
                      <m:d>
                        <m:dPr>
                          <m:ctrlPr>
                            <a:rPr lang="cs-CZ" sz="2400" b="1" i="1">
                              <a:solidFill>
                                <a:srgbClr val="00B05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0">
                              <a:solidFill>
                                <a:srgbClr val="00B05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𝐟</m:t>
                          </m:r>
                        </m:e>
                      </m:d>
                      <m:r>
                        <a:rPr lang="cs-CZ" sz="2400" b="1" i="0">
                          <a:solidFill>
                            <a:srgbClr val="00B05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  <m:d>
                        <m:dPr>
                          <m:begChr m:val="〈"/>
                          <m:endChr m:val="〉"/>
                          <m:ctrlPr>
                            <a:rPr lang="cs-CZ" sz="2400" b="1" i="1">
                              <a:solidFill>
                                <a:srgbClr val="00B05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0" smtClean="0">
                              <a:solidFill>
                                <a:srgbClr val="00B05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𝟎</m:t>
                          </m:r>
                          <m:r>
                            <a:rPr lang="en-US" sz="2400" b="1" i="0">
                              <a:solidFill>
                                <a:srgbClr val="00B05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;</m:t>
                          </m:r>
                          <m:r>
                            <a:rPr lang="cs-CZ" sz="2400" b="1" i="0" smtClean="0">
                              <a:solidFill>
                                <a:srgbClr val="00B05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𝟐</m:t>
                          </m:r>
                        </m:e>
                      </m:d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55297" y="3789038"/>
                <a:ext cx="2053767" cy="461665"/>
              </a:xfrm>
              <a:prstGeom prst="rect">
                <a:avLst/>
              </a:prstGeom>
              <a:blipFill rotWithShape="1">
                <a:blip r:embed="rId5"/>
                <a:stretch>
                  <a:fillRect b="-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2461209" y="1199409"/>
                <a:ext cx="2350323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0" smtClean="0">
                          <a:solidFill>
                            <a:srgbClr val="0000C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𝐇</m:t>
                      </m:r>
                      <m:d>
                        <m:dPr>
                          <m:ctrlPr>
                            <a:rPr lang="cs-CZ" sz="2400" b="1" i="1">
                              <a:solidFill>
                                <a:srgbClr val="0000CC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0">
                              <a:solidFill>
                                <a:srgbClr val="0000CC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𝐟</m:t>
                          </m:r>
                        </m:e>
                      </m:d>
                      <m:r>
                        <a:rPr lang="cs-CZ" sz="2400" b="1" i="0">
                          <a:solidFill>
                            <a:srgbClr val="0000C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 </m:t>
                      </m:r>
                      <m:d>
                        <m:dPr>
                          <m:begChr m:val="〈"/>
                          <m:endChr m:val="〉"/>
                          <m:ctrlPr>
                            <a:rPr lang="cs-CZ" sz="2400" b="1" i="1">
                              <a:solidFill>
                                <a:srgbClr val="0000CC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0" smtClean="0">
                              <a:solidFill>
                                <a:srgbClr val="0000CC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400" b="1" i="0" smtClean="0">
                              <a:solidFill>
                                <a:srgbClr val="0000CC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en-US" sz="2400" b="1" i="0">
                              <a:solidFill>
                                <a:srgbClr val="0000CC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 ;</m:t>
                          </m:r>
                          <m:r>
                            <a:rPr lang="cs-CZ" sz="2400" b="1" i="1" smtClean="0">
                              <a:solidFill>
                                <a:srgbClr val="0000CC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</m:t>
                          </m:r>
                        </m:e>
                      </m:d>
                    </m:oMath>
                  </m:oMathPara>
                </a14:m>
                <a:endParaRPr lang="cs-CZ" sz="2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61209" y="1199409"/>
                <a:ext cx="2350323" cy="461665"/>
              </a:xfrm>
              <a:prstGeom prst="rect">
                <a:avLst/>
              </a:prstGeom>
              <a:blipFill rotWithShape="1">
                <a:blip r:embed="rId6"/>
                <a:stretch>
                  <a:fillRect b="-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10"/>
              <p:cNvSpPr/>
              <p:nvPr/>
            </p:nvSpPr>
            <p:spPr>
              <a:xfrm>
                <a:off x="827584" y="4890074"/>
                <a:ext cx="2579552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0" smtClean="0">
                          <a:solidFill>
                            <a:srgbClr val="FF0000"/>
                          </a:solidFill>
                          <a:effectLst/>
                          <a:latin typeface="Cambria Math"/>
                        </a:rPr>
                        <m:t>𝐇</m:t>
                      </m:r>
                      <m:d>
                        <m:dPr>
                          <m:ctrlPr>
                            <a:rPr lang="cs-CZ" sz="2400" b="1" i="1">
                              <a:solidFill>
                                <a:srgbClr val="FF0000"/>
                              </a:solidFill>
                              <a:effectLst/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0">
                              <a:solidFill>
                                <a:srgbClr val="FF0000"/>
                              </a:solidFill>
                              <a:effectLst/>
                              <a:latin typeface="Cambria Math"/>
                            </a:rPr>
                            <m:t>𝐟</m:t>
                          </m:r>
                        </m:e>
                      </m:d>
                      <m:r>
                        <a:rPr lang="cs-CZ" sz="2400" b="1" i="0">
                          <a:solidFill>
                            <a:srgbClr val="FF0000"/>
                          </a:solidFill>
                          <a:effectLst/>
                          <a:latin typeface="Cambria Math"/>
                        </a:rPr>
                        <m:t>= </m:t>
                      </m:r>
                      <m:d>
                        <m:dPr>
                          <m:begChr m:val="〈"/>
                          <m:endChr m:val="〉"/>
                          <m:ctrlPr>
                            <a:rPr lang="cs-CZ" sz="2400" b="1" i="1">
                              <a:solidFill>
                                <a:srgbClr val="FF0000"/>
                              </a:solidFill>
                              <a:effectLst/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US" sz="2400" b="1" i="0">
                              <a:solidFill>
                                <a:srgbClr val="FF0000"/>
                              </a:solidFill>
                              <a:effectLst/>
                              <a:latin typeface="Cambria Math"/>
                            </a:rPr>
                            <m:t>−</m:t>
                          </m:r>
                          <m:r>
                            <a:rPr lang="en-US" sz="2400" b="1" i="0">
                              <a:solidFill>
                                <a:srgbClr val="FF0000"/>
                              </a:solidFill>
                              <a:effectLst/>
                              <a:latin typeface="Cambria Math"/>
                            </a:rPr>
                            <m:t>𝟏</m:t>
                          </m:r>
                          <m:r>
                            <a:rPr lang="en-US" sz="2400" b="1" i="0">
                              <a:solidFill>
                                <a:srgbClr val="FF0000"/>
                              </a:solidFill>
                              <a:effectLst/>
                              <a:latin typeface="Cambria Math"/>
                            </a:rPr>
                            <m:t> ;−</m:t>
                          </m:r>
                          <m:r>
                            <a:rPr lang="en-US" sz="2400" b="1" i="0">
                              <a:solidFill>
                                <a:srgbClr val="FF0000"/>
                              </a:solidFill>
                              <a:effectLst/>
                              <a:latin typeface="Cambria Math"/>
                            </a:rPr>
                            <m:t>𝟑</m:t>
                          </m:r>
                        </m:e>
                      </m:d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4890074"/>
                <a:ext cx="2579552" cy="46166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55681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692696"/>
            <a:ext cx="165462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A závěr? </a:t>
            </a:r>
          </a:p>
        </p:txBody>
      </p:sp>
      <p:sp>
        <p:nvSpPr>
          <p:cNvPr id="3" name="Obdélník 2"/>
          <p:cNvSpPr/>
          <p:nvPr/>
        </p:nvSpPr>
        <p:spPr>
          <a:xfrm>
            <a:off x="395536" y="1772816"/>
            <a:ext cx="72491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Parametr </a:t>
            </a:r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d</a:t>
            </a:r>
            <a:r>
              <a:rPr lang="cs-CZ" sz="2400" b="1" dirty="0">
                <a:latin typeface="Comic Sans MS" pitchFamily="66" charset="0"/>
              </a:rPr>
              <a:t> nám celou funkci </a:t>
            </a: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posouvá po ose y </a:t>
            </a:r>
          </a:p>
        </p:txBody>
      </p:sp>
      <p:sp>
        <p:nvSpPr>
          <p:cNvPr id="4" name="Obdélník 3"/>
          <p:cNvSpPr/>
          <p:nvPr/>
        </p:nvSpPr>
        <p:spPr>
          <a:xfrm>
            <a:off x="467544" y="3212976"/>
            <a:ext cx="705678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Vždyť </a:t>
            </a:r>
            <a:r>
              <a:rPr lang="cs-CZ" sz="2400" b="1" dirty="0">
                <a:latin typeface="Comic Sans MS" pitchFamily="66" charset="0"/>
              </a:rPr>
              <a:t>k funkci přičítáme nebo odečítáme číselnou hodnotu a výsledek se projeví </a:t>
            </a:r>
            <a:endParaRPr lang="cs-CZ" sz="2400" b="1" dirty="0" smtClean="0">
              <a:latin typeface="Comic Sans MS" pitchFamily="66" charset="0"/>
            </a:endParaRPr>
          </a:p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na </a:t>
            </a: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ose y!!! </a:t>
            </a:r>
          </a:p>
        </p:txBody>
      </p:sp>
      <p:sp>
        <p:nvSpPr>
          <p:cNvPr id="5" name="Šipka dolů 4"/>
          <p:cNvSpPr/>
          <p:nvPr/>
        </p:nvSpPr>
        <p:spPr>
          <a:xfrm>
            <a:off x="7596336" y="1341771"/>
            <a:ext cx="648072" cy="4248472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 rot="10800000">
            <a:off x="8244408" y="1231015"/>
            <a:ext cx="648072" cy="4248472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079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Jiří Langhammer\Desktop\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12136"/>
            <a:ext cx="9144000" cy="480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1520" y="260648"/>
            <a:ext cx="67970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Zkusme si složit po částech například funkci</a:t>
            </a:r>
          </a:p>
        </p:txBody>
      </p:sp>
      <p:sp>
        <p:nvSpPr>
          <p:cNvPr id="4" name="Obdélník 3"/>
          <p:cNvSpPr/>
          <p:nvPr/>
        </p:nvSpPr>
        <p:spPr>
          <a:xfrm>
            <a:off x="470253" y="5487205"/>
            <a:ext cx="507703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Rozložíme vše do několika kroků </a:t>
            </a:r>
          </a:p>
        </p:txBody>
      </p:sp>
      <p:pic>
        <p:nvPicPr>
          <p:cNvPr id="2053" name="Picture 5" descr="C:\Users\Jiří Langhammer\Desktop\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37676"/>
            <a:ext cx="9158869" cy="4815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6537196" y="5589240"/>
            <a:ext cx="18473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000" b="1" dirty="0">
              <a:solidFill>
                <a:srgbClr val="92D050"/>
              </a:solidFill>
              <a:latin typeface="Comic Sans MS" pitchFamily="66" charset="0"/>
            </a:endParaRPr>
          </a:p>
        </p:txBody>
      </p:sp>
      <p:pic>
        <p:nvPicPr>
          <p:cNvPr id="2054" name="Picture 6" descr="C:\Users\Jiří Langhammer\Desktop\3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42" y="661162"/>
            <a:ext cx="9144000" cy="480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iří Langhammer\Desktop\4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73" y="714495"/>
            <a:ext cx="9158869" cy="4815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5526938" y="4807177"/>
            <a:ext cx="182774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Comic Sans MS" pitchFamily="66" charset="0"/>
              </a:rPr>
              <a:t>y = -2cos 3x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555776" y="983923"/>
            <a:ext cx="151355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rgbClr val="00B050"/>
                </a:solidFill>
                <a:latin typeface="Comic Sans MS" pitchFamily="66" charset="0"/>
              </a:rPr>
              <a:t>y = cos 3x</a:t>
            </a:r>
          </a:p>
        </p:txBody>
      </p:sp>
      <p:sp>
        <p:nvSpPr>
          <p:cNvPr id="5" name="Obdélník 4"/>
          <p:cNvSpPr/>
          <p:nvPr/>
        </p:nvSpPr>
        <p:spPr>
          <a:xfrm>
            <a:off x="439630" y="983923"/>
            <a:ext cx="164500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 </a:t>
            </a:r>
            <a:r>
              <a:rPr lang="cs-CZ" sz="2400" b="1" dirty="0">
                <a:solidFill>
                  <a:srgbClr val="002060"/>
                </a:solidFill>
                <a:latin typeface="Comic Sans MS" pitchFamily="66" charset="0"/>
              </a:rPr>
              <a:t>y = cos x</a:t>
            </a:r>
          </a:p>
        </p:txBody>
      </p:sp>
      <p:sp>
        <p:nvSpPr>
          <p:cNvPr id="3" name="Obdélník 2"/>
          <p:cNvSpPr/>
          <p:nvPr/>
        </p:nvSpPr>
        <p:spPr>
          <a:xfrm>
            <a:off x="5594630" y="722313"/>
            <a:ext cx="354937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y = -2.cos 3x - 1 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6440810" y="5530140"/>
            <a:ext cx="214193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y = -2cos 3x-1</a:t>
            </a:r>
          </a:p>
        </p:txBody>
      </p:sp>
    </p:spTree>
    <p:extLst>
      <p:ext uri="{BB962C8B-B14F-4D97-AF65-F5344CB8AC3E}">
        <p14:creationId xmlns:p14="http://schemas.microsoft.com/office/powerpoint/2010/main" val="731304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3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76672"/>
            <a:ext cx="49808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 </a:t>
            </a:r>
            <a:r>
              <a:rPr lang="cs-CZ" sz="2800" b="1" dirty="0">
                <a:latin typeface="Comic Sans MS" pitchFamily="66" charset="0"/>
              </a:rPr>
              <a:t>A </a:t>
            </a:r>
            <a:r>
              <a:rPr lang="cs-CZ" sz="2800" b="1" dirty="0" smtClean="0">
                <a:latin typeface="Comic Sans MS" pitchFamily="66" charset="0"/>
              </a:rPr>
              <a:t>doma </a:t>
            </a:r>
            <a:r>
              <a:rPr lang="cs-CZ" sz="2800" b="1" dirty="0">
                <a:latin typeface="Comic Sans MS" pitchFamily="66" charset="0"/>
              </a:rPr>
              <a:t>ještě jednu funkci</a:t>
            </a:r>
            <a:r>
              <a:rPr lang="cs-CZ" sz="2800" b="1" dirty="0"/>
              <a:t>!</a:t>
            </a:r>
          </a:p>
        </p:txBody>
      </p:sp>
      <p:sp>
        <p:nvSpPr>
          <p:cNvPr id="4" name="Obdélník 3"/>
          <p:cNvSpPr/>
          <p:nvPr/>
        </p:nvSpPr>
        <p:spPr>
          <a:xfrm>
            <a:off x="566930" y="2443539"/>
            <a:ext cx="467788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Rozložíme ji do několika kroků</a:t>
            </a:r>
          </a:p>
        </p:txBody>
      </p:sp>
      <p:sp>
        <p:nvSpPr>
          <p:cNvPr id="5" name="Obdélník 4"/>
          <p:cNvSpPr/>
          <p:nvPr/>
        </p:nvSpPr>
        <p:spPr>
          <a:xfrm>
            <a:off x="1104738" y="3237468"/>
            <a:ext cx="189987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y = sin x </a:t>
            </a:r>
          </a:p>
        </p:txBody>
      </p:sp>
      <p:sp>
        <p:nvSpPr>
          <p:cNvPr id="6" name="Obdélník 5"/>
          <p:cNvSpPr/>
          <p:nvPr/>
        </p:nvSpPr>
        <p:spPr>
          <a:xfrm>
            <a:off x="1092477" y="3861048"/>
            <a:ext cx="211949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y = sin 2x </a:t>
            </a:r>
          </a:p>
        </p:txBody>
      </p:sp>
      <p:sp>
        <p:nvSpPr>
          <p:cNvPr id="7" name="Obdélník 6"/>
          <p:cNvSpPr/>
          <p:nvPr/>
        </p:nvSpPr>
        <p:spPr>
          <a:xfrm>
            <a:off x="1104738" y="4619924"/>
            <a:ext cx="216116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y = 3.sin 2x </a:t>
            </a:r>
          </a:p>
        </p:txBody>
      </p:sp>
      <p:sp>
        <p:nvSpPr>
          <p:cNvPr id="8" name="Obdélník 7"/>
          <p:cNvSpPr/>
          <p:nvPr/>
        </p:nvSpPr>
        <p:spPr>
          <a:xfrm>
            <a:off x="1092477" y="5334369"/>
            <a:ext cx="266932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y = 3.sin 2x + 1</a:t>
            </a:r>
          </a:p>
        </p:txBody>
      </p:sp>
      <p:sp>
        <p:nvSpPr>
          <p:cNvPr id="9" name="Obdélník 8"/>
          <p:cNvSpPr/>
          <p:nvPr/>
        </p:nvSpPr>
        <p:spPr>
          <a:xfrm>
            <a:off x="3923928" y="3760688"/>
            <a:ext cx="486383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A ověříme použitím programu </a:t>
            </a:r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FUNKCE 2.01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nebo GRAPH 4.3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64088" y="445894"/>
            <a:ext cx="350288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y = 3.sin 2x + 1</a:t>
            </a:r>
          </a:p>
        </p:txBody>
      </p:sp>
    </p:spTree>
    <p:extLst>
      <p:ext uri="{BB962C8B-B14F-4D97-AF65-F5344CB8AC3E}">
        <p14:creationId xmlns:p14="http://schemas.microsoft.com/office/powerpoint/2010/main" val="926768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620688"/>
            <a:ext cx="813690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u="sng" dirty="0">
                <a:latin typeface="Comic Sans MS" pitchFamily="66" charset="0"/>
              </a:rPr>
              <a:t>Použité materiály</a:t>
            </a:r>
            <a:r>
              <a:rPr lang="cs-CZ" sz="2000" b="1" dirty="0">
                <a:latin typeface="Comic Sans MS" pitchFamily="66" charset="0"/>
              </a:rPr>
              <a:t>:  program GRAPH </a:t>
            </a:r>
            <a:r>
              <a:rPr lang="cs-CZ" sz="2000" b="1" dirty="0" smtClean="0">
                <a:latin typeface="Comic Sans MS" pitchFamily="66" charset="0"/>
              </a:rPr>
              <a:t>4.3 a FUNKCE 2.01</a:t>
            </a:r>
            <a:endParaRPr lang="cs-CZ" sz="2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6157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Jiří Langhammer\Desktop\k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09654"/>
            <a:ext cx="9144000" cy="480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39552" y="147989"/>
            <a:ext cx="19607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A výsledek?</a:t>
            </a:r>
          </a:p>
        </p:txBody>
      </p:sp>
      <p:sp>
        <p:nvSpPr>
          <p:cNvPr id="3" name="Obdélník 2"/>
          <p:cNvSpPr/>
          <p:nvPr/>
        </p:nvSpPr>
        <p:spPr>
          <a:xfrm>
            <a:off x="5220072" y="240322"/>
            <a:ext cx="266932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y = 3.sin 2x + 1</a:t>
            </a:r>
          </a:p>
        </p:txBody>
      </p:sp>
    </p:spTree>
    <p:extLst>
      <p:ext uri="{BB962C8B-B14F-4D97-AF65-F5344CB8AC3E}">
        <p14:creationId xmlns:p14="http://schemas.microsoft.com/office/powerpoint/2010/main" val="1563994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370</TotalTime>
  <Words>203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Jiří Langhammer</dc:creator>
  <cp:lastModifiedBy>Jiří Langhammer</cp:lastModifiedBy>
  <cp:revision>30</cp:revision>
  <dcterms:created xsi:type="dcterms:W3CDTF">2013-04-11T04:35:49Z</dcterms:created>
  <dcterms:modified xsi:type="dcterms:W3CDTF">2014-01-28T22:18:59Z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