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7" r:id="rId3"/>
    <p:sldId id="258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660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B7480-C2F7-469C-AD25-32959F5ADB4A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6933B-677F-4A9B-A35A-E3EF9F0ED8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3084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B7480-C2F7-469C-AD25-32959F5ADB4A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6933B-677F-4A9B-A35A-E3EF9F0ED8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08983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B7480-C2F7-469C-AD25-32959F5ADB4A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6933B-677F-4A9B-A35A-E3EF9F0ED8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45862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B7480-C2F7-469C-AD25-32959F5ADB4A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6933B-677F-4A9B-A35A-E3EF9F0ED8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91189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B7480-C2F7-469C-AD25-32959F5ADB4A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6933B-677F-4A9B-A35A-E3EF9F0ED8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16599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B7480-C2F7-469C-AD25-32959F5ADB4A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6933B-677F-4A9B-A35A-E3EF9F0ED8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02039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B7480-C2F7-469C-AD25-32959F5ADB4A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6933B-677F-4A9B-A35A-E3EF9F0ED8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63404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B7480-C2F7-469C-AD25-32959F5ADB4A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6933B-677F-4A9B-A35A-E3EF9F0ED8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15390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B7480-C2F7-469C-AD25-32959F5ADB4A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6933B-677F-4A9B-A35A-E3EF9F0ED8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95324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B7480-C2F7-469C-AD25-32959F5ADB4A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6933B-677F-4A9B-A35A-E3EF9F0ED8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21997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B7480-C2F7-469C-AD25-32959F5ADB4A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6933B-677F-4A9B-A35A-E3EF9F0ED8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01956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0B7480-C2F7-469C-AD25-32959F5ADB4A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86933B-677F-4A9B-A35A-E3EF9F0ED8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1082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48680"/>
            <a:ext cx="5760720" cy="1256665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Obdélník 2"/>
          <p:cNvSpPr/>
          <p:nvPr/>
        </p:nvSpPr>
        <p:spPr>
          <a:xfrm>
            <a:off x="1547664" y="1805345"/>
            <a:ext cx="633670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/>
              <a:t>Datum: 15.09.2013</a:t>
            </a:r>
            <a:endParaRPr lang="cs-CZ" dirty="0"/>
          </a:p>
          <a:p>
            <a:r>
              <a:rPr lang="cs-CZ" b="1" i="1" dirty="0"/>
              <a:t>Projekt:</a:t>
            </a:r>
            <a:r>
              <a:rPr lang="cs-CZ" b="1" dirty="0"/>
              <a:t> </a:t>
            </a:r>
            <a:r>
              <a:rPr lang="cs-CZ" dirty="0"/>
              <a:t>Kvalitní výuka</a:t>
            </a:r>
          </a:p>
          <a:p>
            <a:r>
              <a:rPr lang="cs-CZ" b="1" i="1" dirty="0"/>
              <a:t>Registrační číslo:</a:t>
            </a:r>
            <a:r>
              <a:rPr lang="cs-CZ" b="1" dirty="0"/>
              <a:t> </a:t>
            </a:r>
            <a:r>
              <a:rPr lang="cs-CZ" dirty="0"/>
              <a:t>CZ.1.07/1.5.00/34.0731</a:t>
            </a:r>
          </a:p>
          <a:p>
            <a:r>
              <a:rPr lang="cs-CZ" b="1" i="1" dirty="0"/>
              <a:t>Číslo DUM:</a:t>
            </a:r>
            <a:r>
              <a:rPr lang="cs-CZ" b="1" dirty="0"/>
              <a:t> </a:t>
            </a:r>
            <a:r>
              <a:rPr lang="cs-CZ" dirty="0"/>
              <a:t>VY_32_INOVACE_034</a:t>
            </a:r>
            <a:r>
              <a:rPr lang="cs-CZ" b="1" dirty="0"/>
              <a:t>	</a:t>
            </a:r>
            <a:endParaRPr lang="cs-CZ" dirty="0"/>
          </a:p>
          <a:p>
            <a:r>
              <a:rPr lang="cs-CZ" b="1" i="1" dirty="0"/>
              <a:t>Jméno autora:</a:t>
            </a:r>
            <a:r>
              <a:rPr lang="cs-CZ" b="1" dirty="0"/>
              <a:t> Jiří Langhammer</a:t>
            </a:r>
            <a:endParaRPr lang="cs-CZ" dirty="0"/>
          </a:p>
          <a:p>
            <a:r>
              <a:rPr lang="cs-CZ" b="1" i="1" dirty="0"/>
              <a:t>Název práce:</a:t>
            </a:r>
            <a:r>
              <a:rPr lang="cs-CZ" b="1" dirty="0"/>
              <a:t> </a:t>
            </a:r>
            <a:r>
              <a:rPr lang="cs-CZ" dirty="0"/>
              <a:t>grafy funkcí </a:t>
            </a:r>
            <a:r>
              <a:rPr lang="cs-CZ" dirty="0" err="1" smtClean="0"/>
              <a:t>a.f</a:t>
            </a:r>
            <a:r>
              <a:rPr lang="cs-CZ" dirty="0" smtClean="0"/>
              <a:t>(</a:t>
            </a:r>
            <a:r>
              <a:rPr lang="cs-CZ" dirty="0" err="1" smtClean="0"/>
              <a:t>bx+c</a:t>
            </a:r>
            <a:r>
              <a:rPr lang="cs-CZ" dirty="0" smtClean="0"/>
              <a:t>)+</a:t>
            </a:r>
            <a:r>
              <a:rPr lang="cs-CZ" dirty="0"/>
              <a:t>d</a:t>
            </a:r>
          </a:p>
          <a:p>
            <a:r>
              <a:rPr lang="cs-CZ" b="1" i="1" dirty="0"/>
              <a:t>Předmět</a:t>
            </a:r>
            <a:r>
              <a:rPr lang="cs-CZ" i="1" dirty="0"/>
              <a:t>:</a:t>
            </a:r>
            <a:r>
              <a:rPr lang="cs-CZ" dirty="0"/>
              <a:t> MATEMATIKA</a:t>
            </a:r>
          </a:p>
          <a:p>
            <a:r>
              <a:rPr lang="cs-CZ" b="1" i="1" dirty="0"/>
              <a:t>Ročník:</a:t>
            </a:r>
            <a:r>
              <a:rPr lang="cs-CZ" b="1" dirty="0"/>
              <a:t> </a:t>
            </a:r>
            <a:r>
              <a:rPr lang="cs-CZ" dirty="0"/>
              <a:t>2</a:t>
            </a:r>
          </a:p>
          <a:p>
            <a:r>
              <a:rPr lang="cs-CZ" b="1" i="1" dirty="0"/>
              <a:t>Časová dotace</a:t>
            </a:r>
            <a:r>
              <a:rPr lang="cs-CZ" i="1"/>
              <a:t>:</a:t>
            </a:r>
            <a:r>
              <a:rPr lang="cs-CZ"/>
              <a:t> </a:t>
            </a:r>
            <a:r>
              <a:rPr lang="cs-CZ" smtClean="0"/>
              <a:t>30 </a:t>
            </a:r>
            <a:r>
              <a:rPr lang="cs-CZ" dirty="0"/>
              <a:t>minut</a:t>
            </a:r>
          </a:p>
          <a:p>
            <a:r>
              <a:rPr lang="cs-CZ" b="1" i="1" dirty="0"/>
              <a:t>Vzdělávací cíl</a:t>
            </a:r>
            <a:r>
              <a:rPr lang="cs-CZ" i="1" dirty="0"/>
              <a:t>:</a:t>
            </a:r>
            <a:r>
              <a:rPr lang="cs-CZ" dirty="0"/>
              <a:t> používat grafy goniometrických funkcí</a:t>
            </a:r>
          </a:p>
          <a:p>
            <a:r>
              <a:rPr lang="cs-CZ" b="1" i="1" dirty="0"/>
              <a:t>Pomůcky</a:t>
            </a:r>
            <a:r>
              <a:rPr lang="cs-CZ" i="1" dirty="0"/>
              <a:t>:</a:t>
            </a:r>
            <a:r>
              <a:rPr lang="cs-CZ" dirty="0"/>
              <a:t> psací potřeby, PC</a:t>
            </a:r>
          </a:p>
          <a:p>
            <a:r>
              <a:rPr lang="cs-CZ" b="1" i="1" dirty="0"/>
              <a:t>Poznámka:</a:t>
            </a:r>
            <a:r>
              <a:rPr lang="cs-CZ" dirty="0"/>
              <a:t> Tento materiál je součástí tematického balíčku trigonometrie a goniometrie</a:t>
            </a:r>
          </a:p>
          <a:p>
            <a:r>
              <a:rPr lang="cs-CZ" b="1" i="1" dirty="0"/>
              <a:t>Inovace:</a:t>
            </a:r>
            <a:r>
              <a:rPr lang="cs-CZ" b="1" dirty="0"/>
              <a:t> </a:t>
            </a:r>
            <a:r>
              <a:rPr lang="cs-CZ" dirty="0"/>
              <a:t>Mezipředmětové vztahy, zapojení audiovizuální techniky do výuky</a:t>
            </a:r>
          </a:p>
        </p:txBody>
      </p:sp>
    </p:spTree>
    <p:extLst>
      <p:ext uri="{BB962C8B-B14F-4D97-AF65-F5344CB8AC3E}">
        <p14:creationId xmlns:p14="http://schemas.microsoft.com/office/powerpoint/2010/main" val="595493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791579" y="692696"/>
            <a:ext cx="7560840" cy="2215991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 w="5080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latin typeface="Comic Sans MS" pitchFamily="66" charset="0"/>
              </a:rPr>
              <a:t>Grafy složených goniometrických funkcí  </a:t>
            </a:r>
          </a:p>
          <a:p>
            <a:pPr algn="ctr"/>
            <a:endParaRPr lang="cs-CZ" b="1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pPr algn="ctr"/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y = </a:t>
            </a:r>
            <a:r>
              <a:rPr lang="cs-CZ" sz="48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a.f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(</a:t>
            </a:r>
            <a:r>
              <a:rPr lang="cs-CZ" sz="48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b.x+c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) + d</a:t>
            </a:r>
            <a:endParaRPr lang="cs-CZ" sz="4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5592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anghammer\Desktop\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15" y="1439941"/>
            <a:ext cx="9137822" cy="5393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anghammer\Desktop\4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15" y="1458676"/>
            <a:ext cx="9137822" cy="5375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67544" y="230711"/>
            <a:ext cx="79651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atin typeface="Comic Sans MS" panose="030F0702030302020204" pitchFamily="66" charset="0"/>
              </a:rPr>
              <a:t>Nejdříve vyzkoušíme, jak se projeví grafy následujících </a:t>
            </a:r>
            <a:r>
              <a:rPr lang="cs-CZ" b="1" dirty="0" smtClean="0">
                <a:latin typeface="Comic Sans MS" panose="030F0702030302020204" pitchFamily="66" charset="0"/>
              </a:rPr>
              <a:t>funkcí. Využijeme k tomu jeden z programů GRAPH 4.3 nebo  FUNKCE 2.01</a:t>
            </a:r>
            <a:endParaRPr lang="cs-CZ" b="1" dirty="0">
              <a:latin typeface="Comic Sans MS" panose="030F0702030302020204" pitchFamily="66" charset="0"/>
            </a:endParaRPr>
          </a:p>
        </p:txBody>
      </p:sp>
      <p:pic>
        <p:nvPicPr>
          <p:cNvPr id="1028" name="Picture 4" descr="C:\Users\langhammer\Desktop\5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87" y="1458676"/>
            <a:ext cx="9128085" cy="5375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6948264" y="968193"/>
                <a:ext cx="1808508" cy="58137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b="1" dirty="0" smtClean="0">
                    <a:solidFill>
                      <a:srgbClr val="FF0000"/>
                    </a:solidFill>
                  </a:rPr>
                  <a:t>y = sin(x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𝝅</m:t>
                        </m:r>
                      </m:num>
                      <m:den>
                        <m: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b="1" dirty="0"/>
                  <a:t>  </a:t>
                </a:r>
                <a:r>
                  <a:rPr lang="cs-CZ" sz="2400" b="1" dirty="0">
                    <a:solidFill>
                      <a:srgbClr val="FF0000"/>
                    </a:solidFill>
                  </a:rPr>
                  <a:t>)</a:t>
                </a:r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48264" y="968193"/>
                <a:ext cx="1808508" cy="581378"/>
              </a:xfrm>
              <a:prstGeom prst="rect">
                <a:avLst/>
              </a:prstGeom>
              <a:blipFill rotWithShape="1">
                <a:blip r:embed="rId5"/>
                <a:stretch>
                  <a:fillRect l="-5405" t="-1053" r="-4730" b="-105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7517629" y="1772815"/>
            <a:ext cx="119616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92D050"/>
                </a:solidFill>
              </a:rPr>
              <a:t>y = sin x</a:t>
            </a:r>
          </a:p>
        </p:txBody>
      </p:sp>
      <p:sp>
        <p:nvSpPr>
          <p:cNvPr id="5" name="Obdélník 4"/>
          <p:cNvSpPr/>
          <p:nvPr/>
        </p:nvSpPr>
        <p:spPr>
          <a:xfrm>
            <a:off x="485246" y="972361"/>
            <a:ext cx="37128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Comic Sans MS" panose="030F0702030302020204" pitchFamily="66" charset="0"/>
              </a:rPr>
              <a:t>Rozložíme si úkol do dvou kroků</a:t>
            </a:r>
          </a:p>
        </p:txBody>
      </p:sp>
      <p:sp>
        <p:nvSpPr>
          <p:cNvPr id="6" name="Obdélník 5"/>
          <p:cNvSpPr/>
          <p:nvPr/>
        </p:nvSpPr>
        <p:spPr>
          <a:xfrm>
            <a:off x="485246" y="1772815"/>
            <a:ext cx="27671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Comic Sans MS" panose="030F0702030302020204" pitchFamily="66" charset="0"/>
              </a:rPr>
              <a:t>A přidáme ještě </a:t>
            </a:r>
            <a:r>
              <a:rPr lang="cs-CZ" b="1" dirty="0" smtClean="0">
                <a:latin typeface="Comic Sans MS" panose="030F0702030302020204" pitchFamily="66" charset="0"/>
              </a:rPr>
              <a:t>funkci</a:t>
            </a:r>
            <a:endParaRPr lang="cs-CZ" sz="2400" b="1" dirty="0">
              <a:solidFill>
                <a:srgbClr val="FF00FF"/>
              </a:solidFill>
              <a:latin typeface="Comic Sans MS" panose="030F0702030302020204" pitchFamily="66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7092280" y="2492896"/>
                <a:ext cx="1834156" cy="58310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b="1" dirty="0" smtClean="0">
                    <a:solidFill>
                      <a:srgbClr val="0000FF"/>
                    </a:solidFill>
                  </a:rPr>
                  <a:t>y = sin(x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>
                            <a:solidFill>
                              <a:srgbClr val="0000FF"/>
                            </a:solidFill>
                            <a:latin typeface="Cambria Math"/>
                          </a:rPr>
                          <m:t>𝝅</m:t>
                        </m:r>
                      </m:num>
                      <m:den>
                        <m:r>
                          <a:rPr lang="cs-CZ" sz="2400" b="1" i="1">
                            <a:solidFill>
                              <a:srgbClr val="0000FF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2400" b="1" dirty="0">
                    <a:solidFill>
                      <a:srgbClr val="0000FF"/>
                    </a:solidFill>
                  </a:rPr>
                  <a:t> )</a:t>
                </a:r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92280" y="2492896"/>
                <a:ext cx="1834156" cy="583108"/>
              </a:xfrm>
              <a:prstGeom prst="rect">
                <a:avLst/>
              </a:prstGeom>
              <a:blipFill rotWithShape="1">
                <a:blip r:embed="rId6"/>
                <a:stretch>
                  <a:fillRect l="-4983" t="-1042" r="-4319" b="-93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Obdélník 7"/>
          <p:cNvSpPr/>
          <p:nvPr/>
        </p:nvSpPr>
        <p:spPr>
          <a:xfrm>
            <a:off x="1331640" y="5085184"/>
            <a:ext cx="143981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D(f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)</a:t>
            </a:r>
            <a:r>
              <a:rPr lang="cs-CZ" sz="2400" b="1" dirty="0" smtClean="0">
                <a:latin typeface="Comic Sans MS" panose="030F0702030302020204" pitchFamily="66" charset="0"/>
              </a:rPr>
              <a:t> = R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5148064" y="5075679"/>
                <a:ext cx="2074607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b="1" dirty="0" smtClean="0">
                    <a:solidFill>
                      <a:srgbClr val="FF00FF"/>
                    </a:solidFill>
                    <a:latin typeface="Comic Sans MS" panose="030F0702030302020204" pitchFamily="66" charset="0"/>
                  </a:rPr>
                  <a:t>H(f) </a:t>
                </a:r>
                <a:r>
                  <a:rPr lang="cs-CZ" sz="2400" b="1" dirty="0" smtClean="0">
                    <a:latin typeface="Comic Sans MS" panose="030F0702030302020204" pitchFamily="66" charset="0"/>
                  </a:rPr>
                  <a:t>=</a:t>
                </a:r>
                <a14:m>
                  <m:oMath xmlns:m="http://schemas.openxmlformats.org/officeDocument/2006/math">
                    <m:d>
                      <m:dPr>
                        <m:begChr m:val="⟨"/>
                        <m:endChr m:val=""/>
                        <m:ctrlPr>
                          <a:rPr lang="cs-CZ" sz="2400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1" i="1" smtClean="0">
                            <a:latin typeface="Cambria Math"/>
                          </a:rPr>
                          <m:t>−</m:t>
                        </m:r>
                        <m:r>
                          <a:rPr lang="cs-CZ" sz="2400" b="1" i="1" smtClean="0">
                            <a:latin typeface="Cambria Math"/>
                          </a:rPr>
                          <m:t>𝟏</m:t>
                        </m:r>
                        <m:r>
                          <a:rPr lang="cs-CZ" sz="2400" b="1" i="1" smtClean="0">
                            <a:latin typeface="Cambria Math"/>
                          </a:rPr>
                          <m:t>;</m:t>
                        </m:r>
                        <m:d>
                          <m:dPr>
                            <m:begChr m:val=""/>
                            <m:endChr m:val="⟩"/>
                            <m:ctrlPr>
                              <a:rPr lang="cs-CZ" sz="2400" b="1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1" i="1" smtClean="0">
                                <a:latin typeface="Cambria Math"/>
                              </a:rPr>
                              <m:t>𝟏</m:t>
                            </m:r>
                          </m:e>
                        </m:d>
                      </m:e>
                    </m:d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064" y="5075679"/>
                <a:ext cx="2074607" cy="461665"/>
              </a:xfrm>
              <a:prstGeom prst="rect">
                <a:avLst/>
              </a:prstGeom>
              <a:blipFill rotWithShape="1">
                <a:blip r:embed="rId7"/>
                <a:stretch>
                  <a:fillRect l="-4399" t="-132000" r="-30792" b="-198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Obdélník 9"/>
          <p:cNvSpPr/>
          <p:nvPr/>
        </p:nvSpPr>
        <p:spPr>
          <a:xfrm>
            <a:off x="485246" y="2333738"/>
            <a:ext cx="328006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Comic Sans MS" panose="030F0702030302020204" pitchFamily="66" charset="0"/>
              </a:rPr>
              <a:t>a určíme      </a:t>
            </a: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D(f)</a:t>
            </a:r>
            <a:r>
              <a:rPr lang="cs-CZ" b="1" dirty="0">
                <a:latin typeface="Comic Sans MS" panose="030F0702030302020204" pitchFamily="66" charset="0"/>
              </a:rPr>
              <a:t> a </a:t>
            </a:r>
            <a:r>
              <a:rPr lang="cs-CZ" sz="2400" b="1" dirty="0">
                <a:solidFill>
                  <a:srgbClr val="FF00FF"/>
                </a:solidFill>
                <a:latin typeface="Comic Sans MS" panose="030F0702030302020204" pitchFamily="66" charset="0"/>
              </a:rPr>
              <a:t>H(f)</a:t>
            </a:r>
          </a:p>
        </p:txBody>
      </p:sp>
    </p:spTree>
    <p:extLst>
      <p:ext uri="{BB962C8B-B14F-4D97-AF65-F5344CB8AC3E}">
        <p14:creationId xmlns:p14="http://schemas.microsoft.com/office/powerpoint/2010/main" val="1298423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langhammer\Desktop\5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32766"/>
            <a:ext cx="9128085" cy="5375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51520" y="332656"/>
            <a:ext cx="570540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latin typeface="Comic Sans MS" panose="030F0702030302020204" pitchFamily="66" charset="0"/>
              </a:rPr>
              <a:t>Ještě se zastavíme u předcházejících funkcí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251520" y="908720"/>
                <a:ext cx="1843774" cy="58137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b="1" dirty="0">
                    <a:solidFill>
                      <a:srgbClr val="FF0000"/>
                    </a:solidFill>
                  </a:rPr>
                  <a:t>y = sin(x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𝝅</m:t>
                        </m:r>
                      </m:num>
                      <m:den>
                        <m: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2400" b="1" dirty="0"/>
                  <a:t>  </a:t>
                </a:r>
                <a:r>
                  <a:rPr lang="cs-CZ" sz="2400" b="1" dirty="0">
                    <a:solidFill>
                      <a:srgbClr val="FF0000"/>
                    </a:solidFill>
                  </a:rPr>
                  <a:t>)</a:t>
                </a:r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908720"/>
                <a:ext cx="1843774" cy="581378"/>
              </a:xfrm>
              <a:prstGeom prst="rect">
                <a:avLst/>
              </a:prstGeom>
              <a:blipFill rotWithShape="1">
                <a:blip r:embed="rId3"/>
                <a:stretch>
                  <a:fillRect l="-4950" t="-1053" r="-4290" b="-105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Šipka doprava 4"/>
          <p:cNvSpPr/>
          <p:nvPr/>
        </p:nvSpPr>
        <p:spPr>
          <a:xfrm>
            <a:off x="255548" y="3422640"/>
            <a:ext cx="360040" cy="45719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1763683" y="3399780"/>
            <a:ext cx="331606" cy="45719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3168694" y="3420313"/>
            <a:ext cx="331606" cy="45719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4592329" y="3422639"/>
            <a:ext cx="331606" cy="45719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6007997" y="3401217"/>
            <a:ext cx="331606" cy="45719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7446485" y="3401763"/>
            <a:ext cx="331606" cy="45719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bdélník 10"/>
              <p:cNvSpPr/>
              <p:nvPr/>
            </p:nvSpPr>
            <p:spPr>
              <a:xfrm>
                <a:off x="5371473" y="969185"/>
                <a:ext cx="1834156" cy="58310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b="1" dirty="0">
                    <a:solidFill>
                      <a:srgbClr val="0000FF"/>
                    </a:solidFill>
                  </a:rPr>
                  <a:t>y = sin(x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>
                            <a:solidFill>
                              <a:srgbClr val="0000FF"/>
                            </a:solidFill>
                            <a:latin typeface="Cambria Math"/>
                          </a:rPr>
                          <m:t>𝝅</m:t>
                        </m:r>
                      </m:num>
                      <m:den>
                        <m:r>
                          <a:rPr lang="cs-CZ" sz="2400" b="1" i="1">
                            <a:solidFill>
                              <a:srgbClr val="0000FF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2400" b="1" dirty="0">
                    <a:solidFill>
                      <a:srgbClr val="0000FF"/>
                    </a:solidFill>
                  </a:rPr>
                  <a:t> )</a:t>
                </a:r>
              </a:p>
            </p:txBody>
          </p:sp>
        </mc:Choice>
        <mc:Fallback xmlns=""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71473" y="969185"/>
                <a:ext cx="1834156" cy="583108"/>
              </a:xfrm>
              <a:prstGeom prst="rect">
                <a:avLst/>
              </a:prstGeom>
              <a:blipFill rotWithShape="1">
                <a:blip r:embed="rId4"/>
                <a:stretch>
                  <a:fillRect l="-4983" t="-1042" r="-4319" b="-93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Šipka doprava 11"/>
          <p:cNvSpPr/>
          <p:nvPr/>
        </p:nvSpPr>
        <p:spPr>
          <a:xfrm rot="10800000">
            <a:off x="1173407" y="3386867"/>
            <a:ext cx="504052" cy="7441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 rot="10800000">
            <a:off x="2617653" y="3393942"/>
            <a:ext cx="504052" cy="7441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 rot="10800000">
            <a:off x="4059990" y="3431151"/>
            <a:ext cx="504052" cy="7441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 rot="10800000">
            <a:off x="5503945" y="3420167"/>
            <a:ext cx="504052" cy="7441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 rot="10800000">
            <a:off x="6923662" y="3401763"/>
            <a:ext cx="504052" cy="7441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 rot="10800000">
            <a:off x="8394381" y="3401763"/>
            <a:ext cx="504052" cy="7441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3012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6000"/>
                            </p:stCondLst>
                            <p:childTnLst>
                              <p:par>
                                <p:cTn id="39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7000"/>
                            </p:stCondLst>
                            <p:childTnLst>
                              <p:par>
                                <p:cTn id="44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"/>
                            </p:stCondLst>
                            <p:childTnLst>
                              <p:par>
                                <p:cTn id="55" presetID="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500"/>
                            </p:stCondLst>
                            <p:childTnLst>
                              <p:par>
                                <p:cTn id="60" presetID="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500"/>
                            </p:stCondLst>
                            <p:childTnLst>
                              <p:par>
                                <p:cTn id="65" presetID="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3500"/>
                            </p:stCondLst>
                            <p:childTnLst>
                              <p:par>
                                <p:cTn id="70" presetID="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4500"/>
                            </p:stCondLst>
                            <p:childTnLst>
                              <p:par>
                                <p:cTn id="75" presetID="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476672"/>
            <a:ext cx="133562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Závěr:</a:t>
            </a:r>
          </a:p>
        </p:txBody>
      </p:sp>
      <p:sp>
        <p:nvSpPr>
          <p:cNvPr id="4" name="Obdélník 3"/>
          <p:cNvSpPr/>
          <p:nvPr/>
        </p:nvSpPr>
        <p:spPr>
          <a:xfrm>
            <a:off x="1115616" y="1211172"/>
            <a:ext cx="7374256" cy="864096"/>
          </a:xfrm>
          <a:prstGeom prst="rect">
            <a:avLst/>
          </a:prstGeom>
          <a:solidFill>
            <a:srgbClr val="FFFF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351379" y="1412388"/>
            <a:ext cx="713849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006600"/>
                </a:solidFill>
                <a:latin typeface="Comic Sans MS" panose="030F0702030302020204" pitchFamily="66" charset="0"/>
              </a:rPr>
              <a:t>Funkce tvaru y = </a:t>
            </a:r>
            <a:r>
              <a:rPr lang="cs-CZ" sz="2400" b="1" dirty="0" smtClean="0">
                <a:solidFill>
                  <a:srgbClr val="006600"/>
                </a:solidFill>
                <a:latin typeface="Comic Sans MS" panose="030F0702030302020204" pitchFamily="66" charset="0"/>
              </a:rPr>
              <a:t>f(</a:t>
            </a:r>
            <a:r>
              <a:rPr lang="cs-CZ" sz="2400" b="1" dirty="0" err="1" smtClean="0">
                <a:solidFill>
                  <a:srgbClr val="006600"/>
                </a:solidFill>
                <a:latin typeface="Comic Sans MS" panose="030F0702030302020204" pitchFamily="66" charset="0"/>
              </a:rPr>
              <a:t>x+c</a:t>
            </a:r>
            <a:r>
              <a:rPr lang="cs-CZ" sz="2400" b="1" dirty="0" smtClean="0">
                <a:solidFill>
                  <a:srgbClr val="006600"/>
                </a:solidFill>
                <a:latin typeface="Comic Sans MS" panose="030F0702030302020204" pitchFamily="66" charset="0"/>
              </a:rPr>
              <a:t>) </a:t>
            </a:r>
            <a:r>
              <a:rPr lang="cs-CZ" sz="2400" b="1" dirty="0">
                <a:solidFill>
                  <a:srgbClr val="006600"/>
                </a:solidFill>
                <a:latin typeface="Comic Sans MS" panose="030F0702030302020204" pitchFamily="66" charset="0"/>
              </a:rPr>
              <a:t>se posunuje po ose x </a:t>
            </a:r>
          </a:p>
        </p:txBody>
      </p:sp>
      <p:sp>
        <p:nvSpPr>
          <p:cNvPr id="5" name="Šipka doprava 4"/>
          <p:cNvSpPr/>
          <p:nvPr/>
        </p:nvSpPr>
        <p:spPr>
          <a:xfrm>
            <a:off x="2771800" y="2492897"/>
            <a:ext cx="3168352" cy="504056"/>
          </a:xfrm>
          <a:prstGeom prst="rightArrow">
            <a:avLst/>
          </a:prstGeom>
          <a:solidFill>
            <a:srgbClr val="FFFF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 rot="10800000">
            <a:off x="2483768" y="2492896"/>
            <a:ext cx="3168352" cy="504056"/>
          </a:xfrm>
          <a:prstGeom prst="rightArrow">
            <a:avLst/>
          </a:prstGeom>
          <a:solidFill>
            <a:srgbClr val="FFFF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65773" y="3492327"/>
            <a:ext cx="7632848" cy="2232248"/>
          </a:xfrm>
          <a:prstGeom prst="rect">
            <a:avLst/>
          </a:prstGeom>
          <a:solidFill>
            <a:srgbClr val="FFFF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095069" y="3731288"/>
            <a:ext cx="737425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>
                <a:latin typeface="Comic Sans MS" panose="030F0702030302020204" pitchFamily="66" charset="0"/>
              </a:rPr>
              <a:t>A stejně se bude </a:t>
            </a:r>
            <a:r>
              <a:rPr lang="cs-CZ" sz="2800" b="1" dirty="0" smtClean="0">
                <a:latin typeface="Comic Sans MS" panose="030F0702030302020204" pitchFamily="66" charset="0"/>
              </a:rPr>
              <a:t>posouvat </a:t>
            </a:r>
            <a:r>
              <a:rPr lang="cs-CZ" sz="2800" b="1" dirty="0">
                <a:latin typeface="Comic Sans MS" panose="030F0702030302020204" pitchFamily="66" charset="0"/>
              </a:rPr>
              <a:t>funkce tvaru </a:t>
            </a:r>
            <a:r>
              <a:rPr lang="cs-CZ" sz="2800" b="1" dirty="0" smtClean="0">
                <a:latin typeface="Comic Sans MS" panose="030F0702030302020204" pitchFamily="66" charset="0"/>
              </a:rPr>
              <a:t>     </a:t>
            </a:r>
            <a:r>
              <a:rPr lang="cs-CZ" sz="4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f(</a:t>
            </a:r>
            <a:r>
              <a:rPr lang="cs-CZ" sz="4000" b="1" dirty="0" err="1" smtClean="0">
                <a:solidFill>
                  <a:srgbClr val="FF0000"/>
                </a:solidFill>
                <a:latin typeface="Comic Sans MS" panose="030F0702030302020204" pitchFamily="66" charset="0"/>
              </a:rPr>
              <a:t>b.x</a:t>
            </a:r>
            <a:r>
              <a:rPr lang="cs-CZ" sz="4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cs-CZ" sz="4000" b="1" dirty="0">
                <a:solidFill>
                  <a:srgbClr val="FF0000"/>
                </a:solidFill>
                <a:latin typeface="Comic Sans MS" panose="030F0702030302020204" pitchFamily="66" charset="0"/>
              </a:rPr>
              <a:t>+ c</a:t>
            </a:r>
            <a:r>
              <a:rPr lang="cs-CZ" sz="4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)</a:t>
            </a:r>
          </a:p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!!! </a:t>
            </a:r>
            <a:endParaRPr lang="cs-CZ" sz="40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2912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3" grpId="0"/>
      <p:bldP spid="5" grpId="0" animBg="1"/>
      <p:bldP spid="6" grpId="0" animBg="1"/>
      <p:bldP spid="8" grpId="0" animBg="1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332656"/>
            <a:ext cx="82809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O kolik a kam se budou posouvat následující funkce?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539552" y="949281"/>
                <a:ext cx="1773242" cy="58310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b="1" dirty="0" smtClean="0">
                    <a:solidFill>
                      <a:srgbClr val="0000FF"/>
                    </a:solidFill>
                  </a:rPr>
                  <a:t>y = sin(x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0">
                            <a:solidFill>
                              <a:srgbClr val="0000FF"/>
                            </a:solidFill>
                            <a:latin typeface="Cambria Math"/>
                          </a:rPr>
                          <m:t>𝛑</m:t>
                        </m:r>
                      </m:num>
                      <m:den>
                        <m:r>
                          <a:rPr lang="cs-CZ" sz="2400" b="1" i="0">
                            <a:solidFill>
                              <a:srgbClr val="0000FF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  <m:r>
                      <a:rPr lang="cs-CZ" sz="2400" b="1" i="0">
                        <a:solidFill>
                          <a:srgbClr val="0000FF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2400" b="1" dirty="0">
                    <a:solidFill>
                      <a:srgbClr val="0000FF"/>
                    </a:solidFill>
                  </a:rPr>
                  <a:t>)</a:t>
                </a:r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949281"/>
                <a:ext cx="1773242" cy="583108"/>
              </a:xfrm>
              <a:prstGeom prst="rect">
                <a:avLst/>
              </a:prstGeom>
              <a:blipFill rotWithShape="1">
                <a:blip r:embed="rId2"/>
                <a:stretch>
                  <a:fillRect l="-5517" t="-1053" r="-4483" b="-105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3350132" y="949281"/>
                <a:ext cx="1928733" cy="58310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b="1" dirty="0" smtClean="0">
                    <a:solidFill>
                      <a:srgbClr val="FF0000"/>
                    </a:solidFill>
                  </a:rPr>
                  <a:t>y = sin(2x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0">
                            <a:solidFill>
                              <a:srgbClr val="FF0000"/>
                            </a:solidFill>
                            <a:latin typeface="Cambria Math"/>
                          </a:rPr>
                          <m:t>𝛑</m:t>
                        </m:r>
                      </m:num>
                      <m:den>
                        <m:r>
                          <a:rPr lang="cs-CZ" sz="2400" b="1" i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  <m:r>
                      <a:rPr lang="cs-CZ" sz="2400" b="1" i="0">
                        <a:solidFill>
                          <a:srgbClr val="FF0000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2400" b="1" dirty="0">
                    <a:solidFill>
                      <a:srgbClr val="FF0000"/>
                    </a:solidFill>
                  </a:rPr>
                  <a:t>)</a:t>
                </a:r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50132" y="949281"/>
                <a:ext cx="1928733" cy="583108"/>
              </a:xfrm>
              <a:prstGeom prst="rect">
                <a:avLst/>
              </a:prstGeom>
              <a:blipFill rotWithShape="1">
                <a:blip r:embed="rId3"/>
                <a:stretch>
                  <a:fillRect l="-5063" t="-1053" r="-3797" b="-105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6156176" y="1010002"/>
                <a:ext cx="2047355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b="1" dirty="0" smtClean="0">
                    <a:solidFill>
                      <a:srgbClr val="00B050"/>
                    </a:solidFill>
                  </a:rPr>
                  <a:t>y = sin(3x – </a:t>
                </a:r>
                <a14:m>
                  <m:oMath xmlns:m="http://schemas.openxmlformats.org/officeDocument/2006/math">
                    <m:r>
                      <a:rPr lang="cs-CZ" sz="2400" b="1" i="0">
                        <a:solidFill>
                          <a:srgbClr val="00B050"/>
                        </a:solidFill>
                        <a:latin typeface="Cambria Math"/>
                      </a:rPr>
                      <m:t>𝛑</m:t>
                    </m:r>
                  </m:oMath>
                </a14:m>
                <a:r>
                  <a:rPr lang="cs-CZ" sz="2400" b="1" dirty="0">
                    <a:solidFill>
                      <a:srgbClr val="00B050"/>
                    </a:solidFill>
                  </a:rPr>
                  <a:t> )</a:t>
                </a:r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56176" y="1010002"/>
                <a:ext cx="2047355" cy="461665"/>
              </a:xfrm>
              <a:prstGeom prst="rect">
                <a:avLst/>
              </a:prstGeom>
              <a:blipFill rotWithShape="1">
                <a:blip r:embed="rId4"/>
                <a:stretch>
                  <a:fillRect l="-4762" t="-10667" r="-3274" b="-30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Obdélník 5"/>
          <p:cNvSpPr/>
          <p:nvPr/>
        </p:nvSpPr>
        <p:spPr>
          <a:xfrm>
            <a:off x="210642" y="1700808"/>
            <a:ext cx="875384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latin typeface="Comic Sans MS" panose="030F0702030302020204" pitchFamily="66" charset="0"/>
              </a:rPr>
              <a:t>Určitě jsme pochopili, že se všechny funkce budou posunovat doprava</a:t>
            </a:r>
          </a:p>
        </p:txBody>
      </p:sp>
      <p:sp>
        <p:nvSpPr>
          <p:cNvPr id="7" name="Šipka doprava 6"/>
          <p:cNvSpPr/>
          <p:nvPr/>
        </p:nvSpPr>
        <p:spPr>
          <a:xfrm>
            <a:off x="2123728" y="2204864"/>
            <a:ext cx="4464496" cy="360040"/>
          </a:xfrm>
          <a:prstGeom prst="rightArrow">
            <a:avLst/>
          </a:prstGeom>
          <a:solidFill>
            <a:srgbClr val="FFFF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1011150" y="2765839"/>
                <a:ext cx="6689652" cy="74680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b="1" dirty="0">
                    <a:latin typeface="Comic Sans MS" panose="030F0702030302020204" pitchFamily="66" charset="0"/>
                  </a:rPr>
                  <a:t>U první funkce je jasné, že posun bude o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0">
                            <a:solidFill>
                              <a:srgbClr val="0000FF"/>
                            </a:solidFill>
                            <a:latin typeface="Cambria Math"/>
                          </a:rPr>
                          <m:t>𝛑</m:t>
                        </m:r>
                      </m:num>
                      <m:den>
                        <m:r>
                          <a:rPr lang="cs-CZ" sz="3200" b="1" i="0">
                            <a:solidFill>
                              <a:srgbClr val="0000FF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endParaRPr lang="cs-CZ" sz="3200" b="1" dirty="0">
                  <a:latin typeface="Comic Sans MS" panose="030F0702030302020204" pitchFamily="66" charset="0"/>
                </a:endParaRPr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1150" y="2765839"/>
                <a:ext cx="6689652" cy="746808"/>
              </a:xfrm>
              <a:prstGeom prst="rect">
                <a:avLst/>
              </a:prstGeom>
              <a:blipFill rotWithShape="1">
                <a:blip r:embed="rId5"/>
                <a:stretch>
                  <a:fillRect l="-1459" b="-82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Jiří Langhammer\Desktop\2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769" y="1700808"/>
            <a:ext cx="9158770" cy="4631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iří Langhammer\Desktop\3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00808"/>
            <a:ext cx="9158769" cy="4631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iří Langhammer\Desktop\5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6983" y="1700808"/>
            <a:ext cx="9183197" cy="4828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7700802" y="1700808"/>
            <a:ext cx="135165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y = sin 2x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7179853" y="2384884"/>
                <a:ext cx="1922321" cy="58310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b="1" dirty="0">
                    <a:solidFill>
                      <a:srgbClr val="FF0000"/>
                    </a:solidFill>
                  </a:rPr>
                  <a:t>y = sin(2x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>
                            <a:solidFill>
                              <a:srgbClr val="FF0000"/>
                            </a:solidFill>
                            <a:latin typeface="Cambria Math"/>
                          </a:rPr>
                          <m:t>𝛑</m:t>
                        </m:r>
                      </m:num>
                      <m:den>
                        <m:r>
                          <a:rPr lang="cs-CZ" sz="2400" b="1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2400" b="1" dirty="0">
                    <a:solidFill>
                      <a:srgbClr val="FF0000"/>
                    </a:solidFill>
                  </a:rPr>
                  <a:t>)</a:t>
                </a:r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79853" y="2384884"/>
                <a:ext cx="1922321" cy="583108"/>
              </a:xfrm>
              <a:prstGeom prst="rect">
                <a:avLst/>
              </a:prstGeom>
              <a:blipFill rotWithShape="1">
                <a:blip r:embed="rId9"/>
                <a:stretch>
                  <a:fillRect l="-5079" t="-1042" r="-4127" b="-93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2" name="Přímá spojnice se šipkou 11"/>
          <p:cNvCxnSpPr/>
          <p:nvPr/>
        </p:nvCxnSpPr>
        <p:spPr>
          <a:xfrm>
            <a:off x="467544" y="4115026"/>
            <a:ext cx="360040" cy="0"/>
          </a:xfrm>
          <a:prstGeom prst="straightConnector1">
            <a:avLst/>
          </a:prstGeom>
          <a:ln w="50800" cap="rnd" cmpd="thickThin">
            <a:solidFill>
              <a:srgbClr val="FF0000"/>
            </a:solidFill>
            <a:bevel/>
            <a:tailEnd type="arrow"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4861883" y="3011530"/>
            <a:ext cx="41905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Comic Sans MS" panose="030F0702030302020204" pitchFamily="66" charset="0"/>
              </a:rPr>
              <a:t>O kolik se nám posune tato </a:t>
            </a:r>
            <a:r>
              <a:rPr lang="cs-CZ" b="1" dirty="0" smtClean="0">
                <a:latin typeface="Comic Sans MS" panose="030F0702030302020204" pitchFamily="66" charset="0"/>
              </a:rPr>
              <a:t>funkce?</a:t>
            </a:r>
            <a:endParaRPr lang="cs-CZ" b="1" dirty="0">
              <a:latin typeface="Comic Sans MS" panose="030F0702030302020204" pitchFamily="66" charset="0"/>
            </a:endParaRPr>
          </a:p>
        </p:txBody>
      </p:sp>
      <p:cxnSp>
        <p:nvCxnSpPr>
          <p:cNvPr id="18" name="Přímá spojnice se šipkou 17"/>
          <p:cNvCxnSpPr/>
          <p:nvPr/>
        </p:nvCxnSpPr>
        <p:spPr>
          <a:xfrm>
            <a:off x="2555776" y="4115026"/>
            <a:ext cx="360040" cy="0"/>
          </a:xfrm>
          <a:prstGeom prst="straightConnector1">
            <a:avLst/>
          </a:prstGeom>
          <a:ln w="50800" cap="rnd" cmpd="thickThin">
            <a:solidFill>
              <a:srgbClr val="FF0000"/>
            </a:solidFill>
            <a:bevel/>
            <a:tailEnd type="arrow"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4564615" y="4124351"/>
            <a:ext cx="360040" cy="0"/>
          </a:xfrm>
          <a:prstGeom prst="straightConnector1">
            <a:avLst/>
          </a:prstGeom>
          <a:ln w="50800" cap="rnd" cmpd="thickThin">
            <a:solidFill>
              <a:srgbClr val="FF0000"/>
            </a:solidFill>
            <a:bevel/>
            <a:tailEnd type="arrow"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6597128" y="4106380"/>
            <a:ext cx="360040" cy="0"/>
          </a:xfrm>
          <a:prstGeom prst="straightConnector1">
            <a:avLst/>
          </a:prstGeom>
          <a:ln w="50800" cap="rnd" cmpd="thickThin">
            <a:solidFill>
              <a:srgbClr val="FF0000"/>
            </a:solidFill>
            <a:bevel/>
            <a:tailEnd type="arrow"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8692414" y="4138677"/>
            <a:ext cx="360040" cy="0"/>
          </a:xfrm>
          <a:prstGeom prst="straightConnector1">
            <a:avLst/>
          </a:prstGeom>
          <a:ln w="50800" cap="rnd" cmpd="thickThin">
            <a:solidFill>
              <a:srgbClr val="FF0000"/>
            </a:solidFill>
            <a:bevel/>
            <a:tailEnd type="arrow"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6597128" y="4797152"/>
            <a:ext cx="502061" cy="1080120"/>
          </a:xfrm>
          <a:prstGeom prst="rect">
            <a:avLst/>
          </a:prstGeom>
          <a:solidFill>
            <a:srgbClr val="FFFF00"/>
          </a:solidFill>
          <a:ln w="38100">
            <a:solidFill>
              <a:srgbClr val="FF0000"/>
            </a:solidFill>
          </a:ln>
          <a:effectLst>
            <a:outerShdw blurRad="50800" dist="50800" dir="5400000" algn="ctr" rotWithShape="0">
              <a:schemeClr val="tx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6597128" y="4797152"/>
                <a:ext cx="502061" cy="83362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𝛑</m:t>
                          </m:r>
                        </m:num>
                        <m:den>
                          <m:r>
                            <a:rPr lang="cs-CZ" sz="2800" b="1" i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𝟔</m:t>
                          </m:r>
                        </m:den>
                      </m:f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97128" y="4797152"/>
                <a:ext cx="502061" cy="83362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31847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 animBg="1"/>
      <p:bldP spid="8" grpId="0"/>
      <p:bldP spid="9" grpId="0"/>
      <p:bldP spid="10" grpId="0"/>
      <p:bldP spid="13" grpId="0"/>
      <p:bldP spid="15" grpId="0" animBg="1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245839"/>
            <a:ext cx="835292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Zkusme složit poslední funkci po jednotlivých krocích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179512" y="965169"/>
                <a:ext cx="2037737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b="1" dirty="0" smtClean="0">
                    <a:solidFill>
                      <a:srgbClr val="FF0000"/>
                    </a:solidFill>
                  </a:rPr>
                  <a:t>y = sin(3x – </a:t>
                </a:r>
                <a14:m>
                  <m:oMath xmlns:m="http://schemas.openxmlformats.org/officeDocument/2006/math"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</a:rPr>
                      <m:t>𝛑</m:t>
                    </m:r>
                  </m:oMath>
                </a14:m>
                <a:r>
                  <a:rPr lang="cs-CZ" sz="2400" b="1" dirty="0">
                    <a:solidFill>
                      <a:srgbClr val="FF0000"/>
                    </a:solidFill>
                  </a:rPr>
                  <a:t> )</a:t>
                </a:r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965169"/>
                <a:ext cx="2037737" cy="461665"/>
              </a:xfrm>
              <a:prstGeom prst="rect">
                <a:avLst/>
              </a:prstGeom>
              <a:blipFill rotWithShape="1">
                <a:blip r:embed="rId2"/>
                <a:stretch>
                  <a:fillRect l="-4478" t="-10526" r="-3881" b="-28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Jiří Langhammer\Desktop\11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19063"/>
            <a:ext cx="9132961" cy="4802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iří Langhammer\Desktop\12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039" y="1390178"/>
            <a:ext cx="9144000" cy="480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iří Langhammer\Desktop\13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366" y="1384876"/>
            <a:ext cx="9155327" cy="4813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0369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476672"/>
            <a:ext cx="878497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u="sng" dirty="0">
                <a:latin typeface="Comic Sans MS" pitchFamily="66" charset="0"/>
              </a:rPr>
              <a:t>Použité materiály</a:t>
            </a:r>
            <a:r>
              <a:rPr lang="cs-CZ" sz="2400" b="1" dirty="0">
                <a:latin typeface="Comic Sans MS" pitchFamily="66" charset="0"/>
              </a:rPr>
              <a:t>:  program GRAPH 4.3 a FUNKCE 2.01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5475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</TotalTime>
  <Words>261</Words>
  <Application>Microsoft Office PowerPoint</Application>
  <PresentationFormat>Předvádění na obrazovce (4:3)</PresentationFormat>
  <Paragraphs>45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Jiří Langhammer</dc:creator>
  <cp:lastModifiedBy>Jiří Langhammer</cp:lastModifiedBy>
  <cp:revision>23</cp:revision>
  <dcterms:created xsi:type="dcterms:W3CDTF">2013-04-24T09:09:46Z</dcterms:created>
  <dcterms:modified xsi:type="dcterms:W3CDTF">2014-01-31T22:32:36Z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