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jazyk </a:t>
            </a:r>
            <a:r>
              <a:rPr lang="cs-CZ" sz="2800" dirty="0" smtClean="0"/>
              <a:t>– </a:t>
            </a:r>
            <a:r>
              <a:rPr lang="cs-CZ" sz="2800" smtClean="0"/>
              <a:t>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052736"/>
            <a:ext cx="7344816" cy="86409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Způsobová slovesa v přítomném čase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VY_32_INOVACE_02-02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1986115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</a:t>
                      </a:r>
                      <a:r>
                        <a:rPr lang="cs-CZ" sz="1400" kern="50" smtClean="0">
                          <a:effectLst/>
                        </a:rPr>
                        <a:t>jazyk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Gramatické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Způsobová slovesa v přítomném čase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9.</a:t>
                      </a:r>
                      <a:r>
                        <a:rPr lang="cs-CZ" sz="1400" kern="5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1</a:t>
                      </a: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2011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Seznámení s časováním způsobových sloves, jejich použití v německé větě, způsobová</a:t>
                      </a:r>
                      <a:r>
                        <a:rPr lang="cs-CZ" sz="1400" kern="5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slovesa ve větném rámci.</a:t>
                      </a:r>
                      <a:endParaRPr lang="cs-CZ" sz="1400" kern="5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9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Způsobová slovesa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256584"/>
          </a:xfrm>
        </p:spPr>
        <p:txBody>
          <a:bodyPr>
            <a:normAutofit fontScale="85000" lnSpcReduction="10000"/>
          </a:bodyPr>
          <a:lstStyle/>
          <a:p>
            <a:r>
              <a:rPr lang="cs-CZ" sz="2800" dirty="0" smtClean="0"/>
              <a:t>Vyjadřují chuť, vůli, schopnost nebo nutnost konat děj </a:t>
            </a:r>
          </a:p>
          <a:p>
            <a:pPr marL="109728" indent="0">
              <a:buNone/>
            </a:pPr>
            <a:r>
              <a:rPr lang="cs-CZ" sz="2800" dirty="0" smtClean="0"/>
              <a:t>    vyjádřený infinitivem významového slovesa.</a:t>
            </a:r>
            <a:endParaRPr lang="de-DE" sz="2800" dirty="0"/>
          </a:p>
          <a:p>
            <a:pPr marL="109728" indent="0">
              <a:buNone/>
            </a:pPr>
            <a:endParaRPr lang="cs-CZ" sz="2800" dirty="0" smtClean="0">
              <a:solidFill>
                <a:srgbClr val="FFFF00"/>
              </a:solidFill>
            </a:endParaRPr>
          </a:p>
          <a:p>
            <a:r>
              <a:rPr lang="cs-CZ" sz="2800" dirty="0" smtClean="0"/>
              <a:t>Časují se nepravidelně.</a:t>
            </a:r>
          </a:p>
          <a:p>
            <a:endParaRPr lang="de-DE" sz="2800" dirty="0" smtClean="0"/>
          </a:p>
          <a:p>
            <a:r>
              <a:rPr lang="cs-CZ" sz="2800" dirty="0" smtClean="0"/>
              <a:t>Jako způsobová (modální) označujeme tato </a:t>
            </a:r>
          </a:p>
          <a:p>
            <a:pPr marL="109728" indent="0">
              <a:buNone/>
            </a:pPr>
            <a:r>
              <a:rPr lang="cs-CZ" sz="2800" dirty="0" smtClean="0"/>
              <a:t>   slovesa:</a:t>
            </a:r>
          </a:p>
          <a:p>
            <a:pPr marL="109728" indent="0">
              <a:buNone/>
            </a:pPr>
            <a:endParaRPr lang="cs-CZ" dirty="0" smtClean="0"/>
          </a:p>
          <a:p>
            <a:pPr marL="624078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700" dirty="0" err="1"/>
              <a:t>d</a:t>
            </a:r>
            <a:r>
              <a:rPr lang="cs-CZ" sz="4700" dirty="0" err="1" smtClean="0"/>
              <a:t>ürfen</a:t>
            </a:r>
            <a:r>
              <a:rPr lang="cs-CZ" sz="4700" dirty="0" smtClean="0"/>
              <a:t> 		</a:t>
            </a:r>
            <a:r>
              <a:rPr lang="cs-CZ" sz="4700" dirty="0" smtClean="0">
                <a:solidFill>
                  <a:srgbClr val="FF0000"/>
                </a:solidFill>
              </a:rPr>
              <a:t>(smět)</a:t>
            </a:r>
          </a:p>
          <a:p>
            <a:pPr marL="624078" indent="-514350">
              <a:lnSpc>
                <a:spcPct val="120000"/>
              </a:lnSpc>
              <a:buFont typeface="+mj-lt"/>
              <a:buAutoNum type="arabicPeriod"/>
            </a:pPr>
            <a:r>
              <a:rPr lang="cs-CZ" sz="4700" dirty="0" err="1"/>
              <a:t>k</a:t>
            </a:r>
            <a:r>
              <a:rPr lang="cs-CZ" sz="4700" dirty="0" err="1" smtClean="0"/>
              <a:t>önnen</a:t>
            </a:r>
            <a:r>
              <a:rPr lang="cs-CZ" sz="4700" dirty="0" smtClean="0"/>
              <a:t>		</a:t>
            </a:r>
            <a:r>
              <a:rPr lang="cs-CZ" sz="4700" dirty="0" smtClean="0">
                <a:solidFill>
                  <a:srgbClr val="FF0000"/>
                </a:solidFill>
              </a:rPr>
              <a:t>(moci, umět)</a:t>
            </a:r>
            <a:r>
              <a:rPr lang="cs-CZ" sz="4700" dirty="0" smtClean="0"/>
              <a:t>	</a:t>
            </a:r>
            <a:r>
              <a:rPr lang="cs-CZ" dirty="0" smtClean="0"/>
              <a:t>		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7787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624078" indent="-514350">
              <a:lnSpc>
                <a:spcPct val="150000"/>
              </a:lnSpc>
              <a:buFont typeface="+mj-lt"/>
              <a:buAutoNum type="arabicPeriod" startAt="3"/>
            </a:pPr>
            <a:r>
              <a:rPr lang="cs-CZ" sz="4000" dirty="0" err="1" smtClean="0"/>
              <a:t>mögen</a:t>
            </a:r>
            <a:r>
              <a:rPr lang="cs-CZ" sz="4000" dirty="0" smtClean="0"/>
              <a:t> 		</a:t>
            </a:r>
            <a:r>
              <a:rPr lang="cs-CZ" sz="4000" dirty="0" smtClean="0">
                <a:solidFill>
                  <a:srgbClr val="FF0000"/>
                </a:solidFill>
              </a:rPr>
              <a:t>(mít rád)  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 startAt="3"/>
            </a:pPr>
            <a:r>
              <a:rPr lang="cs-CZ" sz="4000" dirty="0" err="1" smtClean="0"/>
              <a:t>müssen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(muset)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 startAt="3"/>
            </a:pPr>
            <a:r>
              <a:rPr lang="cs-CZ" sz="4000" dirty="0" err="1" smtClean="0"/>
              <a:t>sollen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(mít povinnost)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 startAt="3"/>
            </a:pPr>
            <a:r>
              <a:rPr lang="cs-CZ" sz="4000" dirty="0" err="1" smtClean="0"/>
              <a:t>wollen</a:t>
            </a:r>
            <a:r>
              <a:rPr lang="cs-CZ" sz="4000" dirty="0" smtClean="0"/>
              <a:t>		</a:t>
            </a:r>
            <a:r>
              <a:rPr lang="cs-CZ" sz="4000" dirty="0" smtClean="0">
                <a:solidFill>
                  <a:srgbClr val="FF0000"/>
                </a:solidFill>
              </a:rPr>
              <a:t>(chtít)</a:t>
            </a:r>
          </a:p>
          <a:p>
            <a:pPr marL="624078" indent="-514350">
              <a:lnSpc>
                <a:spcPct val="150000"/>
              </a:lnSpc>
              <a:buFont typeface="+mj-lt"/>
              <a:buAutoNum type="arabicPeriod" startAt="3"/>
            </a:pPr>
            <a:r>
              <a:rPr lang="cs-CZ" sz="4000" dirty="0" err="1" smtClean="0"/>
              <a:t>wissen</a:t>
            </a:r>
            <a:r>
              <a:rPr lang="cs-CZ" sz="4000" dirty="0" smtClean="0">
                <a:solidFill>
                  <a:srgbClr val="FF0000"/>
                </a:solidFill>
              </a:rPr>
              <a:t>		(vědět)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33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86800" cy="994122"/>
          </a:xfrm>
        </p:spPr>
        <p:txBody>
          <a:bodyPr/>
          <a:lstStyle/>
          <a:p>
            <a:r>
              <a:rPr lang="cs-CZ" dirty="0" smtClean="0"/>
              <a:t>Časování způsobových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4968552"/>
          </a:xfrm>
        </p:spPr>
        <p:txBody>
          <a:bodyPr>
            <a:normAutofit lnSpcReduction="10000"/>
          </a:bodyPr>
          <a:lstStyle/>
          <a:p>
            <a:pPr marL="624078" indent="-514350">
              <a:buFont typeface="+mj-lt"/>
              <a:buAutoNum type="alphaUcPeriod"/>
            </a:pPr>
            <a:r>
              <a:rPr lang="cs-CZ" sz="3200" b="1" u="sng" dirty="0" err="1" smtClean="0"/>
              <a:t>dürfen</a:t>
            </a:r>
            <a:r>
              <a:rPr lang="cs-CZ" sz="3200" b="1" u="sng" dirty="0" smtClean="0"/>
              <a:t> (smět)</a:t>
            </a:r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		</a:t>
            </a:r>
            <a:r>
              <a:rPr lang="cs-CZ" dirty="0" err="1" smtClean="0"/>
              <a:t>d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rf</a:t>
            </a:r>
            <a:r>
              <a:rPr lang="cs-CZ" dirty="0" smtClean="0">
                <a:solidFill>
                  <a:srgbClr val="FF0000"/>
                </a:solidFill>
              </a:rPr>
              <a:t>_		!</a:t>
            </a: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		</a:t>
            </a:r>
            <a:r>
              <a:rPr lang="cs-CZ" dirty="0" err="1" smtClean="0"/>
              <a:t>d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rfst</a:t>
            </a:r>
            <a:r>
              <a:rPr lang="cs-CZ" dirty="0" smtClean="0"/>
              <a:t>		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</a:p>
          <a:p>
            <a:pPr marL="109728" indent="0">
              <a:buNone/>
            </a:pP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	</a:t>
            </a:r>
            <a:r>
              <a:rPr lang="cs-CZ" dirty="0" err="1" smtClean="0"/>
              <a:t>d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rf</a:t>
            </a:r>
            <a:r>
              <a:rPr lang="cs-CZ" dirty="0" smtClean="0">
                <a:solidFill>
                  <a:srgbClr val="FF0000"/>
                </a:solidFill>
              </a:rPr>
              <a:t>_	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		</a:t>
            </a:r>
            <a:r>
              <a:rPr lang="cs-CZ" dirty="0" err="1" smtClean="0"/>
              <a:t>dürfen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		</a:t>
            </a:r>
            <a:r>
              <a:rPr lang="cs-CZ" dirty="0" err="1" smtClean="0"/>
              <a:t>dürft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	</a:t>
            </a:r>
            <a:r>
              <a:rPr lang="cs-CZ" dirty="0" err="1" smtClean="0"/>
              <a:t>dürfen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darf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Kino </a:t>
            </a:r>
            <a:r>
              <a:rPr lang="cs-CZ" dirty="0" err="1" smtClean="0"/>
              <a:t>gehen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624078" indent="-51435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36588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/>
          <a:lstStyle/>
          <a:p>
            <a:pPr marL="624078" indent="-514350">
              <a:buFont typeface="+mj-lt"/>
              <a:buAutoNum type="alphaUcPeriod" startAt="2"/>
            </a:pPr>
            <a:r>
              <a:rPr lang="cs-CZ" sz="3200" b="1" u="sng" dirty="0" err="1" smtClean="0"/>
              <a:t>können</a:t>
            </a:r>
            <a:r>
              <a:rPr lang="cs-CZ" sz="3200" b="1" u="sng" dirty="0" smtClean="0"/>
              <a:t> (moci, umět)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</a:t>
            </a:r>
            <a:r>
              <a:rPr lang="cs-CZ" dirty="0" smtClean="0"/>
              <a:t>k</a:t>
            </a:r>
            <a:r>
              <a:rPr lang="cs-CZ" u="sng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nn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err="1" smtClean="0"/>
              <a:t>k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nnst</a:t>
            </a:r>
            <a:r>
              <a:rPr lang="cs-CZ" dirty="0"/>
              <a:t>	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cs-CZ" dirty="0" smtClean="0"/>
              <a:t>k</a:t>
            </a:r>
            <a:r>
              <a:rPr lang="cs-CZ" u="sng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nn</a:t>
            </a:r>
            <a:r>
              <a:rPr lang="cs-CZ" dirty="0">
                <a:solidFill>
                  <a:srgbClr val="FF0000"/>
                </a:solidFill>
              </a:rPr>
              <a:t>	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cs-CZ" dirty="0" err="1" smtClean="0"/>
              <a:t>können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	</a:t>
            </a:r>
            <a:r>
              <a:rPr lang="cs-CZ" dirty="0" err="1" smtClean="0"/>
              <a:t>könnt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 smtClean="0"/>
              <a:t>können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Martin </a:t>
            </a:r>
            <a:r>
              <a:rPr lang="cs-CZ" dirty="0" smtClean="0">
                <a:solidFill>
                  <a:srgbClr val="FF0000"/>
                </a:solidFill>
              </a:rPr>
              <a:t>kann</a:t>
            </a:r>
            <a:r>
              <a:rPr lang="cs-CZ" dirty="0" smtClean="0"/>
              <a:t> gut 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sprechen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300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5360988"/>
          </a:xfrm>
        </p:spPr>
        <p:txBody>
          <a:bodyPr/>
          <a:lstStyle/>
          <a:p>
            <a:pPr marL="624078" indent="-514350">
              <a:buFont typeface="+mj-lt"/>
              <a:buAutoNum type="alphaUcPeriod" startAt="3"/>
            </a:pPr>
            <a:r>
              <a:rPr lang="cs-CZ" sz="3200" b="1" u="sng" dirty="0" err="1" smtClean="0"/>
              <a:t>mögen</a:t>
            </a:r>
            <a:r>
              <a:rPr lang="cs-CZ" sz="3200" b="1" u="sng" dirty="0" smtClean="0"/>
              <a:t> (mít rád)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g</a:t>
            </a:r>
            <a:r>
              <a:rPr lang="cs-CZ" dirty="0" smtClean="0">
                <a:solidFill>
                  <a:srgbClr val="FF0000"/>
                </a:solidFill>
              </a:rPr>
              <a:t>_	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gst</a:t>
            </a:r>
            <a:r>
              <a:rPr lang="cs-CZ" dirty="0"/>
              <a:t>	</a:t>
            </a:r>
            <a:r>
              <a:rPr lang="cs-CZ" dirty="0">
                <a:solidFill>
                  <a:srgbClr val="FF0000"/>
                </a:solidFill>
              </a:rPr>
              <a:t>!</a:t>
            </a:r>
          </a:p>
          <a:p>
            <a:pPr marL="109728" indent="0">
              <a:buNone/>
            </a:pP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a</a:t>
            </a:r>
            <a:r>
              <a:rPr lang="cs-CZ" dirty="0" err="1" smtClean="0"/>
              <a:t>g</a:t>
            </a:r>
            <a:r>
              <a:rPr lang="cs-CZ" u="sng" dirty="0" smtClean="0"/>
              <a:t>_</a:t>
            </a:r>
            <a:r>
              <a:rPr lang="cs-CZ" u="sng" dirty="0">
                <a:solidFill>
                  <a:srgbClr val="FF0000"/>
                </a:solidFill>
              </a:rPr>
              <a:t>	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cs-CZ" dirty="0" err="1" smtClean="0"/>
              <a:t>mögen</a:t>
            </a:r>
            <a:r>
              <a:rPr lang="cs-CZ" dirty="0" smtClean="0"/>
              <a:t>	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	</a:t>
            </a:r>
            <a:r>
              <a:rPr lang="cs-CZ" dirty="0" err="1" smtClean="0"/>
              <a:t>mögt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 smtClean="0"/>
              <a:t>mögen</a:t>
            </a:r>
            <a:endParaRPr lang="cs-CZ" dirty="0" smtClean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Eva </a:t>
            </a:r>
            <a:r>
              <a:rPr lang="cs-CZ" dirty="0" err="1" smtClean="0">
                <a:solidFill>
                  <a:srgbClr val="FF0000"/>
                </a:solidFill>
              </a:rPr>
              <a:t>mag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Tomatensuppe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929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lphaUcPeriod" startAt="4"/>
            </a:pPr>
            <a:r>
              <a:rPr lang="cs-CZ" sz="3200" b="1" u="sng" dirty="0" err="1" smtClean="0"/>
              <a:t>müssen</a:t>
            </a:r>
            <a:r>
              <a:rPr lang="cs-CZ" sz="3200" b="1" u="sng" dirty="0" smtClean="0"/>
              <a:t> </a:t>
            </a:r>
            <a:r>
              <a:rPr lang="cs-CZ" sz="3200" b="1" u="sng" dirty="0"/>
              <a:t>(</a:t>
            </a:r>
            <a:r>
              <a:rPr lang="cs-CZ" sz="3200" b="1" u="sng" dirty="0" smtClean="0"/>
              <a:t>muset)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</a:t>
            </a:r>
            <a:r>
              <a:rPr lang="cs-CZ" dirty="0">
                <a:solidFill>
                  <a:srgbClr val="FF0000"/>
                </a:solidFill>
              </a:rPr>
              <a:t>_	!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sst</a:t>
            </a:r>
            <a:r>
              <a:rPr lang="cs-CZ" dirty="0"/>
              <a:t>	</a:t>
            </a:r>
            <a:r>
              <a:rPr lang="cs-CZ" dirty="0">
                <a:solidFill>
                  <a:srgbClr val="FF0000"/>
                </a:solidFill>
              </a:rPr>
              <a:t>!</a:t>
            </a:r>
          </a:p>
          <a:p>
            <a:pPr marL="109728" indent="0">
              <a:buNone/>
            </a:pP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cs-CZ" dirty="0" err="1" smtClean="0"/>
              <a:t>m</a:t>
            </a:r>
            <a:r>
              <a:rPr lang="cs-CZ" u="sng" dirty="0" err="1" smtClean="0">
                <a:solidFill>
                  <a:srgbClr val="FF0000"/>
                </a:solidFill>
              </a:rPr>
              <a:t>u</a:t>
            </a:r>
            <a:r>
              <a:rPr lang="cs-CZ" dirty="0" err="1" smtClean="0"/>
              <a:t>ss</a:t>
            </a:r>
            <a:r>
              <a:rPr lang="cs-CZ" dirty="0">
                <a:solidFill>
                  <a:srgbClr val="FF0000"/>
                </a:solidFill>
              </a:rPr>
              <a:t>_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cs-CZ" dirty="0" err="1" smtClean="0"/>
              <a:t>müssen</a:t>
            </a:r>
            <a:r>
              <a:rPr lang="cs-CZ" dirty="0"/>
              <a:t>	</a:t>
            </a:r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	</a:t>
            </a:r>
            <a:r>
              <a:rPr lang="cs-CZ" dirty="0" err="1" smtClean="0"/>
              <a:t>müsst</a:t>
            </a:r>
            <a:r>
              <a:rPr lang="cs-CZ" dirty="0" smtClean="0"/>
              <a:t> 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 smtClean="0"/>
              <a:t>müssen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müssen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zu</a:t>
            </a:r>
            <a:r>
              <a:rPr lang="cs-CZ" dirty="0" smtClean="0"/>
              <a:t> </a:t>
            </a:r>
            <a:r>
              <a:rPr lang="cs-CZ" dirty="0" err="1" smtClean="0"/>
              <a:t>Hause</a:t>
            </a:r>
            <a:r>
              <a:rPr lang="cs-CZ" dirty="0" smtClean="0"/>
              <a:t> </a:t>
            </a:r>
            <a:r>
              <a:rPr lang="cs-CZ" dirty="0" err="1" smtClean="0"/>
              <a:t>bleiben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392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624078" indent="-514350">
              <a:buFont typeface="+mj-lt"/>
              <a:buAutoNum type="alphaUcPeriod" startAt="5"/>
            </a:pPr>
            <a:r>
              <a:rPr lang="cs-CZ" sz="3200" b="1" u="sng" dirty="0" err="1" smtClean="0"/>
              <a:t>sollen</a:t>
            </a:r>
            <a:r>
              <a:rPr lang="cs-CZ" sz="3200" b="1" u="sng" dirty="0" smtClean="0"/>
              <a:t> </a:t>
            </a:r>
            <a:r>
              <a:rPr lang="cs-CZ" sz="3200" b="1" u="sng" dirty="0"/>
              <a:t>(</a:t>
            </a:r>
            <a:r>
              <a:rPr lang="cs-CZ" sz="3200" b="1" u="sng" dirty="0" smtClean="0"/>
              <a:t>mít povinnost)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s</a:t>
            </a:r>
            <a:r>
              <a:rPr lang="cs-CZ" dirty="0" smtClean="0"/>
              <a:t>oll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	!</a:t>
            </a: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err="1" smtClean="0"/>
              <a:t>sollst</a:t>
            </a:r>
            <a:r>
              <a:rPr lang="cs-CZ" dirty="0" smtClean="0"/>
              <a:t>	</a:t>
            </a:r>
            <a:r>
              <a:rPr lang="cs-CZ" dirty="0"/>
              <a:t>	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cs-CZ" dirty="0" smtClean="0"/>
              <a:t>soll</a:t>
            </a:r>
            <a:r>
              <a:rPr lang="cs-CZ" dirty="0" smtClean="0">
                <a:solidFill>
                  <a:srgbClr val="FF0000"/>
                </a:solidFill>
              </a:rPr>
              <a:t>_	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cs-CZ" dirty="0" err="1" smtClean="0"/>
              <a:t>sollen</a:t>
            </a:r>
            <a:r>
              <a:rPr lang="cs-CZ" dirty="0"/>
              <a:t>	</a:t>
            </a:r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 err="1" smtClean="0"/>
              <a:t>sollt</a:t>
            </a:r>
            <a:r>
              <a:rPr lang="cs-CZ" dirty="0" smtClean="0"/>
              <a:t> 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 smtClean="0"/>
              <a:t>sollen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sollt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bald</a:t>
            </a:r>
            <a:r>
              <a:rPr lang="cs-CZ" dirty="0" smtClean="0"/>
              <a:t> </a:t>
            </a:r>
            <a:r>
              <a:rPr lang="cs-CZ" dirty="0" err="1" smtClean="0"/>
              <a:t>schlafen</a:t>
            </a:r>
            <a:r>
              <a:rPr lang="cs-CZ" dirty="0" smtClean="0"/>
              <a:t>, </a:t>
            </a:r>
            <a:r>
              <a:rPr lang="cs-CZ" dirty="0" err="1" smtClean="0"/>
              <a:t>Kinder</a:t>
            </a:r>
            <a:r>
              <a:rPr lang="cs-CZ" dirty="0" smtClean="0"/>
              <a:t>! 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265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624078" indent="-514350">
              <a:buFont typeface="+mj-lt"/>
              <a:buAutoNum type="alphaUcPeriod" startAt="6"/>
            </a:pPr>
            <a:r>
              <a:rPr lang="cs-CZ" sz="3200" b="1" u="sng" dirty="0" err="1" smtClean="0"/>
              <a:t>wollen</a:t>
            </a:r>
            <a:r>
              <a:rPr lang="cs-CZ" sz="3200" b="1" u="sng" dirty="0" smtClean="0"/>
              <a:t> (chtít)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</a:t>
            </a:r>
            <a:r>
              <a:rPr lang="cs-CZ" dirty="0" err="1" smtClean="0"/>
              <a:t>w</a:t>
            </a:r>
            <a:r>
              <a:rPr lang="cs-CZ" u="sng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ll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>
                <a:solidFill>
                  <a:srgbClr val="FF0000"/>
                </a:solidFill>
              </a:rPr>
              <a:t>		!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err="1" smtClean="0"/>
              <a:t>w</a:t>
            </a:r>
            <a:r>
              <a:rPr lang="cs-CZ" u="sng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llst</a:t>
            </a:r>
            <a:r>
              <a:rPr lang="cs-CZ" dirty="0"/>
              <a:t>		</a:t>
            </a:r>
            <a:r>
              <a:rPr lang="cs-CZ" dirty="0" smtClean="0">
                <a:solidFill>
                  <a:srgbClr val="FF0000"/>
                </a:solidFill>
              </a:rPr>
              <a:t>!</a:t>
            </a:r>
            <a:endParaRPr lang="cs-CZ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cs-CZ" dirty="0" err="1" smtClean="0"/>
              <a:t>w</a:t>
            </a:r>
            <a:r>
              <a:rPr lang="cs-CZ" u="sng" dirty="0" err="1" smtClean="0">
                <a:solidFill>
                  <a:srgbClr val="FF0000"/>
                </a:solidFill>
              </a:rPr>
              <a:t>i</a:t>
            </a:r>
            <a:r>
              <a:rPr lang="cs-CZ" dirty="0" err="1" smtClean="0"/>
              <a:t>ll</a:t>
            </a:r>
            <a:r>
              <a:rPr lang="cs-CZ" dirty="0" smtClean="0">
                <a:solidFill>
                  <a:srgbClr val="FF0000"/>
                </a:solidFill>
              </a:rPr>
              <a:t>_</a:t>
            </a:r>
            <a:r>
              <a:rPr lang="cs-CZ" dirty="0">
                <a:solidFill>
                  <a:srgbClr val="FF0000"/>
                </a:solidFill>
              </a:rPr>
              <a:t>	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cs-CZ" dirty="0" err="1" smtClean="0"/>
              <a:t>wollen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	</a:t>
            </a:r>
            <a:r>
              <a:rPr lang="cs-CZ" dirty="0" err="1" smtClean="0"/>
              <a:t>wollt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err="1" smtClean="0"/>
              <a:t>wollen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smtClean="0"/>
              <a:t>Jana </a:t>
            </a:r>
            <a:r>
              <a:rPr lang="cs-CZ" dirty="0" err="1" smtClean="0">
                <a:solidFill>
                  <a:srgbClr val="FF0000"/>
                </a:solidFill>
              </a:rPr>
              <a:t>will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neues</a:t>
            </a:r>
            <a:r>
              <a:rPr lang="cs-CZ" dirty="0" smtClean="0"/>
              <a:t> Auto </a:t>
            </a:r>
            <a:r>
              <a:rPr lang="cs-CZ" dirty="0" err="1" smtClean="0"/>
              <a:t>kaufen</a:t>
            </a:r>
            <a:r>
              <a:rPr lang="cs-CZ" dirty="0" smtClean="0"/>
              <a:t>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973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pPr marL="624078" indent="-514350">
              <a:buFont typeface="+mj-lt"/>
              <a:buAutoNum type="alphaUcPeriod" startAt="7"/>
            </a:pPr>
            <a:r>
              <a:rPr lang="cs-CZ" sz="3200" b="1" u="sng" dirty="0" err="1" smtClean="0"/>
              <a:t>wissen</a:t>
            </a:r>
            <a:r>
              <a:rPr lang="cs-CZ" sz="3200" b="1" u="sng" dirty="0" smtClean="0"/>
              <a:t> (vědět)</a:t>
            </a:r>
            <a:endParaRPr lang="cs-CZ" sz="3200" b="1" u="sng" dirty="0"/>
          </a:p>
          <a:p>
            <a:pPr marL="109728" indent="0">
              <a:buNone/>
            </a:pPr>
            <a:r>
              <a:rPr lang="cs-CZ" dirty="0" err="1"/>
              <a:t>ich</a:t>
            </a:r>
            <a:r>
              <a:rPr lang="cs-CZ" dirty="0"/>
              <a:t> 		</a:t>
            </a:r>
            <a:r>
              <a:rPr lang="cs-CZ" dirty="0" err="1" smtClean="0">
                <a:solidFill>
                  <a:srgbClr val="FF0000"/>
                </a:solidFill>
              </a:rPr>
              <a:t>wei</a:t>
            </a:r>
            <a:r>
              <a:rPr lang="de-DE" dirty="0" smtClean="0">
                <a:solidFill>
                  <a:srgbClr val="FF0000"/>
                </a:solidFill>
              </a:rPr>
              <a:t>ß_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r>
              <a:rPr lang="cs-CZ" dirty="0" err="1"/>
              <a:t>du</a:t>
            </a:r>
            <a:r>
              <a:rPr lang="cs-CZ" dirty="0"/>
              <a:t> 		</a:t>
            </a:r>
            <a:r>
              <a:rPr lang="cs-CZ" dirty="0" smtClean="0">
                <a:solidFill>
                  <a:srgbClr val="FF0000"/>
                </a:solidFill>
              </a:rPr>
              <a:t>w</a:t>
            </a:r>
            <a:r>
              <a:rPr lang="de-DE" dirty="0" err="1" smtClean="0">
                <a:solidFill>
                  <a:srgbClr val="FF0000"/>
                </a:solidFill>
              </a:rPr>
              <a:t>eißt</a:t>
            </a:r>
            <a:r>
              <a:rPr lang="cs-CZ" dirty="0">
                <a:solidFill>
                  <a:srgbClr val="FF0000"/>
                </a:solidFill>
              </a:rPr>
              <a:t>	</a:t>
            </a:r>
            <a:r>
              <a:rPr lang="cs-CZ" dirty="0"/>
              <a:t>	</a:t>
            </a:r>
            <a:r>
              <a:rPr lang="cs-CZ" dirty="0">
                <a:solidFill>
                  <a:srgbClr val="FF0000"/>
                </a:solidFill>
              </a:rPr>
              <a:t>!</a:t>
            </a:r>
          </a:p>
          <a:p>
            <a:pPr marL="109728" indent="0">
              <a:buNone/>
            </a:pPr>
            <a:r>
              <a:rPr lang="cs-CZ" dirty="0" err="1"/>
              <a:t>er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, es	</a:t>
            </a:r>
            <a:r>
              <a:rPr lang="de-DE" dirty="0" smtClean="0">
                <a:solidFill>
                  <a:srgbClr val="FF0000"/>
                </a:solidFill>
              </a:rPr>
              <a:t>weiß_</a:t>
            </a:r>
            <a:r>
              <a:rPr lang="cs-CZ" dirty="0">
                <a:solidFill>
                  <a:srgbClr val="FF0000"/>
                </a:solidFill>
              </a:rPr>
              <a:t>	!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/>
              <a:t>wir</a:t>
            </a:r>
            <a:r>
              <a:rPr lang="cs-CZ" dirty="0"/>
              <a:t>		</a:t>
            </a:r>
            <a:r>
              <a:rPr lang="de-DE" dirty="0" smtClean="0"/>
              <a:t>wissen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ihr</a:t>
            </a:r>
            <a:r>
              <a:rPr lang="cs-CZ" dirty="0"/>
              <a:t>		</a:t>
            </a:r>
            <a:r>
              <a:rPr lang="cs-CZ" dirty="0" smtClean="0"/>
              <a:t>w</a:t>
            </a:r>
            <a:r>
              <a:rPr lang="de-DE" dirty="0" smtClean="0"/>
              <a:t>isst</a:t>
            </a:r>
            <a:endParaRPr lang="cs-CZ" dirty="0"/>
          </a:p>
          <a:p>
            <a:pPr marL="109728" indent="0">
              <a:buNone/>
            </a:pPr>
            <a:r>
              <a:rPr lang="cs-CZ" dirty="0" err="1"/>
              <a:t>Sie</a:t>
            </a:r>
            <a:r>
              <a:rPr lang="cs-CZ" dirty="0"/>
              <a:t>, </a:t>
            </a:r>
            <a:r>
              <a:rPr lang="cs-CZ" dirty="0" err="1"/>
              <a:t>sie</a:t>
            </a:r>
            <a:r>
              <a:rPr lang="cs-CZ" dirty="0"/>
              <a:t>	</a:t>
            </a:r>
            <a:r>
              <a:rPr lang="cs-CZ" dirty="0" smtClean="0"/>
              <a:t>w</a:t>
            </a:r>
            <a:r>
              <a:rPr lang="de-DE" dirty="0" err="1" smtClean="0"/>
              <a:t>issen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de-DE" dirty="0" smtClean="0"/>
              <a:t>Die Studenten </a:t>
            </a:r>
            <a:r>
              <a:rPr lang="de-DE" dirty="0" smtClean="0">
                <a:solidFill>
                  <a:srgbClr val="FF0000"/>
                </a:solidFill>
              </a:rPr>
              <a:t>wissen</a:t>
            </a:r>
            <a:r>
              <a:rPr lang="de-DE" dirty="0" smtClean="0"/>
              <a:t> das nicht.</a:t>
            </a:r>
            <a:endParaRPr lang="cs-CZ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4490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579296" cy="5721499"/>
          </a:xfrm>
        </p:spPr>
        <p:txBody>
          <a:bodyPr/>
          <a:lstStyle/>
          <a:p>
            <a:r>
              <a:rPr lang="de-DE" dirty="0" smtClean="0"/>
              <a:t>V </a:t>
            </a:r>
            <a:r>
              <a:rPr lang="de-DE" dirty="0" err="1" smtClean="0"/>
              <a:t>souvislosti</a:t>
            </a:r>
            <a:r>
              <a:rPr lang="de-DE" dirty="0" smtClean="0"/>
              <a:t> se </a:t>
            </a:r>
            <a:r>
              <a:rPr lang="cs-CZ" dirty="0" smtClean="0"/>
              <a:t>způsobovými slovesy můžeme </a:t>
            </a:r>
          </a:p>
          <a:p>
            <a:pPr marL="109728" indent="0">
              <a:buNone/>
            </a:pPr>
            <a:r>
              <a:rPr lang="cs-CZ" dirty="0" smtClean="0"/>
              <a:t>   zmínit ještě sloveso </a:t>
            </a:r>
            <a:r>
              <a:rPr lang="cs-CZ" b="1" dirty="0" smtClean="0"/>
              <a:t>„</a:t>
            </a:r>
            <a:r>
              <a:rPr lang="cs-CZ" b="1" dirty="0" err="1" smtClean="0"/>
              <a:t>möchten</a:t>
            </a:r>
            <a:r>
              <a:rPr lang="cs-CZ" b="1" dirty="0" smtClean="0"/>
              <a:t>“ </a:t>
            </a:r>
            <a:r>
              <a:rPr lang="cs-CZ" dirty="0" smtClean="0"/>
              <a:t>(chtít – chtěl bych),</a:t>
            </a:r>
          </a:p>
          <a:p>
            <a:pPr marL="109728" indent="0">
              <a:buNone/>
            </a:pPr>
            <a:r>
              <a:rPr lang="cs-CZ" dirty="0" smtClean="0"/>
              <a:t>   jehož základ je ve slovese „</a:t>
            </a:r>
            <a:r>
              <a:rPr lang="cs-CZ" dirty="0" err="1" smtClean="0"/>
              <a:t>mögen</a:t>
            </a:r>
            <a:r>
              <a:rPr lang="cs-CZ" dirty="0" smtClean="0"/>
              <a:t>“.   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Sloveso „</a:t>
            </a:r>
            <a:r>
              <a:rPr lang="cs-CZ" b="1" dirty="0" err="1" smtClean="0"/>
              <a:t>möchten</a:t>
            </a:r>
            <a:r>
              <a:rPr lang="cs-CZ" b="1" dirty="0" smtClean="0"/>
              <a:t>“</a:t>
            </a:r>
            <a:r>
              <a:rPr lang="cs-CZ" dirty="0" smtClean="0"/>
              <a:t> se časuje </a:t>
            </a:r>
            <a:r>
              <a:rPr lang="cs-CZ" u="sng" dirty="0" smtClean="0"/>
              <a:t>pravidelně </a:t>
            </a:r>
          </a:p>
          <a:p>
            <a:pPr marL="109728" indent="0">
              <a:buNone/>
            </a:pPr>
            <a:r>
              <a:rPr lang="cs-CZ" dirty="0" smtClean="0"/>
              <a:t>   (mimo 3. osoby čísla jednotného):   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	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		</a:t>
            </a:r>
            <a:r>
              <a:rPr lang="cs-CZ" dirty="0" err="1" smtClean="0"/>
              <a:t>wir</a:t>
            </a:r>
            <a:r>
              <a:rPr lang="cs-CZ" dirty="0" smtClean="0"/>
              <a:t> 	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 	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est</a:t>
            </a:r>
            <a:r>
              <a:rPr lang="cs-CZ" dirty="0" smtClean="0"/>
              <a:t>		</a:t>
            </a:r>
            <a:r>
              <a:rPr lang="cs-CZ" dirty="0" err="1" smtClean="0"/>
              <a:t>ihr</a:t>
            </a:r>
            <a:r>
              <a:rPr lang="cs-CZ" dirty="0" smtClean="0"/>
              <a:t> 	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et</a:t>
            </a:r>
            <a:endParaRPr lang="cs-CZ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dirty="0" err="1" smtClean="0"/>
              <a:t>er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, es 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</a:t>
            </a:r>
            <a:r>
              <a:rPr lang="cs-CZ" dirty="0" smtClean="0">
                <a:solidFill>
                  <a:srgbClr val="FF0000"/>
                </a:solidFill>
              </a:rPr>
              <a:t> !</a:t>
            </a:r>
            <a:r>
              <a:rPr lang="cs-CZ" dirty="0" smtClean="0"/>
              <a:t>		</a:t>
            </a:r>
            <a:r>
              <a:rPr lang="cs-CZ" dirty="0" err="1" smtClean="0"/>
              <a:t>Sie</a:t>
            </a:r>
            <a:r>
              <a:rPr lang="cs-CZ" dirty="0" smtClean="0"/>
              <a:t>, </a:t>
            </a:r>
            <a:r>
              <a:rPr lang="cs-CZ" dirty="0" err="1" smtClean="0"/>
              <a:t>sie</a:t>
            </a:r>
            <a:r>
              <a:rPr lang="cs-CZ" dirty="0" smtClean="0"/>
              <a:t> 	</a:t>
            </a:r>
            <a:r>
              <a:rPr lang="cs-CZ" dirty="0" err="1" smtClean="0"/>
              <a:t>möcht</a:t>
            </a:r>
            <a:r>
              <a:rPr lang="cs-CZ" dirty="0" err="1" smtClean="0">
                <a:solidFill>
                  <a:srgbClr val="FF0000"/>
                </a:solidFill>
              </a:rPr>
              <a:t>en</a:t>
            </a:r>
            <a:endParaRPr lang="cs-CZ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3705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cs-CZ" dirty="0" smtClean="0"/>
              <a:t>Způsobová slovesa ve větě: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328592"/>
          </a:xfrm>
          <a:ln>
            <a:noFill/>
          </a:ln>
        </p:spPr>
        <p:txBody>
          <a:bodyPr/>
          <a:lstStyle/>
          <a:p>
            <a:r>
              <a:rPr lang="cs-CZ" dirty="0" smtClean="0"/>
              <a:t>Způsobové sloveso tvoří s významovým slovesem,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které je v infinitivu, tzv. </a:t>
            </a:r>
            <a:r>
              <a:rPr lang="cs-CZ" b="1" dirty="0" smtClean="0">
                <a:solidFill>
                  <a:srgbClr val="FFC000"/>
                </a:solidFill>
              </a:rPr>
              <a:t>větný rámec</a:t>
            </a:r>
            <a:r>
              <a:rPr lang="cs-CZ" dirty="0" smtClean="0"/>
              <a:t>. </a:t>
            </a: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Ich</a:t>
            </a:r>
            <a:r>
              <a:rPr lang="cs-CZ" dirty="0" smtClean="0"/>
              <a:t> 	</a:t>
            </a:r>
            <a:r>
              <a:rPr lang="cs-CZ" dirty="0" err="1" smtClean="0">
                <a:solidFill>
                  <a:srgbClr val="FF0000"/>
                </a:solidFill>
              </a:rPr>
              <a:t>muss</a:t>
            </a:r>
            <a:r>
              <a:rPr lang="cs-CZ" dirty="0" smtClean="0">
                <a:solidFill>
                  <a:srgbClr val="FF0000"/>
                </a:solidFill>
              </a:rPr>
              <a:t>	</a:t>
            </a:r>
            <a:r>
              <a:rPr lang="cs-CZ" dirty="0" smtClean="0"/>
              <a:t>   jeden </a:t>
            </a:r>
            <a:r>
              <a:rPr lang="cs-CZ" dirty="0" err="1" smtClean="0"/>
              <a:t>Tag</a:t>
            </a:r>
            <a:r>
              <a:rPr lang="cs-CZ" dirty="0" smtClean="0"/>
              <a:t> um 6 Uhr    </a:t>
            </a:r>
            <a:r>
              <a:rPr lang="cs-CZ" dirty="0" err="1" smtClean="0">
                <a:solidFill>
                  <a:srgbClr val="7030A0"/>
                </a:solidFill>
              </a:rPr>
              <a:t>aufstehen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err="1" smtClean="0"/>
              <a:t>Du</a:t>
            </a:r>
            <a:r>
              <a:rPr lang="cs-CZ" dirty="0" smtClean="0"/>
              <a:t>	</a:t>
            </a:r>
            <a:r>
              <a:rPr lang="cs-CZ" dirty="0" err="1" smtClean="0">
                <a:solidFill>
                  <a:srgbClr val="FF0000"/>
                </a:solidFill>
              </a:rPr>
              <a:t>musst</a:t>
            </a:r>
            <a:r>
              <a:rPr lang="cs-CZ" dirty="0" smtClean="0"/>
              <a:t>   jeden </a:t>
            </a:r>
            <a:r>
              <a:rPr lang="cs-CZ" dirty="0" err="1" smtClean="0"/>
              <a:t>Tag</a:t>
            </a:r>
            <a:r>
              <a:rPr lang="cs-CZ" dirty="0" smtClean="0"/>
              <a:t> um 6 Uhr    </a:t>
            </a:r>
            <a:r>
              <a:rPr lang="cs-CZ" dirty="0" err="1" smtClean="0">
                <a:solidFill>
                  <a:srgbClr val="7030A0"/>
                </a:solidFill>
              </a:rPr>
              <a:t>aufstehen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r>
              <a:rPr lang="cs-CZ" dirty="0" smtClean="0"/>
              <a:t>Er	</a:t>
            </a:r>
            <a:r>
              <a:rPr lang="cs-CZ" dirty="0" err="1" smtClean="0">
                <a:solidFill>
                  <a:srgbClr val="FF0000"/>
                </a:solidFill>
              </a:rPr>
              <a:t>muss</a:t>
            </a:r>
            <a:r>
              <a:rPr lang="cs-CZ" dirty="0" smtClean="0"/>
              <a:t>	   jeden </a:t>
            </a:r>
            <a:r>
              <a:rPr lang="cs-CZ" dirty="0" err="1" smtClean="0"/>
              <a:t>Tag</a:t>
            </a:r>
            <a:r>
              <a:rPr lang="cs-CZ" dirty="0" smtClean="0"/>
              <a:t> um 6 Uhr	</a:t>
            </a:r>
            <a:r>
              <a:rPr lang="cs-CZ" dirty="0" err="1" smtClean="0">
                <a:solidFill>
                  <a:srgbClr val="7030A0"/>
                </a:solidFill>
              </a:rPr>
              <a:t>aufstehen</a:t>
            </a:r>
            <a:r>
              <a:rPr lang="cs-CZ" dirty="0" smtClean="0"/>
              <a:t>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Způsobové sloveso </a:t>
            </a:r>
            <a:r>
              <a:rPr lang="cs-CZ" dirty="0" smtClean="0"/>
              <a:t>		   </a:t>
            </a:r>
            <a:r>
              <a:rPr lang="cs-CZ" dirty="0" smtClean="0">
                <a:solidFill>
                  <a:srgbClr val="7030A0"/>
                </a:solidFill>
              </a:rPr>
              <a:t>Způsobové sloveso</a:t>
            </a:r>
          </a:p>
          <a:p>
            <a:pPr marL="109728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0000"/>
                </a:solidFill>
              </a:rPr>
              <a:t>v určitém tvaru</a:t>
            </a:r>
            <a:r>
              <a:rPr lang="cs-CZ" dirty="0" smtClean="0"/>
              <a:t>			           </a:t>
            </a:r>
            <a:r>
              <a:rPr lang="cs-CZ" dirty="0" smtClean="0">
                <a:solidFill>
                  <a:srgbClr val="7030A0"/>
                </a:solidFill>
              </a:rPr>
              <a:t>v infinitivu</a:t>
            </a:r>
          </a:p>
        </p:txBody>
      </p:sp>
      <p:sp>
        <p:nvSpPr>
          <p:cNvPr id="4" name="Ovál 3"/>
          <p:cNvSpPr/>
          <p:nvPr/>
        </p:nvSpPr>
        <p:spPr>
          <a:xfrm>
            <a:off x="1187624" y="2636912"/>
            <a:ext cx="1440160" cy="180020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5868144" y="2492896"/>
            <a:ext cx="1944216" cy="2016968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4" idx="4"/>
          </p:cNvCxnSpPr>
          <p:nvPr/>
        </p:nvCxnSpPr>
        <p:spPr>
          <a:xfrm flipH="1">
            <a:off x="1331640" y="4437112"/>
            <a:ext cx="576064" cy="7920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" idx="4"/>
          </p:cNvCxnSpPr>
          <p:nvPr/>
        </p:nvCxnSpPr>
        <p:spPr>
          <a:xfrm>
            <a:off x="6840252" y="4509864"/>
            <a:ext cx="612068" cy="86335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1907704" y="2348880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07704" y="2348880"/>
            <a:ext cx="493254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840252" y="2348880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5390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600" b="1" u="sng" dirty="0" smtClean="0"/>
              <a:t>Věta tázací:</a:t>
            </a:r>
          </a:p>
          <a:p>
            <a:pPr marL="109728" indent="0">
              <a:buNone/>
            </a:pPr>
            <a:endParaRPr lang="cs-CZ" sz="3600" b="1" u="sng" dirty="0"/>
          </a:p>
          <a:p>
            <a:pPr marL="109728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Musst</a:t>
            </a:r>
            <a:r>
              <a:rPr lang="cs-CZ" sz="2800" dirty="0" smtClean="0"/>
              <a:t>   </a:t>
            </a:r>
            <a:r>
              <a:rPr lang="cs-CZ" sz="2800" dirty="0" err="1" smtClean="0"/>
              <a:t>du</a:t>
            </a:r>
            <a:r>
              <a:rPr lang="cs-CZ" sz="2800" dirty="0" smtClean="0"/>
              <a:t>    jeden </a:t>
            </a:r>
            <a:r>
              <a:rPr lang="cs-CZ" sz="2800" dirty="0" err="1" smtClean="0"/>
              <a:t>Tag</a:t>
            </a:r>
            <a:r>
              <a:rPr lang="cs-CZ" sz="2800" dirty="0" smtClean="0"/>
              <a:t> um 6 Uhr    </a:t>
            </a:r>
            <a:r>
              <a:rPr lang="cs-CZ" sz="2800" dirty="0" err="1" smtClean="0">
                <a:solidFill>
                  <a:srgbClr val="7030A0"/>
                </a:solidFill>
              </a:rPr>
              <a:t>aufstehen</a:t>
            </a:r>
            <a:r>
              <a:rPr lang="cs-CZ" sz="2800" dirty="0" smtClean="0"/>
              <a:t>?</a:t>
            </a:r>
          </a:p>
          <a:p>
            <a:pPr marL="109728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Muss</a:t>
            </a:r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dirty="0" err="1" smtClean="0"/>
              <a:t>er</a:t>
            </a:r>
            <a:r>
              <a:rPr lang="cs-CZ" sz="2800" dirty="0" smtClean="0"/>
              <a:t>	   jeden </a:t>
            </a:r>
            <a:r>
              <a:rPr lang="cs-CZ" sz="2800" dirty="0" err="1" smtClean="0"/>
              <a:t>Tag</a:t>
            </a:r>
            <a:r>
              <a:rPr lang="cs-CZ" sz="2800" dirty="0" smtClean="0"/>
              <a:t> um 6 Uhr    </a:t>
            </a:r>
            <a:r>
              <a:rPr lang="cs-CZ" sz="2800" dirty="0" err="1" smtClean="0">
                <a:solidFill>
                  <a:srgbClr val="7030A0"/>
                </a:solidFill>
              </a:rPr>
              <a:t>aufstehen</a:t>
            </a:r>
            <a:r>
              <a:rPr lang="cs-CZ" sz="2800" dirty="0" smtClean="0"/>
              <a:t>?</a:t>
            </a:r>
          </a:p>
          <a:p>
            <a:pPr marL="109728" indent="0">
              <a:buNone/>
            </a:pPr>
            <a:r>
              <a:rPr lang="cs-CZ" sz="2800" dirty="0" err="1" smtClean="0">
                <a:solidFill>
                  <a:srgbClr val="FF0000"/>
                </a:solidFill>
              </a:rPr>
              <a:t>Müssen</a:t>
            </a:r>
            <a:r>
              <a:rPr lang="cs-CZ" sz="2800" dirty="0" smtClean="0"/>
              <a:t> </a:t>
            </a:r>
            <a:r>
              <a:rPr lang="cs-CZ" sz="2800" dirty="0" err="1" smtClean="0"/>
              <a:t>wir</a:t>
            </a:r>
            <a:r>
              <a:rPr lang="cs-CZ" sz="2800" dirty="0"/>
              <a:t> </a:t>
            </a:r>
            <a:r>
              <a:rPr lang="cs-CZ" sz="2800" dirty="0" smtClean="0"/>
              <a:t> jeden </a:t>
            </a:r>
            <a:r>
              <a:rPr lang="cs-CZ" sz="2800" dirty="0" err="1" smtClean="0"/>
              <a:t>Tag</a:t>
            </a:r>
            <a:r>
              <a:rPr lang="cs-CZ" sz="2800" dirty="0" smtClean="0"/>
              <a:t> um 6 Uhr	</a:t>
            </a:r>
            <a:r>
              <a:rPr lang="cs-CZ" sz="2800" dirty="0" smtClean="0">
                <a:solidFill>
                  <a:srgbClr val="7030A0"/>
                </a:solidFill>
              </a:rPr>
              <a:t>  </a:t>
            </a:r>
            <a:r>
              <a:rPr lang="cs-CZ" sz="2800" dirty="0" err="1" smtClean="0">
                <a:solidFill>
                  <a:srgbClr val="7030A0"/>
                </a:solidFill>
              </a:rPr>
              <a:t>aufstehen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115616" y="1268760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115616" y="1268760"/>
            <a:ext cx="5832648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48264" y="1268760"/>
            <a:ext cx="0" cy="504056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6719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303</TotalTime>
  <Words>220</Words>
  <Application>Microsoft Office PowerPoint</Application>
  <PresentationFormat>Předvádění na obrazovce (4:3)</PresentationFormat>
  <Paragraphs>134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Silk</vt:lpstr>
      <vt:lpstr>Německý jazyk – Gramatické jevy</vt:lpstr>
      <vt:lpstr>Způsobová slovesa</vt:lpstr>
      <vt:lpstr>Prezentace aplikace PowerPoint</vt:lpstr>
      <vt:lpstr>Časování způsobových sloves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Způsobová slovesa ve větě: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Petr Kozlovský</cp:lastModifiedBy>
  <cp:revision>37</cp:revision>
  <dcterms:created xsi:type="dcterms:W3CDTF">2011-03-22T17:13:23Z</dcterms:created>
  <dcterms:modified xsi:type="dcterms:W3CDTF">2011-12-18T21:44:34Z</dcterms:modified>
</cp:coreProperties>
</file>