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8000"/>
    <a:srgbClr val="D3CD7B"/>
    <a:srgbClr val="CCC5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4A6A8-DD17-4253-89B3-28F654DCEE96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6CC90-8E48-47DA-AE50-365665349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451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4A6A8-DD17-4253-89B3-28F654DCEE96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6CC90-8E48-47DA-AE50-365665349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5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4A6A8-DD17-4253-89B3-28F654DCEE96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6CC90-8E48-47DA-AE50-365665349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9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4A6A8-DD17-4253-89B3-28F654DCEE96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6CC90-8E48-47DA-AE50-365665349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505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4A6A8-DD17-4253-89B3-28F654DCEE96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6CC90-8E48-47DA-AE50-365665349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562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4A6A8-DD17-4253-89B3-28F654DCEE96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6CC90-8E48-47DA-AE50-365665349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776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4A6A8-DD17-4253-89B3-28F654DCEE96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6CC90-8E48-47DA-AE50-365665349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810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4A6A8-DD17-4253-89B3-28F654DCEE96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6CC90-8E48-47DA-AE50-365665349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851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4A6A8-DD17-4253-89B3-28F654DCEE96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6CC90-8E48-47DA-AE50-365665349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571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4A6A8-DD17-4253-89B3-28F654DCEE96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6CC90-8E48-47DA-AE50-365665349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045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4A6A8-DD17-4253-89B3-28F654DCEE96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6CC90-8E48-47DA-AE50-365665349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473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84A6A8-DD17-4253-89B3-28F654DCEE96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A6CC90-8E48-47DA-AE50-3656653492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367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5760720" cy="125666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1547664" y="1805345"/>
            <a:ext cx="705678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Datum: 15.09.2013</a:t>
            </a:r>
            <a:endParaRPr lang="cs-CZ" dirty="0"/>
          </a:p>
          <a:p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 smtClean="0"/>
              <a:t>VY_32_INOVACE_038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/>
              <a:t>Jméno autora:</a:t>
            </a:r>
            <a:r>
              <a:rPr lang="cs-CZ" b="1" dirty="0"/>
              <a:t> Jiří Langhammer</a:t>
            </a:r>
            <a:endParaRPr lang="cs-CZ" dirty="0"/>
          </a:p>
          <a:p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dirty="0" smtClean="0"/>
              <a:t>goniometrické rovnice 1</a:t>
            </a:r>
            <a:endParaRPr lang="cs-CZ" dirty="0"/>
          </a:p>
          <a:p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/>
              <a:t>Ročník: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30 </a:t>
            </a:r>
            <a:r>
              <a:rPr lang="cs-CZ" dirty="0"/>
              <a:t>minut</a:t>
            </a:r>
          </a:p>
          <a:p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používat grafy goniometrických </a:t>
            </a:r>
            <a:r>
              <a:rPr lang="cs-CZ" dirty="0" smtClean="0"/>
              <a:t>funkcí při řešení rovnic</a:t>
            </a:r>
            <a:endParaRPr lang="cs-CZ" dirty="0"/>
          </a:p>
          <a:p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potřeby, PC</a:t>
            </a:r>
          </a:p>
          <a:p>
            <a:r>
              <a:rPr lang="cs-CZ" b="1" i="1" dirty="0"/>
              <a:t>Poznámka:</a:t>
            </a:r>
            <a:r>
              <a:rPr lang="cs-CZ" dirty="0"/>
              <a:t> Tento materiál je součástí tematického balíčku trigonometrie a goniometrie</a:t>
            </a:r>
          </a:p>
          <a:p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výuky</a:t>
            </a:r>
          </a:p>
        </p:txBody>
      </p:sp>
    </p:spTree>
    <p:extLst>
      <p:ext uri="{BB962C8B-B14F-4D97-AF65-F5344CB8AC3E}">
        <p14:creationId xmlns:p14="http://schemas.microsoft.com/office/powerpoint/2010/main" val="523352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5656" y="1628800"/>
            <a:ext cx="6696744" cy="1368152"/>
          </a:xfrm>
          <a:prstGeom prst="rect">
            <a:avLst/>
          </a:prstGeom>
          <a:solidFill>
            <a:srgbClr val="D3CD7B"/>
          </a:solidFill>
          <a:ln w="50800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835696" y="1915217"/>
            <a:ext cx="612058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Goniometrické </a:t>
            </a:r>
            <a:r>
              <a:rPr lang="cs-CZ" sz="40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rovnice 1</a:t>
            </a:r>
            <a:endParaRPr lang="cs-CZ" sz="40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5413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348207" y="1412776"/>
            <a:ext cx="2879977" cy="3096344"/>
          </a:xfrm>
          <a:prstGeom prst="rect">
            <a:avLst/>
          </a:prstGeom>
          <a:solidFill>
            <a:srgbClr val="D3CD7B"/>
          </a:solidFill>
          <a:ln w="38100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11560" y="4653136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V čem se liší </a:t>
            </a:r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goniometrické rovnice </a:t>
            </a:r>
            <a:r>
              <a:rPr lang="cs-CZ" sz="2400" b="1" dirty="0" smtClean="0">
                <a:latin typeface="Comic Sans MS" panose="030F0702030302020204" pitchFamily="66" charset="0"/>
              </a:rPr>
              <a:t>od </a:t>
            </a:r>
            <a:r>
              <a:rPr lang="cs-CZ" sz="2400" b="1" dirty="0">
                <a:latin typeface="Comic Sans MS" panose="030F0702030302020204" pitchFamily="66" charset="0"/>
              </a:rPr>
              <a:t>většiny ostatních rovnic? 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548680"/>
            <a:ext cx="79208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Co to jsou </a:t>
            </a:r>
            <a:r>
              <a:rPr lang="cs-CZ" sz="3200" b="1" dirty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goniometrické </a:t>
            </a:r>
            <a:r>
              <a:rPr lang="cs-CZ" sz="32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rovnice </a:t>
            </a:r>
            <a:r>
              <a:rPr lang="cs-CZ" sz="2400" b="1" dirty="0" smtClean="0">
                <a:latin typeface="Comic Sans MS" panose="030F0702030302020204" pitchFamily="66" charset="0"/>
              </a:rPr>
              <a:t>?</a:t>
            </a:r>
            <a:endParaRPr lang="cs-CZ" sz="2400" b="1" dirty="0">
              <a:latin typeface="Comic Sans MS" panose="030F0702030302020204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1412776"/>
            <a:ext cx="27366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Jsou to rovnice 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3553996" y="1412776"/>
                <a:ext cx="239507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b="1" i="1" smtClean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32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32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𝜶</m:t>
                          </m:r>
                          <m:r>
                            <a:rPr lang="cs-CZ" sz="3200" b="1" i="1" smtClean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 </m:t>
                          </m:r>
                          <m:r>
                            <a:rPr lang="cs-CZ" sz="32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=</m:t>
                          </m:r>
                          <m:r>
                            <a:rPr lang="cs-CZ" sz="3200" b="1" i="1" smtClean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 </m:t>
                          </m:r>
                          <m:r>
                            <a:rPr lang="cs-CZ" sz="32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𝒂</m:t>
                          </m:r>
                        </m:e>
                      </m:func>
                    </m:oMath>
                  </m:oMathPara>
                </a14:m>
                <a:endParaRPr lang="cs-CZ" sz="3200" dirty="0">
                  <a:solidFill>
                    <a:srgbClr val="008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3996" y="1412776"/>
                <a:ext cx="2395079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3577565" y="2204864"/>
                <a:ext cx="2415918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b="1" i="1" smtClean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32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r>
                            <a:rPr lang="cs-CZ" sz="32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𝜷</m:t>
                          </m:r>
                          <m:r>
                            <a:rPr lang="cs-CZ" sz="3200" b="1" i="1" smtClean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 </m:t>
                          </m:r>
                          <m:r>
                            <a:rPr lang="cs-CZ" sz="32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=</m:t>
                          </m:r>
                          <m:r>
                            <a:rPr lang="cs-CZ" sz="3200" b="1" i="1" smtClean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 </m:t>
                          </m:r>
                          <m:r>
                            <a:rPr lang="cs-CZ" sz="32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𝒃</m:t>
                          </m:r>
                        </m:e>
                      </m:func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7565" y="2204864"/>
                <a:ext cx="2415918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3553996" y="2929299"/>
                <a:ext cx="2411108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b="1" i="1" smtClean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32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𝒕𝒈</m:t>
                          </m:r>
                        </m:fName>
                        <m:e>
                          <m:r>
                            <a:rPr lang="cs-CZ" sz="32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𝜸</m:t>
                          </m:r>
                          <m:r>
                            <a:rPr lang="cs-CZ" sz="3200" b="1" i="1" smtClean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    </m:t>
                          </m:r>
                          <m:r>
                            <a:rPr lang="cs-CZ" sz="32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=</m:t>
                          </m:r>
                          <m:r>
                            <a:rPr lang="cs-CZ" sz="3200" b="1" i="1" smtClean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 </m:t>
                          </m:r>
                          <m:r>
                            <a:rPr lang="cs-CZ" sz="32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𝒄</m:t>
                          </m:r>
                        </m:e>
                      </m:func>
                    </m:oMath>
                  </m:oMathPara>
                </a14:m>
                <a:endParaRPr lang="cs-CZ" sz="3200" dirty="0">
                  <a:solidFill>
                    <a:srgbClr val="008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3996" y="2929299"/>
                <a:ext cx="2411108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3553995" y="3717032"/>
                <a:ext cx="2477345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𝒄𝒐𝒕𝒈</m:t>
                      </m:r>
                      <m:r>
                        <a:rPr lang="cs-CZ" sz="3200" b="1" i="1" smtClean="0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3200" b="1" i="1" smtClean="0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𝜹</m:t>
                      </m:r>
                      <m:r>
                        <a:rPr lang="cs-CZ" sz="3200" b="1" i="1" smtClean="0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 </m:t>
                      </m:r>
                      <m:r>
                        <a:rPr lang="cs-CZ" sz="3200" b="1" i="1" smtClean="0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𝒅</m:t>
                      </m:r>
                    </m:oMath>
                  </m:oMathPara>
                </a14:m>
                <a:endParaRPr lang="cs-CZ" sz="3200" dirty="0">
                  <a:solidFill>
                    <a:srgbClr val="008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3995" y="3717032"/>
                <a:ext cx="2477345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6372200" y="2443255"/>
            <a:ext cx="260520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kde a, b, c, d </a:t>
            </a:r>
            <a:endParaRPr lang="cs-CZ" sz="2400" b="1" dirty="0" smtClean="0">
              <a:latin typeface="Comic Sans MS" panose="030F0702030302020204" pitchFamily="66" charset="0"/>
            </a:endParaRPr>
          </a:p>
          <a:p>
            <a:r>
              <a:rPr lang="cs-CZ" sz="2400" b="1" dirty="0" smtClean="0">
                <a:latin typeface="Comic Sans MS" panose="030F0702030302020204" pitchFamily="66" charset="0"/>
              </a:rPr>
              <a:t>jsou </a:t>
            </a:r>
            <a:r>
              <a:rPr lang="cs-CZ" sz="2400" b="1" dirty="0">
                <a:latin typeface="Comic Sans MS" panose="030F0702030302020204" pitchFamily="66" charset="0"/>
              </a:rPr>
              <a:t>reálná čísla</a:t>
            </a:r>
            <a:endParaRPr lang="cs-CZ" sz="2400" dirty="0">
              <a:latin typeface="Comic Sans MS" panose="030F0702030302020204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560" y="5646439"/>
            <a:ext cx="83658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Je to především v tom, že funkce jsou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periodické</a:t>
            </a:r>
            <a:r>
              <a:rPr lang="cs-CZ" sz="2400" b="1" dirty="0">
                <a:latin typeface="Comic Sans MS" panose="030F0702030302020204" pitchFamily="66" charset="0"/>
              </a:rPr>
              <a:t>!!!</a:t>
            </a:r>
            <a:endParaRPr lang="cs-CZ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752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5044" y="332656"/>
            <a:ext cx="40623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Ukážeme si řešení rovnice</a:t>
            </a:r>
            <a:endParaRPr lang="cs-CZ" sz="2400" dirty="0">
              <a:latin typeface="Comic Sans MS" panose="030F0702030302020204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5148064" y="301878"/>
                <a:ext cx="2095638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800" b="1" i="1" smtClean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2800" b="1" i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𝐬𝐢𝐧</m:t>
                          </m:r>
                        </m:fName>
                        <m:e>
                          <m:r>
                            <a:rPr lang="cs-CZ" sz="2800" b="1" i="0" smtClean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800" b="1" i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=</m:t>
                          </m:r>
                          <m:r>
                            <a:rPr lang="cs-CZ" sz="2800" b="1" i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𝟎</m:t>
                          </m:r>
                          <m:r>
                            <a:rPr lang="cs-CZ" sz="2800" b="1" i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,</m:t>
                          </m:r>
                          <m:r>
                            <a:rPr lang="cs-CZ" sz="2800" b="1" i="0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e>
                      </m:func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301878"/>
                <a:ext cx="2095638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Jiří Langhammer\Desktop\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7" y="885288"/>
            <a:ext cx="9135553" cy="4803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07504" y="2708920"/>
            <a:ext cx="9028049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nahoru 6"/>
          <p:cNvSpPr/>
          <p:nvPr/>
        </p:nvSpPr>
        <p:spPr>
          <a:xfrm>
            <a:off x="730566" y="2708920"/>
            <a:ext cx="216024" cy="601492"/>
          </a:xfrm>
          <a:prstGeom prst="upArrow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nahoru 8"/>
          <p:cNvSpPr/>
          <p:nvPr/>
        </p:nvSpPr>
        <p:spPr>
          <a:xfrm>
            <a:off x="2051720" y="2726004"/>
            <a:ext cx="216024" cy="601492"/>
          </a:xfrm>
          <a:prstGeom prst="upArrow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nahoru 9"/>
          <p:cNvSpPr/>
          <p:nvPr/>
        </p:nvSpPr>
        <p:spPr>
          <a:xfrm>
            <a:off x="4788024" y="2708920"/>
            <a:ext cx="216024" cy="601492"/>
          </a:xfrm>
          <a:prstGeom prst="upArrow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nahoru 10"/>
          <p:cNvSpPr/>
          <p:nvPr/>
        </p:nvSpPr>
        <p:spPr>
          <a:xfrm>
            <a:off x="6159701" y="2708920"/>
            <a:ext cx="216024" cy="601492"/>
          </a:xfrm>
          <a:prstGeom prst="upArrow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>
            <a:off x="8891871" y="2726004"/>
            <a:ext cx="216024" cy="601492"/>
          </a:xfrm>
          <a:prstGeom prst="upArrow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6130" y="4540106"/>
            <a:ext cx="385073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Comic Sans MS" panose="030F0702030302020204" pitchFamily="66" charset="0"/>
              </a:rPr>
              <a:t>A jak všechna řešení zapsat?</a:t>
            </a:r>
            <a:endParaRPr lang="cs-CZ" sz="2000" dirty="0">
              <a:latin typeface="Comic Sans MS" panose="030F0702030302020204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70187" y="4437112"/>
            <a:ext cx="454677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latin typeface="Comic Sans MS" panose="030F0702030302020204" pitchFamily="66" charset="0"/>
              </a:rPr>
              <a:t>Podíváme-li se na </a:t>
            </a:r>
            <a:r>
              <a:rPr lang="cs-CZ" sz="2000" b="1" dirty="0" smtClean="0">
                <a:latin typeface="Comic Sans MS" panose="030F0702030302020204" pitchFamily="66" charset="0"/>
              </a:rPr>
              <a:t>graf, </a:t>
            </a:r>
            <a:r>
              <a:rPr lang="cs-CZ" sz="2000" b="1" dirty="0">
                <a:latin typeface="Comic Sans MS" panose="030F0702030302020204" pitchFamily="66" charset="0"/>
              </a:rPr>
              <a:t>vidíme, </a:t>
            </a:r>
            <a:endParaRPr lang="cs-CZ" sz="2000" b="1" dirty="0" smtClean="0">
              <a:latin typeface="Comic Sans MS" panose="030F0702030302020204" pitchFamily="66" charset="0"/>
            </a:endParaRPr>
          </a:p>
          <a:p>
            <a:r>
              <a:rPr lang="cs-CZ" sz="2000" b="1" dirty="0" smtClean="0">
                <a:latin typeface="Comic Sans MS" panose="030F0702030302020204" pitchFamily="66" charset="0"/>
              </a:rPr>
              <a:t>že </a:t>
            </a:r>
            <a:r>
              <a:rPr lang="cs-CZ" sz="2000" b="1" dirty="0">
                <a:latin typeface="Comic Sans MS" panose="030F0702030302020204" pitchFamily="66" charset="0"/>
              </a:rPr>
              <a:t>jsou zde </a:t>
            </a:r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dvě</a:t>
            </a:r>
            <a:r>
              <a:rPr lang="cs-CZ" sz="2000" b="1" dirty="0">
                <a:latin typeface="Comic Sans MS" panose="030F0702030302020204" pitchFamily="66" charset="0"/>
              </a:rPr>
              <a:t> skupiny lišící se </a:t>
            </a:r>
            <a:endParaRPr lang="cs-CZ" sz="2000" b="1" dirty="0" smtClean="0">
              <a:latin typeface="Comic Sans MS" panose="030F0702030302020204" pitchFamily="66" charset="0"/>
            </a:endParaRPr>
          </a:p>
          <a:p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         o </a:t>
            </a:r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periodu</a:t>
            </a:r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5" name="Šipka nahoru 14"/>
          <p:cNvSpPr/>
          <p:nvPr/>
        </p:nvSpPr>
        <p:spPr>
          <a:xfrm>
            <a:off x="730566" y="2708920"/>
            <a:ext cx="216024" cy="601492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nahoru 15"/>
          <p:cNvSpPr/>
          <p:nvPr/>
        </p:nvSpPr>
        <p:spPr>
          <a:xfrm>
            <a:off x="4795329" y="2708920"/>
            <a:ext cx="216024" cy="601492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>
            <a:off x="8891871" y="2708920"/>
            <a:ext cx="216024" cy="601492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nahoru 17"/>
          <p:cNvSpPr/>
          <p:nvPr/>
        </p:nvSpPr>
        <p:spPr>
          <a:xfrm>
            <a:off x="2051720" y="2708920"/>
            <a:ext cx="216024" cy="601492"/>
          </a:xfrm>
          <a:prstGeom prst="upArrow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nahoru 18"/>
          <p:cNvSpPr/>
          <p:nvPr/>
        </p:nvSpPr>
        <p:spPr>
          <a:xfrm>
            <a:off x="6159701" y="2726004"/>
            <a:ext cx="216024" cy="601492"/>
          </a:xfrm>
          <a:prstGeom prst="upArrow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094723" y="885288"/>
            <a:ext cx="38779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Comic Sans MS" panose="030F0702030302020204" pitchFamily="66" charset="0"/>
              </a:rPr>
              <a:t>Zapíšeme tedy </a:t>
            </a:r>
            <a:r>
              <a:rPr lang="cs-CZ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1</a:t>
            </a:r>
            <a:r>
              <a:rPr lang="cs-CZ" sz="2000" b="1" dirty="0" smtClean="0">
                <a:latin typeface="Comic Sans MS" panose="030F0702030302020204" pitchFamily="66" charset="0"/>
              </a:rPr>
              <a:t>. a </a:t>
            </a:r>
            <a:r>
              <a:rPr lang="cs-CZ" sz="2000" b="1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2</a:t>
            </a:r>
            <a:r>
              <a:rPr lang="cs-CZ" sz="2000" b="1" dirty="0" smtClean="0">
                <a:latin typeface="Comic Sans MS" panose="030F0702030302020204" pitchFamily="66" charset="0"/>
              </a:rPr>
              <a:t>.skupinu</a:t>
            </a:r>
            <a:endParaRPr lang="cs-CZ" sz="2000" dirty="0">
              <a:latin typeface="Comic Sans MS" panose="030F0702030302020204" pitchFamily="66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021497" y="1556792"/>
            <a:ext cx="1953122" cy="720080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2051720" y="1556792"/>
                <a:ext cx="1922899" cy="58310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FF0000"/>
                    </a:solidFill>
                  </a:rPr>
                  <a:t>x</a:t>
                </a:r>
                <a:r>
                  <a:rPr lang="cs-CZ" sz="2400" b="1" baseline="-25000" dirty="0" smtClean="0">
                    <a:solidFill>
                      <a:srgbClr val="FF0000"/>
                    </a:solidFill>
                  </a:rPr>
                  <a:t>1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1720" y="1556792"/>
                <a:ext cx="1922899" cy="583108"/>
              </a:xfrm>
              <a:prstGeom prst="rect">
                <a:avLst/>
              </a:prstGeom>
              <a:blipFill rotWithShape="1">
                <a:blip r:embed="rId4"/>
                <a:stretch>
                  <a:fillRect l="-5079" t="-1042" b="-9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délník 25"/>
          <p:cNvSpPr/>
          <p:nvPr/>
        </p:nvSpPr>
        <p:spPr>
          <a:xfrm>
            <a:off x="6394960" y="1501984"/>
            <a:ext cx="2057551" cy="720080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6394961" y="1556792"/>
                <a:ext cx="2057551" cy="63126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0070C0"/>
                    </a:solidFill>
                  </a:rPr>
                  <a:t>x</a:t>
                </a:r>
                <a:r>
                  <a:rPr lang="cs-CZ" sz="2400" b="1" baseline="-25000" dirty="0">
                    <a:solidFill>
                      <a:srgbClr val="0070C0"/>
                    </a:solidFill>
                  </a:rPr>
                  <a:t>2</a:t>
                </a:r>
                <a:r>
                  <a:rPr lang="cs-CZ" sz="2400" b="1" dirty="0">
                    <a:solidFill>
                      <a:srgbClr val="0070C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>
                            <a:solidFill>
                              <a:srgbClr val="0070C0"/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400" b="1" i="0">
                            <a:solidFill>
                              <a:srgbClr val="0070C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 i="0">
                            <a:solidFill>
                              <a:srgbClr val="0070C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400" b="1" i="0">
                        <a:solidFill>
                          <a:srgbClr val="0070C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0">
                        <a:solidFill>
                          <a:srgbClr val="0070C0"/>
                        </a:solidFill>
                        <a:latin typeface="Cambria Math"/>
                      </a:rPr>
                      <m:t>𝐤</m:t>
                    </m:r>
                    <m:r>
                      <a:rPr lang="cs-CZ" sz="2400" b="1" i="0">
                        <a:solidFill>
                          <a:srgbClr val="0070C0"/>
                        </a:solidFill>
                        <a:latin typeface="Cambria Math"/>
                      </a:rPr>
                      <m:t>.</m:t>
                    </m:r>
                    <m:r>
                      <a:rPr lang="cs-CZ" sz="2400" b="1" i="0">
                        <a:solidFill>
                          <a:srgbClr val="0070C0"/>
                        </a:solidFill>
                        <a:latin typeface="Cambria Math"/>
                      </a:rPr>
                      <m:t>𝟐</m:t>
                    </m:r>
                    <m:r>
                      <a:rPr lang="cs-CZ" sz="2400" b="1" i="0">
                        <a:solidFill>
                          <a:srgbClr val="0070C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4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4961" y="1556792"/>
                <a:ext cx="2057551" cy="631263"/>
              </a:xfrm>
              <a:prstGeom prst="rect">
                <a:avLst/>
              </a:prstGeom>
              <a:blipFill rotWithShape="1">
                <a:blip r:embed="rId5"/>
                <a:stretch>
                  <a:fillRect l="-4438" b="-86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4641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 animBg="1"/>
      <p:bldP spid="9" grpId="0" animBg="1"/>
      <p:bldP spid="10" grpId="0" animBg="1"/>
      <p:bldP spid="11" grpId="0" animBg="1"/>
      <p:bldP spid="12" grpId="0" animBg="1"/>
      <p:bldP spid="8" grpId="0"/>
      <p:bldP spid="13" grpId="0"/>
      <p:bldP spid="15" grpId="0" animBg="1"/>
      <p:bldP spid="16" grpId="0" animBg="1"/>
      <p:bldP spid="17" grpId="0" animBg="1"/>
      <p:bldP spid="18" grpId="0" animBg="1"/>
      <p:bldP spid="19" grpId="0" animBg="1"/>
      <p:bldP spid="14" grpId="0"/>
      <p:bldP spid="23" grpId="0" animBg="1"/>
      <p:bldP spid="20" grpId="0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30235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A ještě </a:t>
            </a: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 x = -0,5</a:t>
            </a:r>
          </a:p>
        </p:txBody>
      </p:sp>
      <p:pic>
        <p:nvPicPr>
          <p:cNvPr id="2050" name="Picture 2" descr="C:\Users\Jiří Langhammer\Desktop\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27884"/>
            <a:ext cx="9144000" cy="480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0" y="3933056"/>
            <a:ext cx="889248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07504" y="3331797"/>
            <a:ext cx="0" cy="601259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4211960" y="3331797"/>
            <a:ext cx="0" cy="601259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8316416" y="3331796"/>
            <a:ext cx="0" cy="601259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5508104" y="927884"/>
            <a:ext cx="2448272" cy="772924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5587605" y="941529"/>
                <a:ext cx="2192203" cy="62581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FF0000"/>
                    </a:solidFill>
                  </a:rPr>
                  <a:t>x</a:t>
                </a:r>
                <a:r>
                  <a:rPr lang="cs-CZ" sz="2400" b="1" baseline="-25000" dirty="0">
                    <a:solidFill>
                      <a:srgbClr val="FF0000"/>
                    </a:solidFill>
                  </a:rPr>
                  <a:t>1</a:t>
                </a:r>
                <a:r>
                  <a:rPr lang="cs-CZ" sz="2400" b="1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𝟏𝟏</m:t>
                        </m:r>
                        <m:r>
                          <a:rPr lang="cs-CZ" sz="24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7605" y="941529"/>
                <a:ext cx="2192203" cy="625812"/>
              </a:xfrm>
              <a:prstGeom prst="rect">
                <a:avLst/>
              </a:prstGeom>
              <a:blipFill rotWithShape="1">
                <a:blip r:embed="rId3"/>
                <a:stretch>
                  <a:fillRect l="-4457" b="-87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se šipkou 19"/>
          <p:cNvCxnSpPr/>
          <p:nvPr/>
        </p:nvCxnSpPr>
        <p:spPr>
          <a:xfrm flipV="1">
            <a:off x="2843808" y="3331796"/>
            <a:ext cx="0" cy="601258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6948264" y="3331797"/>
            <a:ext cx="0" cy="601258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5411300" y="4790714"/>
            <a:ext cx="2448272" cy="772924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5624474" y="4821127"/>
                <a:ext cx="2057551" cy="62401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0070C0"/>
                    </a:solidFill>
                  </a:rPr>
                  <a:t>x</a:t>
                </a:r>
                <a:r>
                  <a:rPr lang="cs-CZ" sz="2400" b="1" baseline="-25000" dirty="0">
                    <a:solidFill>
                      <a:srgbClr val="0070C0"/>
                    </a:solidFill>
                  </a:rPr>
                  <a:t>1</a:t>
                </a:r>
                <a:r>
                  <a:rPr lang="cs-CZ" sz="2400" b="1" dirty="0">
                    <a:solidFill>
                      <a:srgbClr val="0070C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>
                            <a:solidFill>
                              <a:srgbClr val="0070C0"/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2400" b="1" i="0">
                            <a:solidFill>
                              <a:srgbClr val="0070C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 i="0">
                            <a:solidFill>
                              <a:srgbClr val="0070C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400" b="1" i="0">
                        <a:solidFill>
                          <a:srgbClr val="0070C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0">
                        <a:solidFill>
                          <a:srgbClr val="0070C0"/>
                        </a:solidFill>
                        <a:latin typeface="Cambria Math"/>
                      </a:rPr>
                      <m:t>𝐤</m:t>
                    </m:r>
                    <m:r>
                      <a:rPr lang="cs-CZ" sz="2400" b="1" i="0">
                        <a:solidFill>
                          <a:srgbClr val="0070C0"/>
                        </a:solidFill>
                        <a:latin typeface="Cambria Math"/>
                      </a:rPr>
                      <m:t>.</m:t>
                    </m:r>
                    <m:r>
                      <a:rPr lang="cs-CZ" sz="2400" b="1" i="0">
                        <a:solidFill>
                          <a:srgbClr val="0070C0"/>
                        </a:solidFill>
                        <a:latin typeface="Cambria Math"/>
                      </a:rPr>
                      <m:t>𝟐</m:t>
                    </m:r>
                    <m:r>
                      <a:rPr lang="cs-CZ" sz="2400" b="1" i="0">
                        <a:solidFill>
                          <a:srgbClr val="0070C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4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4474" y="4821127"/>
                <a:ext cx="2057551" cy="624017"/>
              </a:xfrm>
              <a:prstGeom prst="rect">
                <a:avLst/>
              </a:prstGeom>
              <a:blipFill rotWithShape="1">
                <a:blip r:embed="rId4"/>
                <a:stretch>
                  <a:fillRect l="-4748" b="-9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11290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 animBg="1"/>
      <p:bldP spid="15" grpId="0"/>
      <p:bldP spid="24" grpId="0" animBg="1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11448" y="217611"/>
            <a:ext cx="45608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Comic Sans MS" panose="030F0702030302020204" pitchFamily="66" charset="0"/>
              </a:rPr>
              <a:t>A co </a:t>
            </a:r>
            <a:r>
              <a:rPr lang="cs-CZ" sz="2000" b="1" dirty="0" smtClean="0">
                <a:latin typeface="Comic Sans MS" panose="030F0702030302020204" pitchFamily="66" charset="0"/>
              </a:rPr>
              <a:t>řešení rovnice </a:t>
            </a:r>
            <a:r>
              <a:rPr lang="cs-CZ" sz="3200" b="1" dirty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 x = 1,5?</a:t>
            </a:r>
            <a:endParaRPr lang="cs-CZ" sz="3200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Jiří Langhammer\Desktop\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78397"/>
            <a:ext cx="9144000" cy="480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107504" y="1575729"/>
            <a:ext cx="8784976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3491880" y="1746329"/>
            <a:ext cx="48750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Comic Sans MS" panose="030F0702030302020204" pitchFamily="66" charset="0"/>
              </a:rPr>
              <a:t>Vidíme, že rovnice nemá </a:t>
            </a:r>
            <a:r>
              <a:rPr lang="cs-CZ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žádné řešení</a:t>
            </a:r>
            <a:endParaRPr lang="cs-CZ" sz="2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8290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206413"/>
            <a:ext cx="48965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Comic Sans MS" panose="030F0702030302020204" pitchFamily="66" charset="0"/>
              </a:rPr>
              <a:t>A co řešení rovnice   </a:t>
            </a:r>
            <a:r>
              <a:rPr lang="cs-CZ" sz="32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 x = -1?</a:t>
            </a:r>
            <a:endParaRPr lang="cs-CZ" sz="3200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Jiří Langhammer\Desktop\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4" y="821028"/>
            <a:ext cx="9134606" cy="480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0" y="4437112"/>
            <a:ext cx="9134606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563888" y="3222472"/>
            <a:ext cx="0" cy="1214640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7668344" y="3222472"/>
            <a:ext cx="0" cy="1214640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148064" y="1052736"/>
            <a:ext cx="382027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Comic Sans MS" panose="030F0702030302020204" pitchFamily="66" charset="0"/>
              </a:rPr>
              <a:t>Tato rovnice má </a:t>
            </a:r>
            <a:r>
              <a:rPr lang="cs-CZ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jedno</a:t>
            </a:r>
            <a:r>
              <a:rPr lang="cs-CZ" sz="2000" b="1" dirty="0">
                <a:latin typeface="Comic Sans MS" panose="030F0702030302020204" pitchFamily="66" charset="0"/>
              </a:rPr>
              <a:t> řešení</a:t>
            </a:r>
            <a:endParaRPr lang="cs-CZ" sz="2000" dirty="0">
              <a:latin typeface="Comic Sans MS" panose="030F0702030302020204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44208" y="1452846"/>
            <a:ext cx="2025362" cy="896034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6516215" y="1556792"/>
                <a:ext cx="1953355" cy="62408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FF0000"/>
                    </a:solidFill>
                  </a:rPr>
                  <a:t>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4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5" y="1556792"/>
                <a:ext cx="1953355" cy="624082"/>
              </a:xfrm>
              <a:prstGeom prst="rect">
                <a:avLst/>
              </a:prstGeom>
              <a:blipFill rotWithShape="1">
                <a:blip r:embed="rId3"/>
                <a:stretch>
                  <a:fillRect l="-5000" b="-87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0158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2" grpId="0" animBg="1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806489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u="sng" dirty="0" smtClean="0">
                <a:latin typeface="Comic Sans MS" pitchFamily="66" charset="0"/>
              </a:rPr>
              <a:t>Použité materiály</a:t>
            </a:r>
            <a:r>
              <a:rPr lang="cs-CZ" sz="2000" b="1" dirty="0" smtClean="0">
                <a:latin typeface="Comic Sans MS" pitchFamily="66" charset="0"/>
              </a:rPr>
              <a:t>:  program GRAPH 4.3 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426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204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17</cp:revision>
  <dcterms:created xsi:type="dcterms:W3CDTF">2014-02-02T17:39:32Z</dcterms:created>
  <dcterms:modified xsi:type="dcterms:W3CDTF">2014-04-03T08:57:34Z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