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0" r:id="rId4"/>
    <p:sldId id="261" r:id="rId5"/>
    <p:sldId id="263" r:id="rId6"/>
    <p:sldId id="264" r:id="rId7"/>
    <p:sldId id="265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D60093"/>
    <a:srgbClr val="008000"/>
    <a:srgbClr val="F5EA1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2820" y="-9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A6FAD-B78A-4325-84FA-E14B002C3250}" type="datetimeFigureOut">
              <a:rPr lang="cs-CZ" smtClean="0"/>
              <a:t>3.4.2014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B2621-5783-4650-9B62-ABD370D9803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69398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A6FAD-B78A-4325-84FA-E14B002C3250}" type="datetimeFigureOut">
              <a:rPr lang="cs-CZ" smtClean="0"/>
              <a:t>3.4.2014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B2621-5783-4650-9B62-ABD370D9803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65034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A6FAD-B78A-4325-84FA-E14B002C3250}" type="datetimeFigureOut">
              <a:rPr lang="cs-CZ" smtClean="0"/>
              <a:t>3.4.2014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B2621-5783-4650-9B62-ABD370D9803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29849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A6FAD-B78A-4325-84FA-E14B002C3250}" type="datetimeFigureOut">
              <a:rPr lang="cs-CZ" smtClean="0"/>
              <a:t>3.4.2014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B2621-5783-4650-9B62-ABD370D9803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0002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A6FAD-B78A-4325-84FA-E14B002C3250}" type="datetimeFigureOut">
              <a:rPr lang="cs-CZ" smtClean="0"/>
              <a:t>3.4.2014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B2621-5783-4650-9B62-ABD370D9803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375161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A6FAD-B78A-4325-84FA-E14B002C3250}" type="datetimeFigureOut">
              <a:rPr lang="cs-CZ" smtClean="0"/>
              <a:t>3.4.2014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B2621-5783-4650-9B62-ABD370D9803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1118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A6FAD-B78A-4325-84FA-E14B002C3250}" type="datetimeFigureOut">
              <a:rPr lang="cs-CZ" smtClean="0"/>
              <a:t>3.4.2014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B2621-5783-4650-9B62-ABD370D9803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8042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A6FAD-B78A-4325-84FA-E14B002C3250}" type="datetimeFigureOut">
              <a:rPr lang="cs-CZ" smtClean="0"/>
              <a:t>3.4.2014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B2621-5783-4650-9B62-ABD370D9803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59331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A6FAD-B78A-4325-84FA-E14B002C3250}" type="datetimeFigureOut">
              <a:rPr lang="cs-CZ" smtClean="0"/>
              <a:t>3.4.2014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B2621-5783-4650-9B62-ABD370D9803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7322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A6FAD-B78A-4325-84FA-E14B002C3250}" type="datetimeFigureOut">
              <a:rPr lang="cs-CZ" smtClean="0"/>
              <a:t>3.4.2014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B2621-5783-4650-9B62-ABD370D9803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8595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A6FAD-B78A-4325-84FA-E14B002C3250}" type="datetimeFigureOut">
              <a:rPr lang="cs-CZ" smtClean="0"/>
              <a:t>3.4.2014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B2621-5783-4650-9B62-ABD370D9803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02592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A6FAD-B78A-4325-84FA-E14B002C3250}" type="datetimeFigureOut">
              <a:rPr lang="cs-CZ" smtClean="0"/>
              <a:t>3.4.2014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AB2621-5783-4650-9B62-ABD370D9803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7853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24.png"/><Relationship Id="rId5" Type="http://schemas.openxmlformats.org/officeDocument/2006/relationships/image" Target="../media/image18.png"/><Relationship Id="rId10" Type="http://schemas.openxmlformats.org/officeDocument/2006/relationships/image" Target="../media/image23.png"/><Relationship Id="rId4" Type="http://schemas.openxmlformats.org/officeDocument/2006/relationships/image" Target="../media/image17.png"/><Relationship Id="rId9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548680"/>
            <a:ext cx="5760720" cy="125666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Obdélník 2"/>
          <p:cNvSpPr/>
          <p:nvPr/>
        </p:nvSpPr>
        <p:spPr>
          <a:xfrm>
            <a:off x="1115616" y="1805370"/>
            <a:ext cx="712879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i="1" dirty="0" smtClean="0"/>
              <a:t>Datum: 15.09.2013</a:t>
            </a:r>
            <a:endParaRPr lang="cs-CZ" dirty="0" smtClean="0"/>
          </a:p>
          <a:p>
            <a:r>
              <a:rPr lang="cs-CZ" b="1" i="1" dirty="0" smtClean="0"/>
              <a:t>Projekt:</a:t>
            </a:r>
            <a:r>
              <a:rPr lang="cs-CZ" b="1" dirty="0" smtClean="0"/>
              <a:t> </a:t>
            </a:r>
            <a:r>
              <a:rPr lang="cs-CZ" dirty="0" smtClean="0"/>
              <a:t>Kvalitní výuka</a:t>
            </a:r>
          </a:p>
          <a:p>
            <a:r>
              <a:rPr lang="cs-CZ" b="1" i="1" dirty="0" smtClean="0"/>
              <a:t>Registrační číslo:</a:t>
            </a:r>
            <a:r>
              <a:rPr lang="cs-CZ" b="1" dirty="0" smtClean="0"/>
              <a:t> </a:t>
            </a:r>
            <a:r>
              <a:rPr lang="cs-CZ" dirty="0" smtClean="0"/>
              <a:t>CZ.1.07/1.5.00/34.0731</a:t>
            </a:r>
          </a:p>
          <a:p>
            <a:r>
              <a:rPr lang="cs-CZ" b="1" i="1" dirty="0" smtClean="0"/>
              <a:t>Číslo DUM:</a:t>
            </a:r>
            <a:r>
              <a:rPr lang="cs-CZ" b="1" dirty="0" smtClean="0"/>
              <a:t> </a:t>
            </a:r>
            <a:r>
              <a:rPr lang="cs-CZ" dirty="0" smtClean="0"/>
              <a:t>VY_32_INOVACE_039</a:t>
            </a:r>
            <a:r>
              <a:rPr lang="cs-CZ" b="1" dirty="0" smtClean="0"/>
              <a:t>	</a:t>
            </a:r>
            <a:endParaRPr lang="cs-CZ" dirty="0" smtClean="0"/>
          </a:p>
          <a:p>
            <a:r>
              <a:rPr lang="cs-CZ" b="1" i="1" dirty="0" smtClean="0"/>
              <a:t>Jméno autora:</a:t>
            </a:r>
            <a:r>
              <a:rPr lang="cs-CZ" b="1" dirty="0" smtClean="0"/>
              <a:t> Jiří Langhammer</a:t>
            </a:r>
            <a:endParaRPr lang="cs-CZ" dirty="0" smtClean="0"/>
          </a:p>
          <a:p>
            <a:r>
              <a:rPr lang="cs-CZ" b="1" i="1" dirty="0" smtClean="0"/>
              <a:t>Název práce:</a:t>
            </a:r>
            <a:r>
              <a:rPr lang="cs-CZ" b="1" dirty="0" smtClean="0"/>
              <a:t> </a:t>
            </a:r>
            <a:r>
              <a:rPr lang="cs-CZ" dirty="0" smtClean="0"/>
              <a:t>goniometrické rovnice 2</a:t>
            </a:r>
          </a:p>
          <a:p>
            <a:r>
              <a:rPr lang="cs-CZ" b="1" i="1" dirty="0" smtClean="0"/>
              <a:t>Předmět</a:t>
            </a:r>
            <a:r>
              <a:rPr lang="cs-CZ" i="1" dirty="0" smtClean="0"/>
              <a:t>:</a:t>
            </a:r>
            <a:r>
              <a:rPr lang="cs-CZ" dirty="0" smtClean="0"/>
              <a:t> MATEMATIKA</a:t>
            </a:r>
          </a:p>
          <a:p>
            <a:r>
              <a:rPr lang="cs-CZ" b="1" i="1" dirty="0" smtClean="0"/>
              <a:t>Ročník:</a:t>
            </a:r>
            <a:r>
              <a:rPr lang="cs-CZ" b="1" dirty="0" smtClean="0"/>
              <a:t> </a:t>
            </a:r>
            <a:r>
              <a:rPr lang="cs-CZ" dirty="0" smtClean="0"/>
              <a:t>2</a:t>
            </a:r>
          </a:p>
          <a:p>
            <a:r>
              <a:rPr lang="cs-CZ" b="1" i="1" dirty="0" smtClean="0"/>
              <a:t>Časová dotace</a:t>
            </a:r>
            <a:r>
              <a:rPr lang="cs-CZ" i="1" dirty="0" smtClean="0"/>
              <a:t>:</a:t>
            </a:r>
            <a:r>
              <a:rPr lang="cs-CZ" dirty="0" smtClean="0"/>
              <a:t> 30 minut</a:t>
            </a:r>
          </a:p>
          <a:p>
            <a:r>
              <a:rPr lang="cs-CZ" b="1" i="1" dirty="0" smtClean="0"/>
              <a:t>Vzdělávací cíl</a:t>
            </a:r>
            <a:r>
              <a:rPr lang="cs-CZ" i="1" dirty="0" smtClean="0"/>
              <a:t>:</a:t>
            </a:r>
            <a:r>
              <a:rPr lang="cs-CZ" dirty="0" smtClean="0"/>
              <a:t> používat grafy goniometrických funkcí při řešení rovnic</a:t>
            </a:r>
          </a:p>
          <a:p>
            <a:r>
              <a:rPr lang="cs-CZ" b="1" i="1" dirty="0" smtClean="0"/>
              <a:t>Pomůcky</a:t>
            </a:r>
            <a:r>
              <a:rPr lang="cs-CZ" i="1" dirty="0" smtClean="0"/>
              <a:t>:</a:t>
            </a:r>
            <a:r>
              <a:rPr lang="cs-CZ" dirty="0" smtClean="0"/>
              <a:t> psací potřeby, PC</a:t>
            </a:r>
          </a:p>
          <a:p>
            <a:r>
              <a:rPr lang="cs-CZ" b="1" i="1" dirty="0" smtClean="0"/>
              <a:t>Poznámka:</a:t>
            </a:r>
            <a:r>
              <a:rPr lang="cs-CZ" dirty="0" smtClean="0"/>
              <a:t> Tento materiál je součástí tematického balíčku trigonometrie a goniometrie</a:t>
            </a:r>
          </a:p>
          <a:p>
            <a:r>
              <a:rPr lang="cs-CZ" b="1" i="1" dirty="0" smtClean="0"/>
              <a:t>Inovace:</a:t>
            </a:r>
            <a:r>
              <a:rPr lang="cs-CZ" b="1" dirty="0" smtClean="0"/>
              <a:t> </a:t>
            </a:r>
            <a:r>
              <a:rPr lang="cs-CZ" dirty="0" smtClean="0"/>
              <a:t>Mezipředmětové vztahy, zapojení audiovizuální techniky do výuky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75574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331640" y="1629537"/>
            <a:ext cx="6696744" cy="1368152"/>
          </a:xfrm>
          <a:prstGeom prst="rect">
            <a:avLst/>
          </a:prstGeom>
          <a:solidFill>
            <a:srgbClr val="D3CD7B"/>
          </a:solidFill>
          <a:ln w="50800">
            <a:solidFill>
              <a:srgbClr val="008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1653134" y="1969770"/>
            <a:ext cx="612058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Goniometrické rovnice 2</a:t>
            </a:r>
            <a:endParaRPr lang="cs-CZ" sz="4000" b="1" dirty="0">
              <a:solidFill>
                <a:srgbClr val="008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7824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langhammer\Desktop\1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24729"/>
            <a:ext cx="9173634" cy="4931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langhammer\Desktop\1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56442"/>
            <a:ext cx="9173634" cy="4931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465192" y="504163"/>
            <a:ext cx="624562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>
                <a:latin typeface="Comic Sans MS" panose="030F0702030302020204" pitchFamily="66" charset="0"/>
              </a:rPr>
              <a:t>Tentokrát se podíváme na </a:t>
            </a:r>
            <a:r>
              <a:rPr lang="cs-CZ" sz="2400" b="1" dirty="0" smtClean="0">
                <a:latin typeface="Comic Sans MS" panose="030F0702030302020204" pitchFamily="66" charset="0"/>
              </a:rPr>
              <a:t>řešení rovnice</a:t>
            </a:r>
            <a:endParaRPr lang="cs-CZ" sz="2400" b="1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Obdélník 2"/>
              <p:cNvSpPr/>
              <p:nvPr/>
            </p:nvSpPr>
            <p:spPr>
              <a:xfrm>
                <a:off x="6948264" y="473386"/>
                <a:ext cx="1707199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cs-CZ" sz="2800" b="1" i="1" smtClean="0">
                              <a:solidFill>
                                <a:srgbClr val="008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/>
                            </a:rPr>
                          </m:ctrlPr>
                        </m:funcPr>
                        <m:fName>
                          <m:r>
                            <a:rPr lang="cs-CZ" sz="2800" b="1" i="0">
                              <a:solidFill>
                                <a:srgbClr val="008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/>
                            </a:rPr>
                            <m:t>𝐬𝐢𝐧</m:t>
                          </m:r>
                        </m:fName>
                        <m:e>
                          <m:r>
                            <a:rPr lang="cs-CZ" sz="2800" b="1" i="0" smtClean="0">
                              <a:solidFill>
                                <a:srgbClr val="008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/>
                            </a:rPr>
                            <m:t>𝐱</m:t>
                          </m:r>
                          <m:r>
                            <a:rPr lang="cs-CZ" sz="2800" b="1" i="0">
                              <a:solidFill>
                                <a:srgbClr val="008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/>
                            </a:rPr>
                            <m:t>=</m:t>
                          </m:r>
                          <m:r>
                            <a:rPr lang="cs-CZ" sz="2800" b="1" i="0">
                              <a:solidFill>
                                <a:srgbClr val="008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/>
                            </a:rPr>
                            <m:t>𝟎</m:t>
                          </m:r>
                        </m:e>
                      </m:func>
                    </m:oMath>
                  </m:oMathPara>
                </a14:m>
                <a:endParaRPr lang="cs-CZ" sz="2800" dirty="0"/>
              </a:p>
            </p:txBody>
          </p:sp>
        </mc:Choice>
        <mc:Fallback xmlns="">
          <p:sp>
            <p:nvSpPr>
              <p:cNvPr id="3" name="Obdélník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48264" y="473386"/>
                <a:ext cx="1707199" cy="52322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Obdélník 3"/>
          <p:cNvSpPr/>
          <p:nvPr/>
        </p:nvSpPr>
        <p:spPr>
          <a:xfrm>
            <a:off x="465192" y="1122338"/>
            <a:ext cx="300915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>
                <a:latin typeface="Comic Sans MS" panose="030F0702030302020204" pitchFamily="66" charset="0"/>
              </a:rPr>
              <a:t>označíme </a:t>
            </a:r>
            <a:r>
              <a:rPr lang="cs-CZ" sz="2400" b="1" dirty="0">
                <a:latin typeface="Comic Sans MS" panose="030F0702030302020204" pitchFamily="66" charset="0"/>
              </a:rPr>
              <a:t>průsečíky</a:t>
            </a:r>
          </a:p>
        </p:txBody>
      </p:sp>
      <p:sp>
        <p:nvSpPr>
          <p:cNvPr id="5" name="Násobení 4"/>
          <p:cNvSpPr/>
          <p:nvPr/>
        </p:nvSpPr>
        <p:spPr>
          <a:xfrm>
            <a:off x="141192" y="3378247"/>
            <a:ext cx="324000" cy="288000"/>
          </a:xfrm>
          <a:prstGeom prst="mathMultiply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Násobení 7"/>
          <p:cNvSpPr/>
          <p:nvPr/>
        </p:nvSpPr>
        <p:spPr>
          <a:xfrm>
            <a:off x="1547664" y="3387928"/>
            <a:ext cx="324000" cy="288000"/>
          </a:xfrm>
          <a:prstGeom prst="mathMultiply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Násobení 8"/>
          <p:cNvSpPr/>
          <p:nvPr/>
        </p:nvSpPr>
        <p:spPr>
          <a:xfrm>
            <a:off x="2915816" y="3385235"/>
            <a:ext cx="324000" cy="288000"/>
          </a:xfrm>
          <a:prstGeom prst="mathMultiply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Násobení 9"/>
          <p:cNvSpPr/>
          <p:nvPr/>
        </p:nvSpPr>
        <p:spPr>
          <a:xfrm>
            <a:off x="4424817" y="3393635"/>
            <a:ext cx="324000" cy="288000"/>
          </a:xfrm>
          <a:prstGeom prst="mathMultiply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Násobení 10"/>
          <p:cNvSpPr/>
          <p:nvPr/>
        </p:nvSpPr>
        <p:spPr>
          <a:xfrm>
            <a:off x="5868144" y="3409550"/>
            <a:ext cx="324000" cy="288000"/>
          </a:xfrm>
          <a:prstGeom prst="mathMultiply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Násobení 11"/>
          <p:cNvSpPr/>
          <p:nvPr/>
        </p:nvSpPr>
        <p:spPr>
          <a:xfrm>
            <a:off x="7269327" y="3433813"/>
            <a:ext cx="324000" cy="288000"/>
          </a:xfrm>
          <a:prstGeom prst="mathMultiply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Násobení 12"/>
          <p:cNvSpPr/>
          <p:nvPr/>
        </p:nvSpPr>
        <p:spPr>
          <a:xfrm>
            <a:off x="8820000" y="3409550"/>
            <a:ext cx="324000" cy="288000"/>
          </a:xfrm>
          <a:prstGeom prst="mathMultiply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5527041" y="1122338"/>
            <a:ext cx="284244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>
                <a:latin typeface="Comic Sans MS" panose="030F0702030302020204" pitchFamily="66" charset="0"/>
              </a:rPr>
              <a:t>a řešení zapíšeme</a:t>
            </a:r>
          </a:p>
        </p:txBody>
      </p:sp>
      <p:sp>
        <p:nvSpPr>
          <p:cNvPr id="15" name="Obdélník 14"/>
          <p:cNvSpPr/>
          <p:nvPr/>
        </p:nvSpPr>
        <p:spPr>
          <a:xfrm>
            <a:off x="7269327" y="4300187"/>
            <a:ext cx="1624260" cy="776163"/>
          </a:xfrm>
          <a:prstGeom prst="rect">
            <a:avLst/>
          </a:prstGeom>
          <a:solidFill>
            <a:srgbClr val="FFFF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Obdélník 13"/>
              <p:cNvSpPr/>
              <p:nvPr/>
            </p:nvSpPr>
            <p:spPr>
              <a:xfrm>
                <a:off x="7431327" y="4365104"/>
                <a:ext cx="1462260" cy="6463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cs-CZ" sz="3600" b="1" dirty="0" smtClean="0">
                    <a:solidFill>
                      <a:srgbClr val="FF0000"/>
                    </a:solidFill>
                  </a:rPr>
                  <a:t>x = k</a:t>
                </a:r>
                <a14:m>
                  <m:oMath xmlns:m="http://schemas.openxmlformats.org/officeDocument/2006/math">
                    <m:r>
                      <a:rPr lang="cs-CZ" sz="3600" b="1" i="1">
                        <a:solidFill>
                          <a:srgbClr val="FF0000"/>
                        </a:solidFill>
                        <a:latin typeface="Cambria Math"/>
                      </a:rPr>
                      <m:t>𝛑</m:t>
                    </m:r>
                  </m:oMath>
                </a14:m>
                <a:r>
                  <a:rPr lang="cs-CZ" sz="3600" b="1" dirty="0">
                    <a:solidFill>
                      <a:srgbClr val="FF0000"/>
                    </a:solidFill>
                  </a:rPr>
                  <a:t> </a:t>
                </a:r>
                <a:endParaRPr lang="cs-CZ" sz="36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4" name="Obdélník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31327" y="4365104"/>
                <a:ext cx="1462260" cy="646331"/>
              </a:xfrm>
              <a:prstGeom prst="rect">
                <a:avLst/>
              </a:prstGeom>
              <a:blipFill rotWithShape="1">
                <a:blip r:embed="rId5"/>
                <a:stretch>
                  <a:fillRect l="-12500" t="-14151" b="-3490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18080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5" grpId="0" animBg="1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31229" y="134934"/>
            <a:ext cx="528702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>
                <a:latin typeface="Comic Sans MS" panose="030F0702030302020204" pitchFamily="66" charset="0"/>
              </a:rPr>
              <a:t>Zkusíme ještě rovnici  </a:t>
            </a:r>
            <a:r>
              <a:rPr lang="cs-CZ" sz="2800" b="1" dirty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cos x = 0</a:t>
            </a:r>
            <a:endParaRPr lang="cs-CZ" sz="2800" dirty="0">
              <a:solidFill>
                <a:srgbClr val="008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2050" name="Picture 2" descr="C:\Users\langhammer\Desktop\2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74" y="740613"/>
            <a:ext cx="9143999" cy="4915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langhammer\Desktop\2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40613"/>
            <a:ext cx="9144000" cy="4915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350807" y="727198"/>
            <a:ext cx="609974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>
                <a:latin typeface="Comic Sans MS" panose="030F0702030302020204" pitchFamily="66" charset="0"/>
              </a:rPr>
              <a:t>A zapíšeme všechna řešení této rovnice</a:t>
            </a:r>
            <a:endParaRPr lang="cs-CZ" sz="2400" dirty="0">
              <a:latin typeface="Comic Sans MS" panose="030F0702030302020204" pitchFamily="66" charset="0"/>
            </a:endParaRPr>
          </a:p>
        </p:txBody>
      </p:sp>
      <p:sp>
        <p:nvSpPr>
          <p:cNvPr id="4" name="Násobení 3"/>
          <p:cNvSpPr/>
          <p:nvPr/>
        </p:nvSpPr>
        <p:spPr>
          <a:xfrm flipH="1" flipV="1">
            <a:off x="5025542" y="2951376"/>
            <a:ext cx="482561" cy="416903"/>
          </a:xfrm>
          <a:prstGeom prst="mathMultiply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Násobení 6"/>
          <p:cNvSpPr/>
          <p:nvPr/>
        </p:nvSpPr>
        <p:spPr>
          <a:xfrm flipH="1" flipV="1">
            <a:off x="6450554" y="2961600"/>
            <a:ext cx="482561" cy="416903"/>
          </a:xfrm>
          <a:prstGeom prst="mathMultiply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Násobení 7"/>
          <p:cNvSpPr/>
          <p:nvPr/>
        </p:nvSpPr>
        <p:spPr>
          <a:xfrm flipH="1" flipV="1">
            <a:off x="7884368" y="2971824"/>
            <a:ext cx="482561" cy="416903"/>
          </a:xfrm>
          <a:prstGeom prst="mathMultiply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Násobení 8"/>
          <p:cNvSpPr/>
          <p:nvPr/>
        </p:nvSpPr>
        <p:spPr>
          <a:xfrm flipH="1" flipV="1">
            <a:off x="3635896" y="2961600"/>
            <a:ext cx="482561" cy="416903"/>
          </a:xfrm>
          <a:prstGeom prst="mathMultiply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Násobení 9"/>
          <p:cNvSpPr/>
          <p:nvPr/>
        </p:nvSpPr>
        <p:spPr>
          <a:xfrm flipH="1" flipV="1">
            <a:off x="2195736" y="2982048"/>
            <a:ext cx="482561" cy="416903"/>
          </a:xfrm>
          <a:prstGeom prst="mathMultiply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Násobení 10"/>
          <p:cNvSpPr/>
          <p:nvPr/>
        </p:nvSpPr>
        <p:spPr>
          <a:xfrm flipH="1" flipV="1">
            <a:off x="755576" y="2972433"/>
            <a:ext cx="482561" cy="416903"/>
          </a:xfrm>
          <a:prstGeom prst="mathMultiply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6265263" y="4123105"/>
            <a:ext cx="2101666" cy="936104"/>
          </a:xfrm>
          <a:prstGeom prst="rect">
            <a:avLst/>
          </a:prstGeom>
          <a:solidFill>
            <a:srgbClr val="FFFF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Obdélník 4"/>
              <p:cNvSpPr/>
              <p:nvPr/>
            </p:nvSpPr>
            <p:spPr>
              <a:xfrm>
                <a:off x="6290985" y="4149080"/>
                <a:ext cx="2101666" cy="74443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cs-CZ" sz="3200" dirty="0" smtClean="0">
                    <a:solidFill>
                      <a:srgbClr val="FF0000"/>
                    </a:solidFill>
                  </a:rPr>
                  <a:t> </a:t>
                </a:r>
                <a:r>
                  <a:rPr lang="cs-CZ" sz="3200" b="1" dirty="0">
                    <a:solidFill>
                      <a:srgbClr val="FF0000"/>
                    </a:solidFill>
                  </a:rPr>
                  <a:t>x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2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32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𝛑</m:t>
                        </m:r>
                      </m:num>
                      <m:den>
                        <m:r>
                          <a:rPr lang="cs-CZ" sz="32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𝟐</m:t>
                        </m:r>
                      </m:den>
                    </m:f>
                    <m:r>
                      <a:rPr lang="cs-CZ" sz="3200" b="1" i="1">
                        <a:solidFill>
                          <a:srgbClr val="FF0000"/>
                        </a:solidFill>
                        <a:latin typeface="Cambria Math"/>
                      </a:rPr>
                      <m:t>+ </m:t>
                    </m:r>
                  </m:oMath>
                </a14:m>
                <a:r>
                  <a:rPr lang="cs-CZ" sz="3200" b="1" dirty="0">
                    <a:solidFill>
                      <a:srgbClr val="FF0000"/>
                    </a:solidFill>
                  </a:rPr>
                  <a:t>k</a:t>
                </a:r>
                <a14:m>
                  <m:oMath xmlns:m="http://schemas.openxmlformats.org/officeDocument/2006/math">
                    <m:r>
                      <a:rPr lang="cs-CZ" sz="3200" b="1" i="1">
                        <a:solidFill>
                          <a:srgbClr val="FF0000"/>
                        </a:solidFill>
                        <a:latin typeface="Cambria Math"/>
                      </a:rPr>
                      <m:t>𝛑</m:t>
                    </m:r>
                  </m:oMath>
                </a14:m>
                <a:r>
                  <a:rPr lang="cs-CZ" sz="3200" b="1" dirty="0">
                    <a:solidFill>
                      <a:srgbClr val="FF0000"/>
                    </a:solidFill>
                  </a:rPr>
                  <a:t> </a:t>
                </a:r>
                <a:endParaRPr lang="cs-CZ" sz="32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5" name="Obdélník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90985" y="4149080"/>
                <a:ext cx="2101666" cy="744435"/>
              </a:xfrm>
              <a:prstGeom prst="rect">
                <a:avLst/>
              </a:prstGeom>
              <a:blipFill rotWithShape="1">
                <a:blip r:embed="rId4"/>
                <a:stretch>
                  <a:fillRect l="-3188" t="-2459" b="-131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38891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  <p:bldP spid="7" grpId="0" animBg="1"/>
      <p:bldP spid="8" grpId="0" animBg="1"/>
      <p:bldP spid="9" grpId="0" animBg="1"/>
      <p:bldP spid="10" grpId="0" animBg="1"/>
      <p:bldP spid="11" grpId="0" animBg="1"/>
      <p:bldP spid="6" grpId="0" animBg="1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67544" y="404664"/>
            <a:ext cx="552266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>
                <a:latin typeface="Comic Sans MS" panose="030F0702030302020204" pitchFamily="66" charset="0"/>
              </a:rPr>
              <a:t>Další rovnice:      </a:t>
            </a:r>
            <a:r>
              <a:rPr lang="cs-CZ" sz="2400" b="1" dirty="0" smtClean="0">
                <a:latin typeface="Comic Sans MS" panose="030F0702030302020204" pitchFamily="66" charset="0"/>
              </a:rPr>
              <a:t>1) </a:t>
            </a:r>
            <a:r>
              <a:rPr lang="cs-CZ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sin x = cos x </a:t>
            </a:r>
            <a:endParaRPr lang="cs-CZ" sz="24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3074" name="Picture 2" descr="C:\Users\langhammer\Desktop\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806" y="838548"/>
            <a:ext cx="9144000" cy="4915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179512" y="980728"/>
            <a:ext cx="424988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b="1" dirty="0" smtClean="0">
                <a:latin typeface="Comic Sans MS" panose="030F0702030302020204" pitchFamily="66" charset="0"/>
              </a:rPr>
              <a:t>Společnými body jsou </a:t>
            </a:r>
            <a:r>
              <a:rPr lang="cs-CZ" sz="2000" b="1" dirty="0">
                <a:latin typeface="Comic Sans MS" panose="030F0702030302020204" pitchFamily="66" charset="0"/>
              </a:rPr>
              <a:t>tyto body </a:t>
            </a:r>
            <a:endParaRPr lang="cs-CZ" sz="2000" dirty="0">
              <a:latin typeface="Comic Sans MS" panose="030F0702030302020204" pitchFamily="66" charset="0"/>
            </a:endParaRPr>
          </a:p>
        </p:txBody>
      </p:sp>
      <p:sp>
        <p:nvSpPr>
          <p:cNvPr id="5" name="Násobení 4"/>
          <p:cNvSpPr/>
          <p:nvPr/>
        </p:nvSpPr>
        <p:spPr>
          <a:xfrm>
            <a:off x="1835696" y="2276872"/>
            <a:ext cx="324000" cy="288000"/>
          </a:xfrm>
          <a:prstGeom prst="mathMultiply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Násobení 5"/>
          <p:cNvSpPr/>
          <p:nvPr/>
        </p:nvSpPr>
        <p:spPr>
          <a:xfrm>
            <a:off x="3275856" y="4005064"/>
            <a:ext cx="324000" cy="288000"/>
          </a:xfrm>
          <a:prstGeom prst="mathMultiply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Násobení 6"/>
          <p:cNvSpPr/>
          <p:nvPr/>
        </p:nvSpPr>
        <p:spPr>
          <a:xfrm>
            <a:off x="4716016" y="2285272"/>
            <a:ext cx="324000" cy="288000"/>
          </a:xfrm>
          <a:prstGeom prst="mathMultiply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Násobení 7"/>
          <p:cNvSpPr/>
          <p:nvPr/>
        </p:nvSpPr>
        <p:spPr>
          <a:xfrm>
            <a:off x="395536" y="4005064"/>
            <a:ext cx="324000" cy="288000"/>
          </a:xfrm>
          <a:prstGeom prst="mathMultiply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Násobení 8"/>
          <p:cNvSpPr/>
          <p:nvPr/>
        </p:nvSpPr>
        <p:spPr>
          <a:xfrm>
            <a:off x="6156176" y="4101836"/>
            <a:ext cx="324000" cy="288000"/>
          </a:xfrm>
          <a:prstGeom prst="mathMultiply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Násobení 9"/>
          <p:cNvSpPr/>
          <p:nvPr/>
        </p:nvSpPr>
        <p:spPr>
          <a:xfrm>
            <a:off x="7596336" y="2285272"/>
            <a:ext cx="324000" cy="288000"/>
          </a:xfrm>
          <a:prstGeom prst="mathMultiply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4875312" y="1180783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b="1" dirty="0">
                <a:latin typeface="Comic Sans MS" panose="030F0702030302020204" pitchFamily="66" charset="0"/>
              </a:rPr>
              <a:t>Najdeme k nim na ose x odpovídající proměnné a zapíšeme je</a:t>
            </a:r>
            <a:endParaRPr lang="cs-CZ" dirty="0">
              <a:latin typeface="Comic Sans MS" panose="030F0702030302020204" pitchFamily="66" charset="0"/>
            </a:endParaRPr>
          </a:p>
        </p:txBody>
      </p:sp>
      <p:sp>
        <p:nvSpPr>
          <p:cNvPr id="12" name="Šipka nahoru 11"/>
          <p:cNvSpPr/>
          <p:nvPr/>
        </p:nvSpPr>
        <p:spPr>
          <a:xfrm>
            <a:off x="557536" y="3296388"/>
            <a:ext cx="45719" cy="805448"/>
          </a:xfrm>
          <a:prstGeom prst="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Šipka nahoru 12"/>
          <p:cNvSpPr/>
          <p:nvPr/>
        </p:nvSpPr>
        <p:spPr>
          <a:xfrm>
            <a:off x="1997696" y="2490940"/>
            <a:ext cx="45719" cy="805448"/>
          </a:xfrm>
          <a:prstGeom prst="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Šipka nahoru 13"/>
          <p:cNvSpPr/>
          <p:nvPr/>
        </p:nvSpPr>
        <p:spPr>
          <a:xfrm>
            <a:off x="3414996" y="3296388"/>
            <a:ext cx="45719" cy="805448"/>
          </a:xfrm>
          <a:prstGeom prst="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Šipka nahoru 14"/>
          <p:cNvSpPr/>
          <p:nvPr/>
        </p:nvSpPr>
        <p:spPr>
          <a:xfrm>
            <a:off x="4878016" y="2473458"/>
            <a:ext cx="45719" cy="805448"/>
          </a:xfrm>
          <a:prstGeom prst="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Šipka nahoru 15"/>
          <p:cNvSpPr/>
          <p:nvPr/>
        </p:nvSpPr>
        <p:spPr>
          <a:xfrm>
            <a:off x="6295316" y="3296388"/>
            <a:ext cx="45719" cy="852676"/>
          </a:xfrm>
          <a:prstGeom prst="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Šipka nahoru 16"/>
          <p:cNvSpPr/>
          <p:nvPr/>
        </p:nvSpPr>
        <p:spPr>
          <a:xfrm>
            <a:off x="7735476" y="2498594"/>
            <a:ext cx="45719" cy="805448"/>
          </a:xfrm>
          <a:prstGeom prst="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Zaoblený obdélník 17"/>
          <p:cNvSpPr/>
          <p:nvPr/>
        </p:nvSpPr>
        <p:spPr>
          <a:xfrm>
            <a:off x="4716016" y="4725144"/>
            <a:ext cx="2736304" cy="1440160"/>
          </a:xfrm>
          <a:prstGeom prst="roundRect">
            <a:avLst/>
          </a:prstGeom>
          <a:solidFill>
            <a:srgbClr val="FFC0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Obdélník 10"/>
              <p:cNvSpPr/>
              <p:nvPr/>
            </p:nvSpPr>
            <p:spPr>
              <a:xfrm>
                <a:off x="4875312" y="4859504"/>
                <a:ext cx="2395207" cy="93634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200" b="1" i="0" smtClean="0">
                          <a:solidFill>
                            <a:srgbClr val="FF0000"/>
                          </a:solidFill>
                          <a:latin typeface="Cambria Math"/>
                        </a:rPr>
                        <m:t>𝐱</m:t>
                      </m:r>
                      <m:r>
                        <a:rPr lang="cs-CZ" sz="3200" b="1" i="0" smtClean="0">
                          <a:solidFill>
                            <a:srgbClr val="FF0000"/>
                          </a:solidFill>
                          <a:latin typeface="Cambria Math"/>
                        </a:rPr>
                        <m:t>= </m:t>
                      </m:r>
                      <m:f>
                        <m:fPr>
                          <m:ctrlPr>
                            <a:rPr lang="cs-CZ" sz="3200" b="1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200" b="1" i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𝛑</m:t>
                          </m:r>
                        </m:num>
                        <m:den>
                          <m:r>
                            <a:rPr lang="cs-CZ" sz="3200" b="1" i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𝟒</m:t>
                          </m:r>
                        </m:den>
                      </m:f>
                      <m:r>
                        <a:rPr lang="cs-CZ" sz="3200" b="1" i="0">
                          <a:solidFill>
                            <a:srgbClr val="FF0000"/>
                          </a:solidFill>
                          <a:latin typeface="Cambria Math"/>
                        </a:rPr>
                        <m:t>+</m:t>
                      </m:r>
                      <m:r>
                        <a:rPr lang="cs-CZ" sz="3200" b="1" i="0">
                          <a:solidFill>
                            <a:srgbClr val="FF0000"/>
                          </a:solidFill>
                          <a:latin typeface="Cambria Math"/>
                        </a:rPr>
                        <m:t>𝐤</m:t>
                      </m:r>
                      <m:r>
                        <a:rPr lang="cs-CZ" sz="3200" b="1" i="0">
                          <a:solidFill>
                            <a:srgbClr val="FF0000"/>
                          </a:solidFill>
                          <a:latin typeface="Cambria Math"/>
                        </a:rPr>
                        <m:t>𝛑</m:t>
                      </m:r>
                    </m:oMath>
                  </m:oMathPara>
                </a14:m>
                <a:endParaRPr lang="cs-CZ" sz="32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1" name="Obdélník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75312" y="4859504"/>
                <a:ext cx="2395207" cy="936347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49984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500"/>
                            </p:stCondLst>
                            <p:childTnLst>
                              <p:par>
                                <p:cTn id="55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/>
          <p:nvPr/>
        </p:nvSpPr>
        <p:spPr>
          <a:xfrm>
            <a:off x="611560" y="325312"/>
            <a:ext cx="1716009" cy="875229"/>
          </a:xfrm>
          <a:prstGeom prst="rect">
            <a:avLst/>
          </a:prstGeom>
          <a:solidFill>
            <a:srgbClr val="F5EA17"/>
          </a:solidFill>
          <a:ln w="38100"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Obdélník 1"/>
              <p:cNvSpPr/>
              <p:nvPr/>
            </p:nvSpPr>
            <p:spPr>
              <a:xfrm>
                <a:off x="611560" y="332655"/>
                <a:ext cx="1487971" cy="6846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cs-CZ" sz="2400" b="1" dirty="0" smtClean="0">
                    <a:solidFill>
                      <a:srgbClr val="008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sin 2x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b="1" i="1">
                            <a:solidFill>
                              <a:srgbClr val="008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cs-CZ" sz="2400" b="1" i="1">
                                <a:solidFill>
                                  <a:srgbClr val="008000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/>
                              </a:rPr>
                            </m:ctrlPr>
                          </m:radPr>
                          <m:deg/>
                          <m:e>
                            <m:r>
                              <a:rPr lang="cs-CZ" sz="2400" b="1" i="1" smtClean="0">
                                <a:solidFill>
                                  <a:srgbClr val="008000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/>
                              </a:rPr>
                              <m:t>𝟐</m:t>
                            </m:r>
                          </m:e>
                        </m:rad>
                      </m:num>
                      <m:den>
                        <m:r>
                          <a:rPr lang="cs-CZ" sz="2400" b="1" i="1">
                            <a:solidFill>
                              <a:srgbClr val="008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𝟐</m:t>
                        </m:r>
                      </m:den>
                    </m:f>
                  </m:oMath>
                </a14:m>
                <a:endParaRPr lang="cs-CZ" sz="2400" dirty="0"/>
              </a:p>
            </p:txBody>
          </p:sp>
        </mc:Choice>
        <mc:Fallback xmlns="">
          <p:sp>
            <p:nvSpPr>
              <p:cNvPr id="2" name="Obdélník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1560" y="332655"/>
                <a:ext cx="1487971" cy="684675"/>
              </a:xfrm>
              <a:prstGeom prst="rect">
                <a:avLst/>
              </a:prstGeom>
              <a:blipFill rotWithShape="1">
                <a:blip r:embed="rId2"/>
                <a:stretch>
                  <a:fillRect l="-6557" b="-1428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6" name="Picture 2" descr="C:\Users\Jiří Langhammer\Desktop\1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23" y="1017330"/>
            <a:ext cx="9148323" cy="481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4139952" y="490326"/>
            <a:ext cx="75854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>
                <a:solidFill>
                  <a:srgbClr val="008000"/>
                </a:solidFill>
              </a:rPr>
              <a:t>sin x</a:t>
            </a:r>
            <a:endParaRPr lang="cs-CZ" sz="2400" dirty="0">
              <a:solidFill>
                <a:srgbClr val="008000"/>
              </a:solidFill>
            </a:endParaRPr>
          </a:p>
        </p:txBody>
      </p:sp>
      <p:pic>
        <p:nvPicPr>
          <p:cNvPr id="1027" name="Picture 3" descr="D:\Dropbox\přípravyDUM\funkce\inovace_vyuky_2013-2014\1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90" y="1019567"/>
            <a:ext cx="9144068" cy="4807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5580112" y="499779"/>
            <a:ext cx="91403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>
                <a:solidFill>
                  <a:srgbClr val="0000FF"/>
                </a:solidFill>
              </a:rPr>
              <a:t>sin 2x</a:t>
            </a:r>
            <a:endParaRPr lang="cs-CZ" sz="2400" dirty="0">
              <a:solidFill>
                <a:srgbClr val="0000FF"/>
              </a:solidFill>
            </a:endParaRPr>
          </a:p>
        </p:txBody>
      </p:sp>
      <p:pic>
        <p:nvPicPr>
          <p:cNvPr id="1028" name="Picture 4" descr="D:\Dropbox\přípravyDUM\funkce\inovace_vyuky_2013-2014\13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4" y="1020245"/>
            <a:ext cx="9162079" cy="4817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Obdélník 4"/>
              <p:cNvSpPr/>
              <p:nvPr/>
            </p:nvSpPr>
            <p:spPr>
              <a:xfrm>
                <a:off x="7236296" y="393531"/>
                <a:ext cx="564706" cy="73879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20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ad>
                            <m:radPr>
                              <m:degHide m:val="on"/>
                              <m:ctrlPr>
                                <a:rPr lang="cs-CZ" sz="2000" b="1" i="1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000" b="1" i="0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  <m:t>𝟐</m:t>
                              </m:r>
                            </m:e>
                          </m:rad>
                        </m:num>
                        <m:den>
                          <m:r>
                            <a:rPr lang="cs-CZ" sz="2000" b="1" i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𝟐</m:t>
                          </m:r>
                        </m:den>
                      </m:f>
                    </m:oMath>
                  </m:oMathPara>
                </a14:m>
                <a:endParaRPr lang="cs-CZ" sz="2000" b="1" dirty="0"/>
              </a:p>
            </p:txBody>
          </p:sp>
        </mc:Choice>
        <mc:Fallback xmlns="">
          <p:sp>
            <p:nvSpPr>
              <p:cNvPr id="5" name="Obdélník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36296" y="393531"/>
                <a:ext cx="564706" cy="738792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" name="Přímá spojnice se šipkou 6"/>
          <p:cNvCxnSpPr/>
          <p:nvPr/>
        </p:nvCxnSpPr>
        <p:spPr>
          <a:xfrm>
            <a:off x="467544" y="2564904"/>
            <a:ext cx="0" cy="857476"/>
          </a:xfrm>
          <a:prstGeom prst="straightConnector1">
            <a:avLst/>
          </a:prstGeom>
          <a:ln w="25400">
            <a:solidFill>
              <a:srgbClr val="C00000"/>
            </a:solidFill>
            <a:headEnd type="triangle" w="lg" len="med"/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>
            <a:off x="1907704" y="2564904"/>
            <a:ext cx="0" cy="857476"/>
          </a:xfrm>
          <a:prstGeom prst="straightConnector1">
            <a:avLst/>
          </a:prstGeom>
          <a:ln w="25400">
            <a:solidFill>
              <a:srgbClr val="C00000"/>
            </a:solidFill>
            <a:headEnd type="triangle" w="lg" len="med"/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>
            <a:off x="3347864" y="2571435"/>
            <a:ext cx="0" cy="857476"/>
          </a:xfrm>
          <a:prstGeom prst="straightConnector1">
            <a:avLst/>
          </a:prstGeom>
          <a:ln w="25400">
            <a:solidFill>
              <a:srgbClr val="C00000"/>
            </a:solidFill>
            <a:headEnd type="triangle" w="lg" len="med"/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>
            <a:off x="4788024" y="2566022"/>
            <a:ext cx="0" cy="857476"/>
          </a:xfrm>
          <a:prstGeom prst="straightConnector1">
            <a:avLst/>
          </a:prstGeom>
          <a:ln w="25400">
            <a:solidFill>
              <a:srgbClr val="C00000"/>
            </a:solidFill>
            <a:headEnd type="triangle" w="lg" len="med"/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>
            <a:off x="6228184" y="2571435"/>
            <a:ext cx="0" cy="857476"/>
          </a:xfrm>
          <a:prstGeom prst="straightConnector1">
            <a:avLst/>
          </a:prstGeom>
          <a:ln w="25400">
            <a:solidFill>
              <a:srgbClr val="C00000"/>
            </a:solidFill>
            <a:headEnd type="triangle" w="lg" len="med"/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>
            <a:off x="7668344" y="2566022"/>
            <a:ext cx="0" cy="857476"/>
          </a:xfrm>
          <a:prstGeom prst="straightConnector1">
            <a:avLst/>
          </a:prstGeom>
          <a:ln w="25400">
            <a:solidFill>
              <a:srgbClr val="C00000"/>
            </a:solidFill>
            <a:headEnd type="triangle" w="lg" len="med"/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Obdélník 7"/>
          <p:cNvSpPr/>
          <p:nvPr/>
        </p:nvSpPr>
        <p:spPr>
          <a:xfrm>
            <a:off x="251520" y="1268760"/>
            <a:ext cx="41520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latin typeface="Comic Sans MS" panose="030F0702030302020204" pitchFamily="66" charset="0"/>
              </a:rPr>
              <a:t>Znázornili jsme</a:t>
            </a:r>
            <a:r>
              <a:rPr lang="cs-CZ" b="1" dirty="0">
                <a:solidFill>
                  <a:srgbClr val="C00000"/>
                </a:solidFill>
                <a:latin typeface="Comic Sans MS" panose="030F0702030302020204" pitchFamily="66" charset="0"/>
              </a:rPr>
              <a:t> jeden „druh“ řešení</a:t>
            </a:r>
            <a:endParaRPr lang="cs-CZ" dirty="0">
              <a:solidFill>
                <a:srgbClr val="C0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4793038" y="1268760"/>
            <a:ext cx="34022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/>
              <a:t>a znázorníme </a:t>
            </a:r>
            <a:r>
              <a:rPr lang="cs-CZ" b="1" dirty="0">
                <a:solidFill>
                  <a:srgbClr val="D60093"/>
                </a:solidFill>
              </a:rPr>
              <a:t>druhý „druh“ řešení</a:t>
            </a:r>
            <a:endParaRPr lang="cs-CZ" dirty="0">
              <a:solidFill>
                <a:srgbClr val="D60093"/>
              </a:solidFill>
            </a:endParaRPr>
          </a:p>
        </p:txBody>
      </p:sp>
      <p:cxnSp>
        <p:nvCxnSpPr>
          <p:cNvPr id="18" name="Přímá spojnice se šipkou 17"/>
          <p:cNvCxnSpPr/>
          <p:nvPr/>
        </p:nvCxnSpPr>
        <p:spPr>
          <a:xfrm>
            <a:off x="827584" y="2571435"/>
            <a:ext cx="0" cy="857476"/>
          </a:xfrm>
          <a:prstGeom prst="straightConnector1">
            <a:avLst/>
          </a:prstGeom>
          <a:ln w="28575" cmpd="sng">
            <a:solidFill>
              <a:srgbClr val="D60093"/>
            </a:solidFill>
            <a:prstDash val="dash"/>
            <a:headEnd type="triangle" w="lg" len="med"/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/>
          <p:nvPr/>
        </p:nvCxnSpPr>
        <p:spPr>
          <a:xfrm>
            <a:off x="2267744" y="2571435"/>
            <a:ext cx="0" cy="857476"/>
          </a:xfrm>
          <a:prstGeom prst="straightConnector1">
            <a:avLst/>
          </a:prstGeom>
          <a:ln w="28575" cmpd="sng">
            <a:solidFill>
              <a:srgbClr val="D60093"/>
            </a:solidFill>
            <a:prstDash val="dash"/>
            <a:headEnd type="triangle" w="lg" len="med"/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/>
          <p:nvPr/>
        </p:nvCxnSpPr>
        <p:spPr>
          <a:xfrm>
            <a:off x="3707904" y="2564904"/>
            <a:ext cx="0" cy="857476"/>
          </a:xfrm>
          <a:prstGeom prst="straightConnector1">
            <a:avLst/>
          </a:prstGeom>
          <a:ln w="28575" cmpd="sng">
            <a:solidFill>
              <a:srgbClr val="D60093"/>
            </a:solidFill>
            <a:prstDash val="dash"/>
            <a:headEnd type="triangle" w="lg" len="med"/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/>
          <p:nvPr/>
        </p:nvCxnSpPr>
        <p:spPr>
          <a:xfrm>
            <a:off x="5148064" y="2583243"/>
            <a:ext cx="0" cy="857476"/>
          </a:xfrm>
          <a:prstGeom prst="straightConnector1">
            <a:avLst/>
          </a:prstGeom>
          <a:ln w="28575" cmpd="sng">
            <a:solidFill>
              <a:srgbClr val="D60093"/>
            </a:solidFill>
            <a:prstDash val="dash"/>
            <a:headEnd type="triangle" w="lg" len="med"/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se šipkou 21"/>
          <p:cNvCxnSpPr/>
          <p:nvPr/>
        </p:nvCxnSpPr>
        <p:spPr>
          <a:xfrm>
            <a:off x="6588224" y="2564904"/>
            <a:ext cx="0" cy="857476"/>
          </a:xfrm>
          <a:prstGeom prst="straightConnector1">
            <a:avLst/>
          </a:prstGeom>
          <a:ln w="28575" cmpd="sng">
            <a:solidFill>
              <a:srgbClr val="D60093"/>
            </a:solidFill>
            <a:prstDash val="dash"/>
            <a:headEnd type="triangle" w="lg" len="med"/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se šipkou 22"/>
          <p:cNvCxnSpPr/>
          <p:nvPr/>
        </p:nvCxnSpPr>
        <p:spPr>
          <a:xfrm>
            <a:off x="8028384" y="2564904"/>
            <a:ext cx="0" cy="857476"/>
          </a:xfrm>
          <a:prstGeom prst="straightConnector1">
            <a:avLst/>
          </a:prstGeom>
          <a:ln w="28575" cmpd="sng">
            <a:solidFill>
              <a:srgbClr val="D60093"/>
            </a:solidFill>
            <a:prstDash val="dash"/>
            <a:headEnd type="triangle" w="lg" len="med"/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Obdélník 9"/>
              <p:cNvSpPr/>
              <p:nvPr/>
            </p:nvSpPr>
            <p:spPr>
              <a:xfrm>
                <a:off x="556628" y="4725144"/>
                <a:ext cx="6823684" cy="89255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cs-CZ" sz="2000" b="1" dirty="0" smtClean="0">
                    <a:solidFill>
                      <a:srgbClr val="008000"/>
                    </a:solidFill>
                    <a:latin typeface="Comic Sans MS" panose="030F0702030302020204" pitchFamily="66" charset="0"/>
                  </a:rPr>
                  <a:t>Na obou typech řešení je vidět, že se  stejný druh </a:t>
                </a:r>
              </a:p>
              <a:p>
                <a:r>
                  <a:rPr lang="cs-CZ" sz="2000" b="1" dirty="0">
                    <a:solidFill>
                      <a:srgbClr val="008000"/>
                    </a:solidFill>
                    <a:latin typeface="Comic Sans MS" panose="030F0702030302020204" pitchFamily="66" charset="0"/>
                  </a:rPr>
                  <a:t>	</a:t>
                </a:r>
                <a:r>
                  <a:rPr lang="cs-CZ" sz="2000" b="1" dirty="0" smtClean="0">
                    <a:solidFill>
                      <a:srgbClr val="008000"/>
                    </a:solidFill>
                    <a:latin typeface="Comic Sans MS" panose="030F0702030302020204" pitchFamily="66" charset="0"/>
                  </a:rPr>
                  <a:t>			    </a:t>
                </a:r>
                <a:r>
                  <a:rPr lang="cs-CZ" sz="2000" b="1" dirty="0" smtClean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liší o periodu </a:t>
                </a:r>
                <a:r>
                  <a:rPr lang="cs-CZ" sz="3200" b="1" dirty="0" smtClean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k.</a:t>
                </a:r>
                <a14:m>
                  <m:oMath xmlns:m="http://schemas.openxmlformats.org/officeDocument/2006/math">
                    <m:r>
                      <a:rPr lang="cs-CZ" sz="3200" b="1" i="1">
                        <a:solidFill>
                          <a:srgbClr val="FF0000"/>
                        </a:solidFill>
                        <a:latin typeface="Cambria Math"/>
                      </a:rPr>
                      <m:t>𝛑</m:t>
                    </m:r>
                  </m:oMath>
                </a14:m>
                <a:endParaRPr lang="cs-CZ" sz="3200" dirty="0">
                  <a:solidFill>
                    <a:srgbClr val="FF0000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0" name="Obdélník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6628" y="4725144"/>
                <a:ext cx="6823684" cy="892552"/>
              </a:xfrm>
              <a:prstGeom prst="rect">
                <a:avLst/>
              </a:prstGeom>
              <a:blipFill rotWithShape="1">
                <a:blip r:embed="rId7"/>
                <a:stretch>
                  <a:fillRect l="-893" t="-3401" b="-2108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Obdélník 23"/>
          <p:cNvSpPr/>
          <p:nvPr/>
        </p:nvSpPr>
        <p:spPr>
          <a:xfrm>
            <a:off x="1043608" y="5617696"/>
            <a:ext cx="7433291" cy="691624"/>
          </a:xfrm>
          <a:prstGeom prst="rect">
            <a:avLst/>
          </a:prstGeom>
          <a:solidFill>
            <a:srgbClr val="F5EA1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1109176" y="5665045"/>
            <a:ext cx="736772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>
                <a:latin typeface="Comic Sans MS" panose="030F0702030302020204" pitchFamily="66" charset="0"/>
              </a:rPr>
              <a:t>Vlastní </a:t>
            </a:r>
            <a:r>
              <a:rPr lang="cs-CZ" sz="2400" b="1" dirty="0" smtClean="0">
                <a:latin typeface="Comic Sans MS" panose="030F0702030302020204" pitchFamily="66" charset="0"/>
              </a:rPr>
              <a:t>kořeny </a:t>
            </a:r>
            <a:r>
              <a:rPr lang="cs-CZ" sz="2400" b="1" dirty="0">
                <a:latin typeface="Comic Sans MS" panose="030F0702030302020204" pitchFamily="66" charset="0"/>
              </a:rPr>
              <a:t>budeme </a:t>
            </a:r>
            <a:r>
              <a:rPr lang="cs-CZ" sz="2400" b="1" dirty="0" smtClean="0">
                <a:latin typeface="Comic Sans MS" panose="030F0702030302020204" pitchFamily="66" charset="0"/>
              </a:rPr>
              <a:t>častěji  hledat početně!!!</a:t>
            </a:r>
            <a:endParaRPr lang="cs-CZ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3460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"/>
                            </p:stCondLst>
                            <p:childTnLst>
                              <p:par>
                                <p:cTn id="68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500"/>
                            </p:stCondLst>
                            <p:childTnLst>
                              <p:par>
                                <p:cTn id="77" presetID="2" presetClass="entr" presetSubtype="1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1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1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" grpId="0"/>
      <p:bldP spid="4" grpId="0"/>
      <p:bldP spid="5" grpId="0"/>
      <p:bldP spid="10" grpId="0"/>
      <p:bldP spid="24" grpId="0" animBg="1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bdélník 27"/>
          <p:cNvSpPr/>
          <p:nvPr/>
        </p:nvSpPr>
        <p:spPr>
          <a:xfrm>
            <a:off x="7193472" y="5863658"/>
            <a:ext cx="1747667" cy="75977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1354859" y="5837578"/>
            <a:ext cx="1632965" cy="759774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4" name="Picture 4" descr="D:\Dropbox\přípravyDUM\funkce\inovace_vyuky_2013-2014\1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4" y="881716"/>
            <a:ext cx="9162079" cy="4817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323528" y="311470"/>
            <a:ext cx="450475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b="1" dirty="0">
                <a:latin typeface="Comic Sans MS" panose="030F0702030302020204" pitchFamily="66" charset="0"/>
              </a:rPr>
              <a:t>Nyní vyřešíme </a:t>
            </a:r>
            <a:r>
              <a:rPr lang="cs-CZ" sz="2000" b="1" dirty="0" smtClean="0">
                <a:latin typeface="Comic Sans MS" panose="030F0702030302020204" pitchFamily="66" charset="0"/>
              </a:rPr>
              <a:t>tuto rovnici </a:t>
            </a:r>
            <a:r>
              <a:rPr lang="cs-CZ" sz="2000" b="1" dirty="0">
                <a:latin typeface="Comic Sans MS" panose="030F0702030302020204" pitchFamily="66" charset="0"/>
              </a:rPr>
              <a:t>početně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Obdélník 2"/>
              <p:cNvSpPr/>
              <p:nvPr/>
            </p:nvSpPr>
            <p:spPr>
              <a:xfrm>
                <a:off x="6300192" y="111965"/>
                <a:ext cx="1709763" cy="78431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cs-CZ" sz="2800" b="1" dirty="0">
                    <a:solidFill>
                      <a:srgbClr val="008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sin 2x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b="1" i="1">
                            <a:solidFill>
                              <a:srgbClr val="008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cs-CZ" sz="2800" b="1" i="1">
                                <a:solidFill>
                                  <a:srgbClr val="008000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/>
                              </a:rPr>
                            </m:ctrlPr>
                          </m:radPr>
                          <m:deg/>
                          <m:e>
                            <m:r>
                              <a:rPr lang="cs-CZ" sz="2800" b="1" i="1">
                                <a:solidFill>
                                  <a:srgbClr val="008000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/>
                              </a:rPr>
                              <m:t>𝟐</m:t>
                            </m:r>
                          </m:e>
                        </m:rad>
                      </m:num>
                      <m:den>
                        <m:r>
                          <a:rPr lang="cs-CZ" sz="2800" b="1" i="1">
                            <a:solidFill>
                              <a:srgbClr val="008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𝟐</m:t>
                        </m:r>
                      </m:den>
                    </m:f>
                  </m:oMath>
                </a14:m>
                <a:endParaRPr lang="cs-CZ" sz="2800" dirty="0"/>
              </a:p>
            </p:txBody>
          </p:sp>
        </mc:Choice>
        <mc:Fallback xmlns="">
          <p:sp>
            <p:nvSpPr>
              <p:cNvPr id="3" name="Obdélník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00192" y="111965"/>
                <a:ext cx="1709763" cy="784317"/>
              </a:xfrm>
              <a:prstGeom prst="rect">
                <a:avLst/>
              </a:prstGeom>
              <a:blipFill rotWithShape="1">
                <a:blip r:embed="rId3"/>
                <a:stretch>
                  <a:fillRect l="-7473" b="-1627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Obdélník 3"/>
          <p:cNvSpPr/>
          <p:nvPr/>
        </p:nvSpPr>
        <p:spPr>
          <a:xfrm>
            <a:off x="179512" y="906999"/>
            <a:ext cx="795762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latin typeface="Comic Sans MS" panose="030F0702030302020204" pitchFamily="66" charset="0"/>
              </a:rPr>
              <a:t>Pro zjednodušení položíme </a:t>
            </a:r>
            <a:r>
              <a:rPr lang="cs-CZ" sz="2400" b="1" dirty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2x = </a:t>
            </a:r>
            <a:r>
              <a:rPr lang="cs-CZ" sz="24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y  </a:t>
            </a:r>
            <a:r>
              <a:rPr lang="cs-CZ" b="1" dirty="0" smtClean="0">
                <a:latin typeface="Comic Sans MS" panose="030F0702030302020204" pitchFamily="66" charset="0"/>
              </a:rPr>
              <a:t>a budeme řešit rovnici ve tvaru</a:t>
            </a:r>
            <a:endParaRPr lang="cs-CZ" b="1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 descr="C:\Users\Jiří Langhammer\Desktop\5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70058"/>
            <a:ext cx="9175779" cy="482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Obdélník 4"/>
              <p:cNvSpPr/>
              <p:nvPr/>
            </p:nvSpPr>
            <p:spPr>
              <a:xfrm>
                <a:off x="6918496" y="1311716"/>
                <a:ext cx="1337289" cy="68550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cs-CZ" sz="2400" b="1" dirty="0" smtClean="0">
                    <a:solidFill>
                      <a:srgbClr val="008000"/>
                    </a:solidFill>
                  </a:rPr>
                  <a:t>sin y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b="1" i="1" smtClean="0">
                            <a:solidFill>
                              <a:srgbClr val="D60093"/>
                            </a:solidFill>
                            <a:latin typeface="Cambria Math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cs-CZ" sz="2400" b="1" i="1">
                                <a:solidFill>
                                  <a:srgbClr val="D60093"/>
                                </a:solidFill>
                                <a:latin typeface="Cambria Math"/>
                              </a:rPr>
                            </m:ctrlPr>
                          </m:radPr>
                          <m:deg/>
                          <m:e>
                            <m:r>
                              <a:rPr lang="cs-CZ" sz="2400" b="1" i="0">
                                <a:solidFill>
                                  <a:srgbClr val="D60093"/>
                                </a:solidFill>
                                <a:latin typeface="Cambria Math"/>
                              </a:rPr>
                              <m:t>𝟐</m:t>
                            </m:r>
                          </m:e>
                        </m:rad>
                      </m:num>
                      <m:den>
                        <m:r>
                          <a:rPr lang="cs-CZ" sz="2400" b="1" i="0">
                            <a:solidFill>
                              <a:srgbClr val="D60093"/>
                            </a:solidFill>
                            <a:latin typeface="Cambria Math"/>
                          </a:rPr>
                          <m:t>𝟐</m:t>
                        </m:r>
                      </m:den>
                    </m:f>
                  </m:oMath>
                </a14:m>
                <a:endParaRPr lang="cs-CZ" sz="2400" dirty="0">
                  <a:solidFill>
                    <a:srgbClr val="008000"/>
                  </a:solidFill>
                </a:endParaRPr>
              </a:p>
            </p:txBody>
          </p:sp>
        </mc:Choice>
        <mc:Fallback xmlns="">
          <p:sp>
            <p:nvSpPr>
              <p:cNvPr id="5" name="Obdélník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18496" y="1311716"/>
                <a:ext cx="1337289" cy="685509"/>
              </a:xfrm>
              <a:prstGeom prst="rect">
                <a:avLst/>
              </a:prstGeom>
              <a:blipFill rotWithShape="1">
                <a:blip r:embed="rId5"/>
                <a:stretch>
                  <a:fillRect l="-7306" b="-796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" name="Přímá spojnice se šipkou 6"/>
          <p:cNvCxnSpPr/>
          <p:nvPr/>
        </p:nvCxnSpPr>
        <p:spPr>
          <a:xfrm flipV="1">
            <a:off x="4932040" y="2420888"/>
            <a:ext cx="0" cy="861438"/>
          </a:xfrm>
          <a:prstGeom prst="straightConnector1">
            <a:avLst/>
          </a:prstGeom>
          <a:ln w="349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 flipV="1">
            <a:off x="5652120" y="2397367"/>
            <a:ext cx="0" cy="861438"/>
          </a:xfrm>
          <a:prstGeom prst="straightConnector1">
            <a:avLst/>
          </a:prstGeom>
          <a:ln w="34925">
            <a:solidFill>
              <a:srgbClr val="00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Obdélník 7"/>
          <p:cNvSpPr/>
          <p:nvPr/>
        </p:nvSpPr>
        <p:spPr>
          <a:xfrm>
            <a:off x="329513" y="968554"/>
            <a:ext cx="303640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b="1" dirty="0">
                <a:latin typeface="Comic Sans MS" panose="030F0702030302020204" pitchFamily="66" charset="0"/>
              </a:rPr>
              <a:t>Typově jsou řešení dvě</a:t>
            </a:r>
            <a:endParaRPr lang="cs-CZ" sz="2000" dirty="0">
              <a:latin typeface="Comic Sans MS" panose="030F0702030302020204" pitchFamily="66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329513" y="1600206"/>
            <a:ext cx="659496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b="1" dirty="0">
                <a:latin typeface="Comic Sans MS" panose="030F0702030302020204" pitchFamily="66" charset="0"/>
              </a:rPr>
              <a:t>Ta </a:t>
            </a:r>
            <a:r>
              <a:rPr lang="cs-CZ" sz="2000" b="1" dirty="0" smtClean="0">
                <a:latin typeface="Comic Sans MS" panose="030F0702030302020204" pitchFamily="66" charset="0"/>
              </a:rPr>
              <a:t>zapíšeme </a:t>
            </a:r>
            <a:r>
              <a:rPr lang="cs-CZ" sz="2000" b="1" dirty="0">
                <a:latin typeface="Comic Sans MS" panose="030F0702030302020204" pitchFamily="66" charset="0"/>
              </a:rPr>
              <a:t>a všechna další se opakují po periodě</a:t>
            </a:r>
            <a:endParaRPr lang="cs-CZ" sz="2000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Obdélník 13"/>
              <p:cNvSpPr/>
              <p:nvPr/>
            </p:nvSpPr>
            <p:spPr>
              <a:xfrm>
                <a:off x="1354859" y="3717907"/>
                <a:ext cx="2011063" cy="58150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cs-CZ" sz="2400" b="1" dirty="0" smtClean="0">
                    <a:solidFill>
                      <a:srgbClr val="FF0000"/>
                    </a:solidFill>
                  </a:rPr>
                  <a:t>y</a:t>
                </a:r>
                <a:r>
                  <a:rPr lang="cs-CZ" sz="2400" b="1" baseline="-25000" dirty="0" smtClean="0">
                    <a:solidFill>
                      <a:srgbClr val="FF0000"/>
                    </a:solidFill>
                  </a:rPr>
                  <a:t>1 </a:t>
                </a:r>
                <a:r>
                  <a:rPr lang="cs-CZ" sz="2400" b="1" dirty="0">
                    <a:solidFill>
                      <a:srgbClr val="FF0000"/>
                    </a:solidFill>
                  </a:rPr>
                  <a:t>=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𝛑</m:t>
                        </m:r>
                      </m:num>
                      <m:den>
                        <m:r>
                          <a:rPr lang="cs-CZ" sz="2400" b="1">
                            <a:solidFill>
                              <a:srgbClr val="FF0000"/>
                            </a:solidFill>
                            <a:latin typeface="Cambria Math"/>
                          </a:rPr>
                          <m:t> </m:t>
                        </m:r>
                        <m:r>
                          <a:rPr lang="cs-CZ" sz="2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𝟒</m:t>
                        </m:r>
                      </m:den>
                    </m:f>
                    <m:r>
                      <a:rPr lang="cs-CZ" sz="2400" b="1">
                        <a:solidFill>
                          <a:srgbClr val="FF0000"/>
                        </a:solidFill>
                        <a:latin typeface="Cambria Math"/>
                      </a:rPr>
                      <m:t>+</m:t>
                    </m:r>
                    <m:r>
                      <a:rPr 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𝐤</m:t>
                    </m:r>
                    <m:r>
                      <a:rPr lang="cs-CZ" sz="2400" b="1">
                        <a:solidFill>
                          <a:srgbClr val="FF0000"/>
                        </a:solidFill>
                        <a:latin typeface="Cambria Math"/>
                      </a:rPr>
                      <m:t>.</m:t>
                    </m:r>
                    <m:r>
                      <a:rPr 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𝟐</m:t>
                    </m:r>
                    <m:r>
                      <a:rPr 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𝛑</m:t>
                    </m:r>
                  </m:oMath>
                </a14:m>
                <a:endParaRPr lang="cs-CZ" sz="24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4" name="Obdélník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54859" y="3717907"/>
                <a:ext cx="2011063" cy="581506"/>
              </a:xfrm>
              <a:prstGeom prst="rect">
                <a:avLst/>
              </a:prstGeom>
              <a:blipFill rotWithShape="1">
                <a:blip r:embed="rId6"/>
                <a:stretch>
                  <a:fillRect l="-4545" t="-1053" b="-1052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Obdélník 15"/>
              <p:cNvSpPr/>
              <p:nvPr/>
            </p:nvSpPr>
            <p:spPr>
              <a:xfrm>
                <a:off x="7147744" y="3717907"/>
                <a:ext cx="2108847" cy="6242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cs-CZ" sz="2400" b="1" dirty="0" smtClean="0">
                    <a:solidFill>
                      <a:srgbClr val="0000FF"/>
                    </a:solidFill>
                  </a:rPr>
                  <a:t>y</a:t>
                </a:r>
                <a:r>
                  <a:rPr lang="cs-CZ" sz="2400" b="1" baseline="-25000" dirty="0">
                    <a:solidFill>
                      <a:srgbClr val="0000FF"/>
                    </a:solidFill>
                  </a:rPr>
                  <a:t>2 </a:t>
                </a:r>
                <a:r>
                  <a:rPr lang="cs-CZ" sz="2400" b="1" dirty="0">
                    <a:solidFill>
                      <a:srgbClr val="0000FF"/>
                    </a:solidFill>
                  </a:rPr>
                  <a:t>=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b="1" i="1">
                            <a:solidFill>
                              <a:srgbClr val="0000FF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1" i="1">
                            <a:solidFill>
                              <a:srgbClr val="0000FF"/>
                            </a:solidFill>
                            <a:latin typeface="Cambria Math"/>
                          </a:rPr>
                          <m:t>𝟑</m:t>
                        </m:r>
                        <m:r>
                          <a:rPr lang="cs-CZ" sz="2400" b="1" i="1">
                            <a:solidFill>
                              <a:srgbClr val="0000FF"/>
                            </a:solidFill>
                            <a:latin typeface="Cambria Math"/>
                          </a:rPr>
                          <m:t>𝛑</m:t>
                        </m:r>
                      </m:num>
                      <m:den>
                        <m:r>
                          <a:rPr lang="cs-CZ" sz="2400" b="1">
                            <a:solidFill>
                              <a:srgbClr val="0000FF"/>
                            </a:solidFill>
                            <a:latin typeface="Cambria Math"/>
                          </a:rPr>
                          <m:t> </m:t>
                        </m:r>
                        <m:r>
                          <a:rPr lang="cs-CZ" sz="2400" b="1" i="1">
                            <a:solidFill>
                              <a:srgbClr val="0000FF"/>
                            </a:solidFill>
                            <a:latin typeface="Cambria Math"/>
                          </a:rPr>
                          <m:t>𝟒</m:t>
                        </m:r>
                      </m:den>
                    </m:f>
                    <m:r>
                      <a:rPr lang="cs-CZ" sz="2400" b="1">
                        <a:solidFill>
                          <a:srgbClr val="0000FF"/>
                        </a:solidFill>
                        <a:latin typeface="Cambria Math"/>
                      </a:rPr>
                      <m:t>+</m:t>
                    </m:r>
                    <m:r>
                      <a:rPr lang="cs-CZ" sz="2400" b="1" i="1">
                        <a:solidFill>
                          <a:srgbClr val="0000FF"/>
                        </a:solidFill>
                        <a:latin typeface="Cambria Math"/>
                      </a:rPr>
                      <m:t>𝐤</m:t>
                    </m:r>
                    <m:r>
                      <a:rPr lang="cs-CZ" sz="2400" b="1">
                        <a:solidFill>
                          <a:srgbClr val="0000FF"/>
                        </a:solidFill>
                        <a:latin typeface="Cambria Math"/>
                      </a:rPr>
                      <m:t>.</m:t>
                    </m:r>
                    <m:r>
                      <a:rPr lang="cs-CZ" sz="2400" b="1" i="1">
                        <a:solidFill>
                          <a:srgbClr val="0000FF"/>
                        </a:solidFill>
                        <a:latin typeface="Cambria Math"/>
                      </a:rPr>
                      <m:t>𝟐</m:t>
                    </m:r>
                    <m:r>
                      <a:rPr lang="cs-CZ" sz="2400" b="1" i="1">
                        <a:solidFill>
                          <a:srgbClr val="0000FF"/>
                        </a:solidFill>
                        <a:latin typeface="Cambria Math"/>
                      </a:rPr>
                      <m:t>𝛑</m:t>
                    </m:r>
                  </m:oMath>
                </a14:m>
                <a:endParaRPr lang="cs-CZ" sz="2400" dirty="0">
                  <a:solidFill>
                    <a:srgbClr val="0000FF"/>
                  </a:solidFill>
                </a:endParaRPr>
              </a:p>
            </p:txBody>
          </p:sp>
        </mc:Choice>
        <mc:Fallback xmlns="">
          <p:sp>
            <p:nvSpPr>
              <p:cNvPr id="16" name="Obdélník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47744" y="3717907"/>
                <a:ext cx="2108847" cy="624210"/>
              </a:xfrm>
              <a:prstGeom prst="rect">
                <a:avLst/>
              </a:prstGeom>
              <a:blipFill rotWithShape="1">
                <a:blip r:embed="rId7"/>
                <a:stretch>
                  <a:fillRect l="-4638" b="-980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Obdélník 16"/>
          <p:cNvSpPr/>
          <p:nvPr/>
        </p:nvSpPr>
        <p:spPr>
          <a:xfrm>
            <a:off x="179512" y="4323892"/>
            <a:ext cx="730520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b="1" dirty="0">
                <a:latin typeface="Comic Sans MS" panose="030F0702030302020204" pitchFamily="66" charset="0"/>
              </a:rPr>
              <a:t>A ještě se musíme vrátit do substituce 2x = </a:t>
            </a:r>
            <a:r>
              <a:rPr lang="cs-CZ" sz="2000" b="1" dirty="0" smtClean="0">
                <a:latin typeface="Comic Sans MS" panose="030F0702030302020204" pitchFamily="66" charset="0"/>
              </a:rPr>
              <a:t>y a najít x </a:t>
            </a:r>
            <a:endParaRPr lang="cs-CZ" sz="2000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Obdélník 17"/>
              <p:cNvSpPr/>
              <p:nvPr/>
            </p:nvSpPr>
            <p:spPr>
              <a:xfrm>
                <a:off x="7165813" y="4711394"/>
                <a:ext cx="1917192" cy="5355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cs-CZ" sz="2000" b="1" dirty="0" smtClean="0">
                    <a:solidFill>
                      <a:srgbClr val="0000FF"/>
                    </a:solidFill>
                  </a:rPr>
                  <a:t>2x</a:t>
                </a:r>
                <a:r>
                  <a:rPr lang="cs-CZ" sz="2000" b="1" baseline="-25000" dirty="0">
                    <a:solidFill>
                      <a:srgbClr val="0000FF"/>
                    </a:solidFill>
                  </a:rPr>
                  <a:t>2 </a:t>
                </a:r>
                <a:r>
                  <a:rPr lang="cs-CZ" sz="2000" b="1" dirty="0">
                    <a:solidFill>
                      <a:srgbClr val="0000FF"/>
                    </a:solidFill>
                  </a:rPr>
                  <a:t>=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000" b="1" i="1">
                            <a:solidFill>
                              <a:srgbClr val="0000FF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000" b="1" i="1">
                            <a:solidFill>
                              <a:srgbClr val="0000FF"/>
                            </a:solidFill>
                            <a:latin typeface="Cambria Math"/>
                          </a:rPr>
                          <m:t>𝟑</m:t>
                        </m:r>
                        <m:r>
                          <a:rPr lang="cs-CZ" sz="2000" b="1" i="1">
                            <a:solidFill>
                              <a:srgbClr val="0000FF"/>
                            </a:solidFill>
                            <a:latin typeface="Cambria Math"/>
                          </a:rPr>
                          <m:t>𝛑</m:t>
                        </m:r>
                      </m:num>
                      <m:den>
                        <m:r>
                          <a:rPr lang="cs-CZ" sz="2000" b="1">
                            <a:solidFill>
                              <a:srgbClr val="0000FF"/>
                            </a:solidFill>
                            <a:latin typeface="Cambria Math"/>
                          </a:rPr>
                          <m:t> </m:t>
                        </m:r>
                        <m:r>
                          <a:rPr lang="cs-CZ" sz="2000" b="1" i="1">
                            <a:solidFill>
                              <a:srgbClr val="0000FF"/>
                            </a:solidFill>
                            <a:latin typeface="Cambria Math"/>
                          </a:rPr>
                          <m:t>𝟒</m:t>
                        </m:r>
                      </m:den>
                    </m:f>
                    <m:r>
                      <a:rPr lang="cs-CZ" sz="2000" b="1">
                        <a:solidFill>
                          <a:srgbClr val="0000FF"/>
                        </a:solidFill>
                        <a:latin typeface="Cambria Math"/>
                      </a:rPr>
                      <m:t>+</m:t>
                    </m:r>
                    <m:r>
                      <a:rPr lang="cs-CZ" sz="2000" b="1" i="1">
                        <a:solidFill>
                          <a:srgbClr val="0000FF"/>
                        </a:solidFill>
                        <a:latin typeface="Cambria Math"/>
                      </a:rPr>
                      <m:t>𝐤</m:t>
                    </m:r>
                    <m:r>
                      <a:rPr lang="cs-CZ" sz="2000" b="1">
                        <a:solidFill>
                          <a:srgbClr val="0000FF"/>
                        </a:solidFill>
                        <a:latin typeface="Cambria Math"/>
                      </a:rPr>
                      <m:t>.</m:t>
                    </m:r>
                    <m:r>
                      <a:rPr lang="cs-CZ" sz="2000" b="1" i="1">
                        <a:solidFill>
                          <a:srgbClr val="0000FF"/>
                        </a:solidFill>
                        <a:latin typeface="Cambria Math"/>
                      </a:rPr>
                      <m:t>𝟐</m:t>
                    </m:r>
                    <m:r>
                      <a:rPr lang="cs-CZ" sz="2000" b="1" i="1">
                        <a:solidFill>
                          <a:srgbClr val="0000FF"/>
                        </a:solidFill>
                        <a:latin typeface="Cambria Math"/>
                      </a:rPr>
                      <m:t>𝛑</m:t>
                    </m:r>
                  </m:oMath>
                </a14:m>
                <a:endParaRPr lang="cs-CZ" sz="2000" dirty="0">
                  <a:solidFill>
                    <a:srgbClr val="0000FF"/>
                  </a:solidFill>
                </a:endParaRPr>
              </a:p>
            </p:txBody>
          </p:sp>
        </mc:Choice>
        <mc:Fallback xmlns="">
          <p:sp>
            <p:nvSpPr>
              <p:cNvPr id="18" name="Obdélník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65813" y="4711394"/>
                <a:ext cx="1917192" cy="535531"/>
              </a:xfrm>
              <a:prstGeom prst="rect">
                <a:avLst/>
              </a:prstGeom>
              <a:blipFill rotWithShape="1">
                <a:blip r:embed="rId8"/>
                <a:stretch>
                  <a:fillRect l="-3175" b="-795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Obdélník 18"/>
              <p:cNvSpPr/>
              <p:nvPr/>
            </p:nvSpPr>
            <p:spPr>
              <a:xfrm>
                <a:off x="7307679" y="5949759"/>
                <a:ext cx="1633460" cy="53700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cs-CZ" sz="2000" b="1" dirty="0" smtClean="0">
                    <a:solidFill>
                      <a:srgbClr val="0000FF"/>
                    </a:solidFill>
                  </a:rPr>
                  <a:t>x</a:t>
                </a:r>
                <a:r>
                  <a:rPr lang="cs-CZ" sz="2000" b="1" baseline="-25000" dirty="0">
                    <a:solidFill>
                      <a:srgbClr val="0000FF"/>
                    </a:solidFill>
                  </a:rPr>
                  <a:t>2 </a:t>
                </a:r>
                <a:r>
                  <a:rPr lang="cs-CZ" sz="2000" b="1" dirty="0">
                    <a:solidFill>
                      <a:srgbClr val="0000FF"/>
                    </a:solidFill>
                  </a:rPr>
                  <a:t>=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000" b="1" i="1">
                            <a:solidFill>
                              <a:srgbClr val="0000FF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000" b="1" i="1">
                            <a:solidFill>
                              <a:srgbClr val="0000FF"/>
                            </a:solidFill>
                            <a:latin typeface="Cambria Math"/>
                          </a:rPr>
                          <m:t>𝟑</m:t>
                        </m:r>
                        <m:r>
                          <a:rPr lang="cs-CZ" sz="2000" b="1" i="1">
                            <a:solidFill>
                              <a:srgbClr val="0000FF"/>
                            </a:solidFill>
                            <a:latin typeface="Cambria Math"/>
                          </a:rPr>
                          <m:t>𝛑</m:t>
                        </m:r>
                      </m:num>
                      <m:den>
                        <m:r>
                          <a:rPr lang="cs-CZ" sz="2000" b="1" i="1">
                            <a:solidFill>
                              <a:srgbClr val="0000FF"/>
                            </a:solidFill>
                            <a:latin typeface="Cambria Math"/>
                          </a:rPr>
                          <m:t>𝟖</m:t>
                        </m:r>
                      </m:den>
                    </m:f>
                    <m:r>
                      <a:rPr lang="cs-CZ" sz="2000" b="1">
                        <a:solidFill>
                          <a:srgbClr val="0000FF"/>
                        </a:solidFill>
                        <a:latin typeface="Cambria Math"/>
                      </a:rPr>
                      <m:t>+</m:t>
                    </m:r>
                    <m:r>
                      <a:rPr lang="cs-CZ" sz="2000" b="1" i="1">
                        <a:solidFill>
                          <a:srgbClr val="0000FF"/>
                        </a:solidFill>
                        <a:latin typeface="Cambria Math"/>
                      </a:rPr>
                      <m:t>𝐤</m:t>
                    </m:r>
                    <m:r>
                      <a:rPr lang="cs-CZ" sz="2000" b="1">
                        <a:solidFill>
                          <a:srgbClr val="0000FF"/>
                        </a:solidFill>
                        <a:latin typeface="Cambria Math"/>
                      </a:rPr>
                      <m:t>.</m:t>
                    </m:r>
                    <m:r>
                      <a:rPr lang="cs-CZ" sz="2000" b="1" i="1">
                        <a:solidFill>
                          <a:srgbClr val="0000FF"/>
                        </a:solidFill>
                        <a:latin typeface="Cambria Math"/>
                      </a:rPr>
                      <m:t>𝛑</m:t>
                    </m:r>
                  </m:oMath>
                </a14:m>
                <a:endParaRPr lang="cs-CZ" sz="2000" dirty="0">
                  <a:solidFill>
                    <a:srgbClr val="0000FF"/>
                  </a:solidFill>
                </a:endParaRPr>
              </a:p>
            </p:txBody>
          </p:sp>
        </mc:Choice>
        <mc:Fallback xmlns="">
          <p:sp>
            <p:nvSpPr>
              <p:cNvPr id="19" name="Obdélník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07679" y="5949759"/>
                <a:ext cx="1633460" cy="537006"/>
              </a:xfrm>
              <a:prstGeom prst="rect">
                <a:avLst/>
              </a:prstGeom>
              <a:blipFill rotWithShape="1">
                <a:blip r:embed="rId9"/>
                <a:stretch>
                  <a:fillRect l="-4104" b="-795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Obdélník 20"/>
              <p:cNvSpPr/>
              <p:nvPr/>
            </p:nvSpPr>
            <p:spPr>
              <a:xfrm>
                <a:off x="1354859" y="4711394"/>
                <a:ext cx="1814599" cy="49994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cs-CZ" sz="2000" b="1" dirty="0" smtClean="0">
                    <a:solidFill>
                      <a:srgbClr val="FF0000"/>
                    </a:solidFill>
                  </a:rPr>
                  <a:t>2x</a:t>
                </a:r>
                <a:r>
                  <a:rPr lang="cs-CZ" sz="2000" b="1" baseline="-25000" dirty="0" smtClean="0">
                    <a:solidFill>
                      <a:srgbClr val="FF0000"/>
                    </a:solidFill>
                  </a:rPr>
                  <a:t>1 </a:t>
                </a:r>
                <a:r>
                  <a:rPr lang="cs-CZ" sz="2000" b="1" dirty="0">
                    <a:solidFill>
                      <a:srgbClr val="FF0000"/>
                    </a:solidFill>
                  </a:rPr>
                  <a:t>=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0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0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𝛑</m:t>
                        </m:r>
                      </m:num>
                      <m:den>
                        <m:r>
                          <a:rPr lang="cs-CZ" sz="2000" b="1">
                            <a:solidFill>
                              <a:srgbClr val="FF0000"/>
                            </a:solidFill>
                            <a:latin typeface="Cambria Math"/>
                          </a:rPr>
                          <m:t> </m:t>
                        </m:r>
                        <m:r>
                          <a:rPr lang="cs-CZ" sz="20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𝟒</m:t>
                        </m:r>
                      </m:den>
                    </m:f>
                    <m:r>
                      <a:rPr lang="cs-CZ" sz="2000" b="1" baseline="-25000">
                        <a:solidFill>
                          <a:srgbClr val="FF0000"/>
                        </a:solidFill>
                        <a:latin typeface="Cambria Math"/>
                      </a:rPr>
                      <m:t>+</m:t>
                    </m:r>
                    <m:r>
                      <a:rPr lang="cs-CZ" sz="2000" b="1" i="1">
                        <a:solidFill>
                          <a:srgbClr val="FF0000"/>
                        </a:solidFill>
                        <a:latin typeface="Cambria Math"/>
                      </a:rPr>
                      <m:t>𝐤</m:t>
                    </m:r>
                    <m:r>
                      <a:rPr lang="cs-CZ" sz="2000" b="1">
                        <a:solidFill>
                          <a:srgbClr val="FF0000"/>
                        </a:solidFill>
                        <a:latin typeface="Cambria Math"/>
                      </a:rPr>
                      <m:t>.</m:t>
                    </m:r>
                    <m:r>
                      <a:rPr lang="cs-CZ" sz="2000" b="1" i="1">
                        <a:solidFill>
                          <a:srgbClr val="FF0000"/>
                        </a:solidFill>
                        <a:latin typeface="Cambria Math"/>
                      </a:rPr>
                      <m:t>𝟐</m:t>
                    </m:r>
                    <m:r>
                      <a:rPr lang="cs-CZ" sz="2000" b="1" i="1">
                        <a:solidFill>
                          <a:srgbClr val="FF0000"/>
                        </a:solidFill>
                        <a:latin typeface="Cambria Math"/>
                      </a:rPr>
                      <m:t>𝛑</m:t>
                    </m:r>
                  </m:oMath>
                </a14:m>
                <a:endParaRPr lang="cs-CZ" sz="20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21" name="Obdélník 2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54859" y="4711394"/>
                <a:ext cx="1814599" cy="499945"/>
              </a:xfrm>
              <a:prstGeom prst="rect">
                <a:avLst/>
              </a:prstGeom>
              <a:blipFill rotWithShape="1">
                <a:blip r:embed="rId10"/>
                <a:stretch>
                  <a:fillRect l="-3356" b="-853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Obdélník 21"/>
              <p:cNvSpPr/>
              <p:nvPr/>
            </p:nvSpPr>
            <p:spPr>
              <a:xfrm>
                <a:off x="1433226" y="5949759"/>
                <a:ext cx="1457130" cy="50141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cs-CZ" sz="2000" b="1" dirty="0" smtClean="0">
                    <a:solidFill>
                      <a:srgbClr val="FF0000"/>
                    </a:solidFill>
                  </a:rPr>
                  <a:t>x</a:t>
                </a:r>
                <a:r>
                  <a:rPr lang="cs-CZ" sz="2000" b="1" baseline="-25000" dirty="0">
                    <a:solidFill>
                      <a:srgbClr val="FF0000"/>
                    </a:solidFill>
                  </a:rPr>
                  <a:t>1 </a:t>
                </a:r>
                <a:r>
                  <a:rPr lang="cs-CZ" sz="2000" b="1" dirty="0">
                    <a:solidFill>
                      <a:srgbClr val="FF0000"/>
                    </a:solidFill>
                  </a:rPr>
                  <a:t>=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0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0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𝛑</m:t>
                        </m:r>
                      </m:num>
                      <m:den>
                        <m:r>
                          <a:rPr lang="cs-CZ" sz="20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𝟖</m:t>
                        </m:r>
                      </m:den>
                    </m:f>
                    <m:r>
                      <a:rPr lang="cs-CZ" sz="2000" b="1" baseline="-25000">
                        <a:solidFill>
                          <a:srgbClr val="FF0000"/>
                        </a:solidFill>
                        <a:latin typeface="Cambria Math"/>
                      </a:rPr>
                      <m:t>+</m:t>
                    </m:r>
                    <m:r>
                      <a:rPr lang="cs-CZ" sz="2000" b="1" i="1">
                        <a:solidFill>
                          <a:srgbClr val="FF0000"/>
                        </a:solidFill>
                        <a:latin typeface="Cambria Math"/>
                      </a:rPr>
                      <m:t>𝐤</m:t>
                    </m:r>
                    <m:r>
                      <a:rPr lang="cs-CZ" sz="2000" b="1">
                        <a:solidFill>
                          <a:srgbClr val="FF0000"/>
                        </a:solidFill>
                        <a:latin typeface="Cambria Math"/>
                      </a:rPr>
                      <m:t>.</m:t>
                    </m:r>
                    <m:r>
                      <a:rPr lang="cs-CZ" sz="2000" b="1" i="1">
                        <a:solidFill>
                          <a:srgbClr val="FF0000"/>
                        </a:solidFill>
                        <a:latin typeface="Cambria Math"/>
                      </a:rPr>
                      <m:t>𝛑</m:t>
                    </m:r>
                  </m:oMath>
                </a14:m>
                <a:endParaRPr lang="cs-CZ" sz="20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22" name="Obdélník 2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33226" y="5949759"/>
                <a:ext cx="1457130" cy="501419"/>
              </a:xfrm>
              <a:prstGeom prst="rect">
                <a:avLst/>
              </a:prstGeom>
              <a:blipFill rotWithShape="1">
                <a:blip r:embed="rId11"/>
                <a:stretch>
                  <a:fillRect l="-4184" b="-853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Obdélník 22"/>
          <p:cNvSpPr/>
          <p:nvPr/>
        </p:nvSpPr>
        <p:spPr>
          <a:xfrm>
            <a:off x="3227086" y="6015802"/>
            <a:ext cx="34099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latin typeface="Comic Sans MS" panose="030F0702030302020204" pitchFamily="66" charset="0"/>
              </a:rPr>
              <a:t>Kontrolu provedeme na grafu</a:t>
            </a:r>
            <a:endParaRPr lang="cs-CZ" dirty="0">
              <a:latin typeface="Comic Sans MS" panose="030F0702030302020204" pitchFamily="66" charset="0"/>
            </a:endParaRPr>
          </a:p>
        </p:txBody>
      </p:sp>
      <p:pic>
        <p:nvPicPr>
          <p:cNvPr id="26" name="Picture 4" descr="D:\Dropbox\přípravyDUM\funkce\inovace_vyuky_2013-2014\1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4" y="1020245"/>
            <a:ext cx="9162079" cy="4817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9" name="Přímá spojnice se šipkou 28"/>
          <p:cNvCxnSpPr/>
          <p:nvPr/>
        </p:nvCxnSpPr>
        <p:spPr>
          <a:xfrm>
            <a:off x="4788024" y="2566022"/>
            <a:ext cx="0" cy="857476"/>
          </a:xfrm>
          <a:prstGeom prst="straightConnector1">
            <a:avLst/>
          </a:prstGeom>
          <a:ln w="25400">
            <a:solidFill>
              <a:srgbClr val="C00000"/>
            </a:solidFill>
            <a:headEnd type="triangle" w="lg" len="med"/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se šipkou 29"/>
          <p:cNvCxnSpPr/>
          <p:nvPr/>
        </p:nvCxnSpPr>
        <p:spPr>
          <a:xfrm>
            <a:off x="5148064" y="2583243"/>
            <a:ext cx="0" cy="857476"/>
          </a:xfrm>
          <a:prstGeom prst="straightConnector1">
            <a:avLst/>
          </a:prstGeom>
          <a:ln w="28575" cmpd="sng">
            <a:solidFill>
              <a:srgbClr val="D60093"/>
            </a:solidFill>
            <a:prstDash val="dash"/>
            <a:headEnd type="triangle" w="lg" len="med"/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46140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1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1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5" grpId="0" animBg="1"/>
      <p:bldP spid="2" grpId="0"/>
      <p:bldP spid="3" grpId="0"/>
      <p:bldP spid="4" grpId="0"/>
      <p:bldP spid="5" grpId="0"/>
      <p:bldP spid="10" grpId="0"/>
      <p:bldP spid="14" grpId="0"/>
      <p:bldP spid="16" grpId="0"/>
      <p:bldP spid="17" grpId="0"/>
      <p:bldP spid="18" grpId="0"/>
      <p:bldP spid="19" grpId="0"/>
      <p:bldP spid="21" grpId="0"/>
      <p:bldP spid="2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83568" y="636657"/>
            <a:ext cx="631844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b="1" u="sng" dirty="0" smtClean="0">
                <a:latin typeface="Comic Sans MS" pitchFamily="66" charset="0"/>
              </a:rPr>
              <a:t>Použité materiály</a:t>
            </a:r>
            <a:r>
              <a:rPr lang="cs-CZ" sz="2000" b="1" dirty="0" smtClean="0">
                <a:latin typeface="Comic Sans MS" pitchFamily="66" charset="0"/>
              </a:rPr>
              <a:t>:  program GRAPH 4.3 </a:t>
            </a:r>
            <a:endParaRPr lang="cs-CZ" sz="20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4201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363</TotalTime>
  <Words>266</Words>
  <Application>Microsoft Office PowerPoint</Application>
  <PresentationFormat>Předvádění na obrazovce (4:3)</PresentationFormat>
  <Paragraphs>50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Jiří Langhammer</dc:creator>
  <cp:lastModifiedBy>Jiří Langhammer</cp:lastModifiedBy>
  <cp:revision>28</cp:revision>
  <dcterms:created xsi:type="dcterms:W3CDTF">2014-02-04T09:46:35Z</dcterms:created>
  <dcterms:modified xsi:type="dcterms:W3CDTF">2014-04-03T08:57:55Z</dcterms:modified>
  <cp:contentStatus>Konečný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