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58" r:id="rId4"/>
    <p:sldId id="261" r:id="rId5"/>
    <p:sldId id="262" r:id="rId6"/>
    <p:sldId id="264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2820" y="-9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28ADE-B602-4316-BD55-619304904788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E1094-ABD8-4F1B-9547-D75B714E4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45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28ADE-B602-4316-BD55-619304904788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E1094-ABD8-4F1B-9547-D75B714E4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5431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28ADE-B602-4316-BD55-619304904788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E1094-ABD8-4F1B-9547-D75B714E4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87188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28ADE-B602-4316-BD55-619304904788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E1094-ABD8-4F1B-9547-D75B714E4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6077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28ADE-B602-4316-BD55-619304904788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E1094-ABD8-4F1B-9547-D75B714E4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044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28ADE-B602-4316-BD55-619304904788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E1094-ABD8-4F1B-9547-D75B714E4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780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28ADE-B602-4316-BD55-619304904788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E1094-ABD8-4F1B-9547-D75B714E4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640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28ADE-B602-4316-BD55-619304904788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E1094-ABD8-4F1B-9547-D75B714E4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0616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28ADE-B602-4316-BD55-619304904788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E1094-ABD8-4F1B-9547-D75B714E4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1411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28ADE-B602-4316-BD55-619304904788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E1094-ABD8-4F1B-9547-D75B714E4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5165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228ADE-B602-4316-BD55-619304904788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7E1094-ABD8-4F1B-9547-D75B714E4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53333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228ADE-B602-4316-BD55-619304904788}" type="datetimeFigureOut">
              <a:rPr lang="cs-CZ" smtClean="0"/>
              <a:t>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7E1094-ABD8-4F1B-9547-D75B714E477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71467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23.png"/><Relationship Id="rId5" Type="http://schemas.openxmlformats.org/officeDocument/2006/relationships/image" Target="../media/image17.png"/><Relationship Id="rId10" Type="http://schemas.openxmlformats.org/officeDocument/2006/relationships/image" Target="../media/image22.png"/><Relationship Id="rId4" Type="http://schemas.openxmlformats.org/officeDocument/2006/relationships/image" Target="../media/image16.png"/><Relationship Id="rId9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48680"/>
            <a:ext cx="5760720" cy="125666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1560984" y="1805345"/>
            <a:ext cx="676875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 smtClean="0"/>
              <a:t>Datum: 15.09.2013</a:t>
            </a:r>
            <a:endParaRPr lang="cs-CZ" dirty="0" smtClean="0"/>
          </a:p>
          <a:p>
            <a:r>
              <a:rPr lang="cs-CZ" b="1" i="1" dirty="0" smtClean="0"/>
              <a:t>Projekt:</a:t>
            </a:r>
            <a:r>
              <a:rPr lang="cs-CZ" b="1" dirty="0" smtClean="0"/>
              <a:t> </a:t>
            </a:r>
            <a:r>
              <a:rPr lang="cs-CZ" dirty="0" smtClean="0"/>
              <a:t>Kvalitní výuka</a:t>
            </a:r>
          </a:p>
          <a:p>
            <a:r>
              <a:rPr lang="cs-CZ" b="1" i="1" dirty="0" smtClean="0"/>
              <a:t>Registrační číslo:</a:t>
            </a:r>
            <a:r>
              <a:rPr lang="cs-CZ" b="1" dirty="0" smtClean="0"/>
              <a:t> </a:t>
            </a:r>
            <a:r>
              <a:rPr lang="cs-CZ" dirty="0" smtClean="0"/>
              <a:t>CZ.1.07/1.5.00/34.0731</a:t>
            </a:r>
          </a:p>
          <a:p>
            <a:r>
              <a:rPr lang="cs-CZ" b="1" i="1" dirty="0" smtClean="0"/>
              <a:t>Číslo DUM:</a:t>
            </a:r>
            <a:r>
              <a:rPr lang="cs-CZ" b="1" dirty="0" smtClean="0"/>
              <a:t> </a:t>
            </a:r>
            <a:r>
              <a:rPr lang="cs-CZ" dirty="0" smtClean="0"/>
              <a:t>VY_32_INOVACE_040</a:t>
            </a:r>
            <a:r>
              <a:rPr lang="cs-CZ" b="1" dirty="0" smtClean="0"/>
              <a:t>	</a:t>
            </a:r>
            <a:endParaRPr lang="cs-CZ" dirty="0" smtClean="0"/>
          </a:p>
          <a:p>
            <a:r>
              <a:rPr lang="cs-CZ" b="1" i="1" dirty="0" smtClean="0"/>
              <a:t>Jméno autora:</a:t>
            </a:r>
            <a:r>
              <a:rPr lang="cs-CZ" b="1" dirty="0" smtClean="0"/>
              <a:t> Jiří </a:t>
            </a:r>
            <a:r>
              <a:rPr lang="cs-CZ" b="1" dirty="0" err="1" smtClean="0"/>
              <a:t>Langhammer</a:t>
            </a:r>
            <a:endParaRPr lang="cs-CZ" dirty="0" smtClean="0"/>
          </a:p>
          <a:p>
            <a:r>
              <a:rPr lang="cs-CZ" b="1" i="1" dirty="0" smtClean="0"/>
              <a:t>Název práce:</a:t>
            </a:r>
            <a:r>
              <a:rPr lang="cs-CZ" b="1" dirty="0" smtClean="0"/>
              <a:t> </a:t>
            </a:r>
            <a:r>
              <a:rPr lang="cs-CZ" dirty="0" smtClean="0"/>
              <a:t>goniometrické rovnice 3</a:t>
            </a:r>
          </a:p>
          <a:p>
            <a:r>
              <a:rPr lang="cs-CZ" b="1" i="1" dirty="0" smtClean="0"/>
              <a:t>Předmět</a:t>
            </a:r>
            <a:r>
              <a:rPr lang="cs-CZ" i="1" dirty="0" smtClean="0"/>
              <a:t>:</a:t>
            </a:r>
            <a:r>
              <a:rPr lang="cs-CZ" dirty="0" smtClean="0"/>
              <a:t> MATEMATIKA</a:t>
            </a:r>
          </a:p>
          <a:p>
            <a:r>
              <a:rPr lang="cs-CZ" b="1" i="1" dirty="0" smtClean="0"/>
              <a:t>Ročník:</a:t>
            </a:r>
            <a:r>
              <a:rPr lang="cs-CZ" b="1" dirty="0" smtClean="0"/>
              <a:t> </a:t>
            </a:r>
            <a:r>
              <a:rPr lang="cs-CZ" dirty="0" smtClean="0"/>
              <a:t>2</a:t>
            </a:r>
          </a:p>
          <a:p>
            <a:r>
              <a:rPr lang="cs-CZ" b="1" i="1" dirty="0" smtClean="0"/>
              <a:t>Časová dotace</a:t>
            </a:r>
            <a:r>
              <a:rPr lang="cs-CZ" i="1" dirty="0" smtClean="0"/>
              <a:t>:</a:t>
            </a:r>
            <a:r>
              <a:rPr lang="cs-CZ" dirty="0" smtClean="0"/>
              <a:t> 30 minut</a:t>
            </a:r>
          </a:p>
          <a:p>
            <a:r>
              <a:rPr lang="cs-CZ" b="1" i="1" dirty="0" smtClean="0"/>
              <a:t>Vzdělávací cíl</a:t>
            </a:r>
            <a:r>
              <a:rPr lang="cs-CZ" i="1" dirty="0" smtClean="0"/>
              <a:t>:</a:t>
            </a:r>
            <a:r>
              <a:rPr lang="cs-CZ" dirty="0" smtClean="0"/>
              <a:t> používat grafy goniometrických funkcí při řešení rovnic</a:t>
            </a:r>
          </a:p>
          <a:p>
            <a:r>
              <a:rPr lang="cs-CZ" b="1" i="1" dirty="0" smtClean="0"/>
              <a:t>Pomůcky</a:t>
            </a:r>
            <a:r>
              <a:rPr lang="cs-CZ" i="1" dirty="0" smtClean="0"/>
              <a:t>:</a:t>
            </a:r>
            <a:r>
              <a:rPr lang="cs-CZ" dirty="0" smtClean="0"/>
              <a:t> psací potřeby, PC</a:t>
            </a:r>
          </a:p>
          <a:p>
            <a:r>
              <a:rPr lang="cs-CZ" b="1" i="1" dirty="0" smtClean="0"/>
              <a:t>Poznámka:</a:t>
            </a:r>
            <a:r>
              <a:rPr lang="cs-CZ" dirty="0" smtClean="0"/>
              <a:t> Tento materiál je součástí tematického balíčku trigonometrie a goniometrie</a:t>
            </a:r>
          </a:p>
          <a:p>
            <a:r>
              <a:rPr lang="cs-CZ" b="1" i="1" dirty="0" smtClean="0"/>
              <a:t>Inovace:</a:t>
            </a:r>
            <a:r>
              <a:rPr lang="cs-CZ" b="1" dirty="0" smtClean="0"/>
              <a:t> </a:t>
            </a:r>
            <a:r>
              <a:rPr lang="cs-CZ" dirty="0" smtClean="0"/>
              <a:t>Mezipředmětové vztahy, zapojení audiovizuální techniky do výuky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8354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1629537"/>
            <a:ext cx="6696744" cy="1368152"/>
          </a:xfrm>
          <a:prstGeom prst="rect">
            <a:avLst/>
          </a:prstGeom>
          <a:solidFill>
            <a:srgbClr val="D3CD7B"/>
          </a:solidFill>
          <a:ln w="50800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008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Goniometrické rovnice 3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040058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iří Langhammer\Desktop\21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589" y="609246"/>
            <a:ext cx="9155589" cy="4813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1807" y="61173"/>
            <a:ext cx="82809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Nyní se podíváme na goniometrické rovnice s funkcí </a:t>
            </a:r>
            <a:r>
              <a:rPr lang="cs-CZ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anose="030F0702030302020204" pitchFamily="66" charset="0"/>
              </a:rPr>
              <a:t>tangens</a:t>
            </a:r>
            <a:endParaRPr lang="cs-CZ" sz="24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anose="030F0702030302020204" pitchFamily="66" charset="0"/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971600" y="692696"/>
            <a:ext cx="0" cy="4896544"/>
          </a:xfrm>
          <a:prstGeom prst="line">
            <a:avLst/>
          </a:prstGeom>
          <a:ln w="254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411760" y="600263"/>
            <a:ext cx="0" cy="5141377"/>
          </a:xfrm>
          <a:prstGeom prst="line">
            <a:avLst/>
          </a:prstGeom>
          <a:ln w="254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851920" y="600263"/>
            <a:ext cx="0" cy="5141377"/>
          </a:xfrm>
          <a:prstGeom prst="line">
            <a:avLst/>
          </a:prstGeom>
          <a:ln w="254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292080" y="692696"/>
            <a:ext cx="0" cy="4896544"/>
          </a:xfrm>
          <a:prstGeom prst="line">
            <a:avLst/>
          </a:prstGeom>
          <a:ln w="254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732240" y="476671"/>
            <a:ext cx="0" cy="5141377"/>
          </a:xfrm>
          <a:prstGeom prst="line">
            <a:avLst/>
          </a:prstGeom>
          <a:ln w="254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8172400" y="476670"/>
            <a:ext cx="0" cy="5141377"/>
          </a:xfrm>
          <a:prstGeom prst="line">
            <a:avLst/>
          </a:prstGeom>
          <a:ln w="2540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3867797" y="600263"/>
            <a:ext cx="48109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Podívejme se řešení rovnice tg </a:t>
            </a:r>
            <a:r>
              <a:rPr lang="cs-CZ" sz="2400" b="1" dirty="0">
                <a:solidFill>
                  <a:srgbClr val="FF0000"/>
                </a:solidFill>
              </a:rPr>
              <a:t>x = -1</a:t>
            </a: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14" name="Přímá spojnice 13"/>
          <p:cNvCxnSpPr/>
          <p:nvPr/>
        </p:nvCxnSpPr>
        <p:spPr>
          <a:xfrm>
            <a:off x="107504" y="3250541"/>
            <a:ext cx="8856984" cy="0"/>
          </a:xfrm>
          <a:prstGeom prst="line">
            <a:avLst/>
          </a:prstGeom>
          <a:ln w="254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1331640" y="3016206"/>
            <a:ext cx="0" cy="234335"/>
          </a:xfrm>
          <a:prstGeom prst="straightConnector1">
            <a:avLst/>
          </a:prstGeom>
          <a:ln w="508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2771800" y="3006329"/>
            <a:ext cx="0" cy="234335"/>
          </a:xfrm>
          <a:prstGeom prst="straightConnector1">
            <a:avLst/>
          </a:prstGeom>
          <a:ln w="508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4219625" y="3006328"/>
            <a:ext cx="0" cy="234335"/>
          </a:xfrm>
          <a:prstGeom prst="straightConnector1">
            <a:avLst/>
          </a:prstGeom>
          <a:ln w="508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5652120" y="3005976"/>
            <a:ext cx="0" cy="234335"/>
          </a:xfrm>
          <a:prstGeom prst="straightConnector1">
            <a:avLst/>
          </a:prstGeom>
          <a:ln w="508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7092280" y="3006329"/>
            <a:ext cx="0" cy="234335"/>
          </a:xfrm>
          <a:prstGeom prst="straightConnector1">
            <a:avLst/>
          </a:prstGeom>
          <a:ln w="508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8532440" y="3006329"/>
            <a:ext cx="0" cy="234335"/>
          </a:xfrm>
          <a:prstGeom prst="straightConnector1">
            <a:avLst/>
          </a:prstGeom>
          <a:ln w="508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Zaoblený obdélník 4"/>
          <p:cNvSpPr/>
          <p:nvPr/>
        </p:nvSpPr>
        <p:spPr>
          <a:xfrm>
            <a:off x="4519271" y="5477086"/>
            <a:ext cx="2196244" cy="1008112"/>
          </a:xfrm>
          <a:prstGeom prst="roundRect">
            <a:avLst/>
          </a:prstGeom>
          <a:solidFill>
            <a:srgbClr val="FFC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4626960" y="5589240"/>
                <a:ext cx="2024913" cy="783804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𝐱</m:t>
                      </m:r>
                      <m:r>
                        <a:rPr lang="cs-CZ" sz="2400" b="1">
                          <a:solidFill>
                            <a:srgbClr val="FF0000"/>
                          </a:solidFill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𝟑</m:t>
                          </m:r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𝛑</m:t>
                          </m:r>
                        </m:num>
                        <m:den>
                          <m:r>
                            <a:rPr lang="cs-CZ" sz="2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sz="2400" b="1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400" b="1" i="1">
                          <a:solidFill>
                            <a:srgbClr val="FF0000"/>
                          </a:solidFill>
                          <a:latin typeface="Cambria Math"/>
                        </a:rPr>
                        <m:t>𝐤</m:t>
                      </m:r>
                      <m:r>
                        <a:rPr lang="cs-CZ" sz="2400" b="1" i="1">
                          <a:solidFill>
                            <a:srgbClr val="FF0000"/>
                          </a:solidFill>
                          <a:latin typeface="Cambria Math"/>
                        </a:rPr>
                        <m:t>𝛑</m:t>
                      </m:r>
                    </m:oMath>
                  </m:oMathPara>
                </a14:m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6960" y="5589240"/>
                <a:ext cx="2024913" cy="78380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84488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500"/>
                            </p:stCondLst>
                            <p:childTnLst>
                              <p:par>
                                <p:cTn id="46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000"/>
                            </p:stCondLst>
                            <p:childTnLst>
                              <p:par>
                                <p:cTn id="51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500"/>
                            </p:stCondLst>
                            <p:childTnLst>
                              <p:par>
                                <p:cTn id="56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9000"/>
                            </p:stCondLst>
                            <p:childTnLst>
                              <p:par>
                                <p:cTn id="61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1500"/>
                            </p:stCondLst>
                            <p:childTnLst>
                              <p:par>
                                <p:cTn id="66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5" grpId="0" animBg="1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Obdélník 1"/>
              <p:cNvSpPr/>
              <p:nvPr/>
            </p:nvSpPr>
            <p:spPr>
              <a:xfrm>
                <a:off x="467544" y="332656"/>
                <a:ext cx="8580811" cy="698589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800" b="1" dirty="0">
                    <a:latin typeface="Comic Sans MS" panose="030F0702030302020204" pitchFamily="66" charset="0"/>
                  </a:rPr>
                  <a:t>A nyní </a:t>
                </a:r>
                <a:r>
                  <a:rPr lang="cs-CZ" sz="2800" b="1" u="sng" dirty="0">
                    <a:latin typeface="Comic Sans MS" panose="030F0702030302020204" pitchFamily="66" charset="0"/>
                  </a:rPr>
                  <a:t>početně</a:t>
                </a:r>
                <a:r>
                  <a:rPr lang="cs-CZ" sz="2800" b="1" dirty="0">
                    <a:latin typeface="Comic Sans MS" panose="030F0702030302020204" pitchFamily="66" charset="0"/>
                  </a:rPr>
                  <a:t> řešme rovnici    </a:t>
                </a:r>
                <a:r>
                  <a:rPr lang="cs-CZ" sz="3600" b="1" dirty="0" smtClean="0">
                    <a:solidFill>
                      <a:srgbClr val="FF0000"/>
                    </a:solidFill>
                  </a:rPr>
                  <a:t>3.cotg 3x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36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36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e>
                    </m:rad>
                  </m:oMath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332656"/>
                <a:ext cx="8580811" cy="698589"/>
              </a:xfrm>
              <a:prstGeom prst="rect">
                <a:avLst/>
              </a:prstGeom>
              <a:blipFill rotWithShape="1">
                <a:blip r:embed="rId2"/>
                <a:stretch>
                  <a:fillRect l="-1493" t="-5263" b="-33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755576" y="1205972"/>
                <a:ext cx="2304256" cy="97565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cotg 3x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√</m:t>
                        </m:r>
                        <m:r>
                          <a:rPr lang="cs-CZ" sz="36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num>
                      <m:den>
                        <m:r>
                          <a:rPr lang="cs-CZ" sz="36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1205972"/>
                <a:ext cx="2304256" cy="975652"/>
              </a:xfrm>
              <a:prstGeom prst="rect">
                <a:avLst/>
              </a:prstGeom>
              <a:blipFill rotWithShape="1">
                <a:blip r:embed="rId3"/>
                <a:stretch>
                  <a:fillRect l="-5556" b="-2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Obdélník 3"/>
          <p:cNvSpPr/>
          <p:nvPr/>
        </p:nvSpPr>
        <p:spPr>
          <a:xfrm>
            <a:off x="3307681" y="1522650"/>
            <a:ext cx="574067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zvolme pomocnou substituci    3x = a</a:t>
            </a:r>
            <a:endParaRPr lang="cs-CZ" sz="2400" dirty="0">
              <a:latin typeface="Comic Sans MS" panose="030F0702030302020204" pitchFamily="66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7812360" y="1412776"/>
            <a:ext cx="1235995" cy="768848"/>
          </a:xfrm>
          <a:prstGeom prst="round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811671" y="2461291"/>
                <a:ext cx="2336081" cy="78534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cotg a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sz="2800" b="1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800" b="1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𝟑</m:t>
                            </m:r>
                          </m:e>
                        </m:rad>
                      </m:num>
                      <m:den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1671" y="2461291"/>
                <a:ext cx="2336081" cy="785343"/>
              </a:xfrm>
              <a:prstGeom prst="rect">
                <a:avLst/>
              </a:prstGeom>
              <a:blipFill rotWithShape="1">
                <a:blip r:embed="rId4"/>
                <a:stretch>
                  <a:fillRect l="-5222" b="-1007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3155571" y="2403642"/>
            <a:ext cx="426911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a máme tabulkovou hodnotu</a:t>
            </a:r>
            <a:endParaRPr lang="cs-CZ" sz="2400" dirty="0">
              <a:latin typeface="Comic Sans MS" panose="030F0702030302020204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155571" y="3015801"/>
            <a:ext cx="362471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z ní určíme argument </a:t>
            </a:r>
            <a:r>
              <a:rPr lang="cs-CZ" sz="2400" b="1" u="sng" dirty="0">
                <a:latin typeface="Comic Sans MS" panose="030F0702030302020204" pitchFamily="66" charset="0"/>
              </a:rPr>
              <a:t>a</a:t>
            </a:r>
            <a:endParaRPr lang="cs-CZ" sz="2400" dirty="0">
              <a:latin typeface="Comic Sans MS" panose="030F0702030302020204" pitchFamily="66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Obdélník 8"/>
              <p:cNvSpPr/>
              <p:nvPr/>
            </p:nvSpPr>
            <p:spPr>
              <a:xfrm>
                <a:off x="784711" y="3573016"/>
                <a:ext cx="3456384" cy="66486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 a = 60</a:t>
                </a:r>
                <a:r>
                  <a:rPr lang="cs-CZ" sz="2800" b="1" baseline="30000" dirty="0">
                    <a:solidFill>
                      <a:srgbClr val="FF0000"/>
                    </a:solidFill>
                  </a:rPr>
                  <a:t>0</a:t>
                </a:r>
                <a:r>
                  <a:rPr lang="cs-CZ" sz="2800" b="1" dirty="0">
                    <a:solidFill>
                      <a:srgbClr val="FF0000"/>
                    </a:solidFill>
                  </a:rPr>
                  <a:t> (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𝛑</m:t>
                        </m:r>
                      </m:num>
                      <m:den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2800" b="1" dirty="0">
                    <a:solidFill>
                      <a:srgbClr val="FF0000"/>
                    </a:solidFill>
                  </a:rPr>
                  <a:t> </a:t>
                </a:r>
                <a:r>
                  <a:rPr lang="cs-CZ" sz="2800" b="1" dirty="0" smtClean="0">
                    <a:solidFill>
                      <a:srgbClr val="FF0000"/>
                    </a:solidFill>
                  </a:rPr>
                  <a:t>) + k</a:t>
                </a:r>
                <a:r>
                  <a:rPr lang="el-GR" sz="2800" b="1" dirty="0" smtClean="0">
                    <a:solidFill>
                      <a:srgbClr val="FF0000"/>
                    </a:solidFill>
                    <a:latin typeface="Arial Unicode MS"/>
                    <a:ea typeface="Arial Unicode MS"/>
                    <a:cs typeface="Arial Unicode MS"/>
                  </a:rPr>
                  <a:t>π</a:t>
                </a:r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9" name="Obdélník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4711" y="3573016"/>
                <a:ext cx="3456384" cy="664862"/>
              </a:xfrm>
              <a:prstGeom prst="rect">
                <a:avLst/>
              </a:prstGeom>
              <a:blipFill rotWithShape="1">
                <a:blip r:embed="rId5"/>
                <a:stretch>
                  <a:fillRect l="-1411" t="-2752" b="-119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bdélník 9"/>
          <p:cNvSpPr/>
          <p:nvPr/>
        </p:nvSpPr>
        <p:spPr>
          <a:xfrm>
            <a:off x="3779912" y="3674614"/>
            <a:ext cx="52084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na závěr dopočítáme proměnnou x</a:t>
            </a:r>
            <a:endParaRPr lang="cs-CZ" sz="2400" dirty="0">
              <a:latin typeface="Comic Sans MS" panose="030F0702030302020204" pitchFamily="66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11560" y="4237878"/>
            <a:ext cx="2448272" cy="1495378"/>
          </a:xfrm>
          <a:prstGeom prst="roundRect">
            <a:avLst/>
          </a:prstGeom>
          <a:solidFill>
            <a:srgbClr val="FFC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811671" y="4581128"/>
                <a:ext cx="2231701" cy="74680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3200" b="1" dirty="0">
                    <a:solidFill>
                      <a:srgbClr val="FF0000"/>
                    </a:solidFill>
                  </a:rPr>
                  <a:t>3x = </a:t>
                </a:r>
                <a:r>
                  <a:rPr lang="cs-CZ" sz="3200" b="1" dirty="0" smtClean="0">
                    <a:solidFill>
                      <a:srgbClr val="FF0000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𝛑</m:t>
                        </m:r>
                      </m:num>
                      <m:den>
                        <m:r>
                          <a:rPr lang="cs-CZ" sz="32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</m:oMath>
                </a14:m>
                <a:r>
                  <a:rPr lang="cs-CZ" sz="3200" b="1" dirty="0">
                    <a:solidFill>
                      <a:srgbClr val="FF0000"/>
                    </a:solidFill>
                  </a:rPr>
                  <a:t> </a:t>
                </a:r>
                <a:r>
                  <a:rPr lang="cs-CZ" sz="3200" b="1" dirty="0" smtClean="0">
                    <a:solidFill>
                      <a:srgbClr val="FF0000"/>
                    </a:solidFill>
                  </a:rPr>
                  <a:t> </a:t>
                </a:r>
                <a:r>
                  <a:rPr lang="cs-CZ" sz="3200" b="1" dirty="0">
                    <a:solidFill>
                      <a:srgbClr val="FF0000"/>
                    </a:solidFill>
                  </a:rPr>
                  <a:t>+ k</a:t>
                </a:r>
                <a:r>
                  <a:rPr lang="el-GR" sz="3200" b="1" dirty="0">
                    <a:solidFill>
                      <a:srgbClr val="FF0000"/>
                    </a:solidFill>
                    <a:latin typeface="Arial Unicode MS"/>
                    <a:ea typeface="Arial Unicode MS"/>
                    <a:cs typeface="Arial Unicode MS"/>
                  </a:rPr>
                  <a:t>π</a:t>
                </a:r>
                <a:endParaRPr lang="cs-CZ" sz="32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1671" y="4581128"/>
                <a:ext cx="2231701" cy="746808"/>
              </a:xfrm>
              <a:prstGeom prst="rect">
                <a:avLst/>
              </a:prstGeom>
              <a:blipFill rotWithShape="1">
                <a:blip r:embed="rId6"/>
                <a:stretch>
                  <a:fillRect l="-6831" t="-4065" r="-6011" b="-121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délník 11"/>
          <p:cNvSpPr/>
          <p:nvPr/>
        </p:nvSpPr>
        <p:spPr>
          <a:xfrm>
            <a:off x="3155571" y="4581127"/>
            <a:ext cx="617339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a po vydělení třemi dostáváme konečný výsledek </a:t>
            </a:r>
            <a:endParaRPr lang="cs-CZ" sz="2400" dirty="0">
              <a:latin typeface="Comic Sans MS" panose="030F0702030302020204" pitchFamily="66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084168" y="188640"/>
            <a:ext cx="2964187" cy="1017332"/>
          </a:xfrm>
          <a:prstGeom prst="roundRect">
            <a:avLst/>
          </a:prstGeom>
          <a:noFill/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5724128" y="5157192"/>
            <a:ext cx="2520280" cy="1368152"/>
          </a:xfrm>
          <a:prstGeom prst="roundRect">
            <a:avLst/>
          </a:prstGeom>
          <a:solidFill>
            <a:srgbClr val="FFC0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5796136" y="5318976"/>
                <a:ext cx="2276585" cy="82856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3600" b="1" dirty="0" smtClean="0">
                    <a:solidFill>
                      <a:srgbClr val="FF0000"/>
                    </a:solidFill>
                  </a:rPr>
                  <a:t>x </a:t>
                </a:r>
                <a:r>
                  <a:rPr lang="cs-CZ" sz="3600" b="1" dirty="0">
                    <a:solidFill>
                      <a:srgbClr val="FF0000"/>
                    </a:solidFill>
                  </a:rPr>
                  <a:t>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𝛑</m:t>
                        </m:r>
                      </m:num>
                      <m:den>
                        <m:r>
                          <a:rPr lang="cs-CZ" sz="36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</m:oMath>
                </a14:m>
                <a:r>
                  <a:rPr lang="cs-CZ" sz="3600" b="1" dirty="0">
                    <a:solidFill>
                      <a:srgbClr val="FF0000"/>
                    </a:solidFill>
                  </a:rPr>
                  <a:t>  + </a:t>
                </a:r>
                <a:r>
                  <a:rPr lang="cs-CZ" sz="3600" b="1" dirty="0" smtClean="0">
                    <a:solidFill>
                      <a:srgbClr val="FF0000"/>
                    </a:solidFill>
                  </a:rPr>
                  <a:t>k.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l-GR" sz="3600" b="1" i="1" dirty="0" smtClean="0">
                            <a:solidFill>
                              <a:srgbClr val="FF0000"/>
                            </a:solidFill>
                            <a:latin typeface="Cambria Math"/>
                            <a:ea typeface="Arial Unicode MS"/>
                            <a:cs typeface="Arial Unicode MS"/>
                          </a:rPr>
                        </m:ctrlPr>
                      </m:fPr>
                      <m:num>
                        <m:r>
                          <a:rPr lang="el-GR" sz="3600" b="1" i="1" dirty="0" smtClean="0">
                            <a:solidFill>
                              <a:srgbClr val="FF0000"/>
                            </a:solidFill>
                            <a:latin typeface="Cambria Math"/>
                            <a:ea typeface="Cambria Math"/>
                            <a:cs typeface="Arial Unicode MS"/>
                          </a:rPr>
                          <m:t>𝝅</m:t>
                        </m:r>
                      </m:num>
                      <m:den>
                        <m:r>
                          <a:rPr lang="cs-CZ" sz="3600" b="1" i="1" dirty="0" smtClean="0">
                            <a:solidFill>
                              <a:srgbClr val="FF0000"/>
                            </a:solidFill>
                            <a:latin typeface="Cambria Math"/>
                            <a:ea typeface="Arial Unicode MS"/>
                            <a:cs typeface="Arial Unicode MS"/>
                          </a:rPr>
                          <m:t>𝟑</m:t>
                        </m:r>
                      </m:den>
                    </m:f>
                  </m:oMath>
                </a14:m>
                <a:endParaRPr lang="cs-CZ" sz="36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6136" y="5318976"/>
                <a:ext cx="2276585" cy="828560"/>
              </a:xfrm>
              <a:prstGeom prst="rect">
                <a:avLst/>
              </a:prstGeom>
              <a:blipFill rotWithShape="1">
                <a:blip r:embed="rId7"/>
                <a:stretch>
                  <a:fillRect l="-8311" t="-2963" b="-140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088504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 animBg="1"/>
      <p:bldP spid="6" grpId="0"/>
      <p:bldP spid="7" grpId="0"/>
      <p:bldP spid="8" grpId="0"/>
      <p:bldP spid="13" grpId="0" animBg="1"/>
      <p:bldP spid="11" grpId="0"/>
      <p:bldP spid="12" grpId="0"/>
      <p:bldP spid="14" grpId="0" animBg="1"/>
      <p:bldP spid="16" grpId="0" animBg="1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2" name="Obdélník 1"/>
              <p:cNvSpPr/>
              <p:nvPr/>
            </p:nvSpPr>
            <p:spPr>
              <a:xfrm>
                <a:off x="467544" y="404664"/>
                <a:ext cx="5883727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800" b="1" dirty="0">
                    <a:latin typeface="Comic Sans MS" panose="030F0702030302020204" pitchFamily="66" charset="0"/>
                  </a:rPr>
                  <a:t>Řešte rovnici  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uncPr>
                      <m:fName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  <m:r>
                          <a:rPr lang="cs-CZ" sz="28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.</m:t>
                        </m:r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𝐬𝐢𝐧</m:t>
                        </m:r>
                      </m:fName>
                      <m:e>
                        <m:d>
                          <m:dPr>
                            <m:ctrlPr>
                              <a:rPr lang="cs-CZ" sz="2800" b="1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𝟑𝐱</m:t>
                            </m:r>
                            <m:r>
                              <a:rPr lang="cs-CZ" sz="2800" b="1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800" b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 </m:t>
                            </m:r>
                            <m:r>
                              <a:rPr lang="cs-CZ" sz="2800" b="1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𝛑</m:t>
                            </m:r>
                          </m:e>
                        </m:d>
                        <m:r>
                          <a:rPr lang="cs-CZ" sz="28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=</m:t>
                        </m:r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𝟏</m:t>
                        </m:r>
                      </m:e>
                    </m:func>
                  </m:oMath>
                </a14:m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404664"/>
                <a:ext cx="5883727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2176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Obdélník 2"/>
              <p:cNvSpPr/>
              <p:nvPr/>
            </p:nvSpPr>
            <p:spPr>
              <a:xfrm>
                <a:off x="467544" y="1124744"/>
                <a:ext cx="8280920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2000" b="1" dirty="0" smtClean="0">
                    <a:latin typeface="Comic Sans MS" panose="030F0702030302020204" pitchFamily="66" charset="0"/>
                  </a:rPr>
                  <a:t>Nejdříve pro zjednodušení zavedeme substituci 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rgbClr val="FF0000"/>
                        </a:solidFill>
                        <a:latin typeface="Cambria Math"/>
                      </a:rPr>
                      <m:t>  </m:t>
                    </m:r>
                    <m:r>
                      <a:rPr lang="cs-CZ" sz="2800" b="1" i="0" smtClean="0">
                        <a:solidFill>
                          <a:srgbClr val="FF0000"/>
                        </a:solidFill>
                        <a:latin typeface="Cambria Math"/>
                      </a:rPr>
                      <m:t>𝟑𝐱</m:t>
                    </m:r>
                    <m:r>
                      <a:rPr lang="cs-CZ" sz="2800" b="1" i="0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r>
                      <a:rPr lang="cs-CZ" sz="2800" b="1" i="0" smtClean="0">
                        <a:solidFill>
                          <a:srgbClr val="FF0000"/>
                        </a:solidFill>
                        <a:latin typeface="Cambria Math"/>
                      </a:rPr>
                      <m:t>𝛑</m:t>
                    </m:r>
                    <m:r>
                      <a:rPr lang="cs-CZ" sz="2800" b="1" i="0">
                        <a:solidFill>
                          <a:srgbClr val="FF0000"/>
                        </a:solidFill>
                        <a:latin typeface="Cambria Math"/>
                      </a:rPr>
                      <m:t>=</m:t>
                    </m:r>
                    <m:r>
                      <a:rPr lang="cs-CZ" sz="2800" b="1" i="0">
                        <a:solidFill>
                          <a:srgbClr val="FF0000"/>
                        </a:solidFill>
                        <a:latin typeface="Cambria Math"/>
                      </a:rPr>
                      <m:t>𝐚</m:t>
                    </m:r>
                  </m:oMath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Obdélník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1124744"/>
                <a:ext cx="8280920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810" b="-152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aoblený obdélník 3"/>
          <p:cNvSpPr/>
          <p:nvPr/>
        </p:nvSpPr>
        <p:spPr>
          <a:xfrm>
            <a:off x="3059832" y="404664"/>
            <a:ext cx="3456384" cy="648072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6516216" y="1093531"/>
            <a:ext cx="2037154" cy="585646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7544" y="1844824"/>
            <a:ext cx="610936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>
                <a:latin typeface="Comic Sans MS" panose="030F0702030302020204" pitchFamily="66" charset="0"/>
              </a:rPr>
              <a:t>Nyní tedy budeme řešit rovnici</a:t>
            </a:r>
            <a:r>
              <a:rPr lang="cs-CZ" dirty="0"/>
              <a:t>   </a:t>
            </a:r>
            <a:r>
              <a:rPr lang="cs-CZ" dirty="0" smtClean="0"/>
              <a:t>        </a:t>
            </a:r>
            <a:r>
              <a:rPr lang="cs-CZ" sz="2800" b="1" dirty="0" smtClean="0">
                <a:solidFill>
                  <a:srgbClr val="FF0000"/>
                </a:solidFill>
              </a:rPr>
              <a:t>2.sin a </a:t>
            </a:r>
            <a:r>
              <a:rPr lang="cs-CZ" sz="2800" b="1" dirty="0">
                <a:solidFill>
                  <a:srgbClr val="FF0000"/>
                </a:solidFill>
              </a:rPr>
              <a:t>= 1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488311" y="2410531"/>
                <a:ext cx="6117059" cy="7126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000" b="1" dirty="0" smtClean="0">
                    <a:latin typeface="Comic Sans MS" panose="030F0702030302020204" pitchFamily="66" charset="0"/>
                  </a:rPr>
                  <a:t>Jednoduchou úpravou dostaneme 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uncPr>
                      <m:fName>
                        <m:r>
                          <a:rPr lang="cs-CZ" sz="2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   </m:t>
                        </m:r>
                        <m:r>
                          <a:rPr lang="cs-CZ" sz="28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𝐬𝐢𝐧</m:t>
                        </m:r>
                      </m:fName>
                      <m:e>
                        <m:r>
                          <a:rPr lang="cs-CZ" sz="2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𝐚</m:t>
                        </m:r>
                        <m:r>
                          <a:rPr lang="cs-CZ" sz="28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= </m:t>
                        </m:r>
                        <m:f>
                          <m:fPr>
                            <m:ctrlPr>
                              <a:rPr lang="cs-CZ" sz="2800" b="1" i="1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800" b="1" i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𝟏</m:t>
                            </m:r>
                          </m:num>
                          <m:den>
                            <m:r>
                              <a:rPr lang="cs-CZ" sz="2800" b="1" i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𝟐</m:t>
                            </m:r>
                          </m:den>
                        </m:f>
                      </m:e>
                    </m:func>
                  </m:oMath>
                </a14:m>
                <a:endParaRPr lang="cs-CZ" sz="2800" b="1" dirty="0">
                  <a:latin typeface="Comic Sans MS" panose="030F0702030302020204" pitchFamily="66" charset="0"/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8311" y="2410531"/>
                <a:ext cx="6117059" cy="712631"/>
              </a:xfrm>
              <a:prstGeom prst="rect">
                <a:avLst/>
              </a:prstGeom>
              <a:blipFill rotWithShape="1">
                <a:blip r:embed="rId4"/>
                <a:stretch>
                  <a:fillRect l="-9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>
            <a:off x="488311" y="3244334"/>
            <a:ext cx="4360489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b="1" dirty="0" smtClean="0">
              <a:latin typeface="Comic Sans MS" panose="030F0702030302020204" pitchFamily="66" charset="0"/>
            </a:endParaRPr>
          </a:p>
          <a:p>
            <a:endParaRPr lang="cs-CZ" b="1" dirty="0">
              <a:latin typeface="Comic Sans MS" panose="030F0702030302020204" pitchFamily="66" charset="0"/>
            </a:endParaRPr>
          </a:p>
          <a:p>
            <a:endParaRPr lang="cs-CZ" b="1" dirty="0" smtClean="0">
              <a:latin typeface="Comic Sans MS" panose="030F0702030302020204" pitchFamily="66" charset="0"/>
            </a:endParaRPr>
          </a:p>
          <a:p>
            <a:r>
              <a:rPr lang="cs-CZ" b="1" dirty="0" smtClean="0">
                <a:latin typeface="Comic Sans MS" panose="030F0702030302020204" pitchFamily="66" charset="0"/>
              </a:rPr>
              <a:t>Rovnici </a:t>
            </a:r>
            <a:r>
              <a:rPr lang="cs-CZ" b="1" dirty="0">
                <a:latin typeface="Comic Sans MS" panose="030F0702030302020204" pitchFamily="66" charset="0"/>
              </a:rPr>
              <a:t>vyřešíme v pomocné </a:t>
            </a:r>
            <a:r>
              <a:rPr lang="cs-CZ" b="1" dirty="0" smtClean="0">
                <a:latin typeface="Comic Sans MS" panose="030F0702030302020204" pitchFamily="66" charset="0"/>
              </a:rPr>
              <a:t>neznámé </a:t>
            </a:r>
            <a:endParaRPr lang="cs-CZ" b="1" dirty="0">
              <a:latin typeface="Comic Sans MS" panose="030F0702030302020204" pitchFamily="66" charset="0"/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4772590" y="4075331"/>
            <a:ext cx="1455460" cy="369332"/>
          </a:xfrm>
          <a:prstGeom prst="rightArrow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4848800" y="2410531"/>
            <a:ext cx="1728109" cy="712631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351271" y="3927566"/>
            <a:ext cx="2429824" cy="1877698"/>
          </a:xfrm>
          <a:prstGeom prst="roundRect">
            <a:avLst/>
          </a:prstGeom>
          <a:solidFill>
            <a:srgbClr val="FFFF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6420673" y="3927566"/>
                <a:ext cx="2228239" cy="66486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800" b="1" dirty="0" smtClean="0">
                    <a:solidFill>
                      <a:srgbClr val="FF0000"/>
                    </a:solidFill>
                  </a:rPr>
                  <a:t>a</a:t>
                </a:r>
                <a:r>
                  <a:rPr lang="cs-CZ" sz="2800" b="1" baseline="-25000" dirty="0">
                    <a:solidFill>
                      <a:srgbClr val="FF0000"/>
                    </a:solidFill>
                  </a:rPr>
                  <a:t>1</a:t>
                </a:r>
                <a:r>
                  <a:rPr lang="cs-CZ" sz="2800" b="1" dirty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𝛑</m:t>
                        </m:r>
                      </m:num>
                      <m:den>
                        <m:r>
                          <a:rPr lang="cs-CZ" sz="28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2800" b="1" i="0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sz="2800" b="1" i="0">
                        <a:solidFill>
                          <a:srgbClr val="FF0000"/>
                        </a:solidFill>
                        <a:latin typeface="Cambria Math"/>
                      </a:rPr>
                      <m:t>𝐤</m:t>
                    </m:r>
                    <m:r>
                      <a:rPr lang="cs-CZ" sz="2800" b="1" i="0">
                        <a:solidFill>
                          <a:srgbClr val="FF0000"/>
                        </a:solidFill>
                        <a:latin typeface="Cambria Math"/>
                      </a:rPr>
                      <m:t>.</m:t>
                    </m:r>
                    <m:r>
                      <a:rPr lang="cs-CZ" sz="2800" b="1" i="0">
                        <a:solidFill>
                          <a:srgbClr val="FF0000"/>
                        </a:solidFill>
                        <a:latin typeface="Cambria Math"/>
                      </a:rPr>
                      <m:t>𝟐</m:t>
                    </m:r>
                    <m:r>
                      <a:rPr lang="cs-CZ" sz="2800" b="1" i="0">
                        <a:solidFill>
                          <a:srgbClr val="FF0000"/>
                        </a:solidFill>
                        <a:latin typeface="Cambria Math"/>
                      </a:rPr>
                      <m:t>𝛑</m:t>
                    </m:r>
                  </m:oMath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20673" y="3927566"/>
                <a:ext cx="2228239" cy="664862"/>
              </a:xfrm>
              <a:prstGeom prst="rect">
                <a:avLst/>
              </a:prstGeom>
              <a:blipFill rotWithShape="1">
                <a:blip r:embed="rId5"/>
                <a:stretch>
                  <a:fillRect l="-5464" t="-917" b="-119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6342863" y="4941168"/>
                <a:ext cx="2438232" cy="7210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b="1" dirty="0"/>
                  <a:t> </a:t>
                </a:r>
                <a:r>
                  <a:rPr lang="cs-CZ" sz="2800" b="1" dirty="0" smtClean="0">
                    <a:solidFill>
                      <a:srgbClr val="FF0000"/>
                    </a:solidFill>
                  </a:rPr>
                  <a:t>a</a:t>
                </a:r>
                <a:r>
                  <a:rPr lang="cs-CZ" sz="2800" b="1" baseline="-25000" dirty="0">
                    <a:solidFill>
                      <a:srgbClr val="FF0000"/>
                    </a:solidFill>
                  </a:rPr>
                  <a:t>2</a:t>
                </a:r>
                <a:r>
                  <a:rPr lang="cs-CZ" sz="2800" b="1" dirty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𝛑</m:t>
                        </m:r>
                      </m:num>
                      <m:den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2800" b="1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sz="2800" b="1" i="1">
                        <a:solidFill>
                          <a:srgbClr val="FF0000"/>
                        </a:solidFill>
                        <a:latin typeface="Cambria Math"/>
                      </a:rPr>
                      <m:t>𝐤</m:t>
                    </m:r>
                    <m:r>
                      <a:rPr lang="cs-CZ" sz="2800" b="1">
                        <a:solidFill>
                          <a:srgbClr val="FF0000"/>
                        </a:solidFill>
                        <a:latin typeface="Cambria Math"/>
                      </a:rPr>
                      <m:t>.</m:t>
                    </m:r>
                    <m:r>
                      <a:rPr lang="cs-CZ" sz="2800" b="1" i="1">
                        <a:solidFill>
                          <a:srgbClr val="FF0000"/>
                        </a:solidFill>
                        <a:latin typeface="Cambria Math"/>
                      </a:rPr>
                      <m:t>𝟐</m:t>
                    </m:r>
                    <m:r>
                      <a:rPr lang="cs-CZ" sz="2800" b="1" i="1">
                        <a:solidFill>
                          <a:srgbClr val="FF0000"/>
                        </a:solidFill>
                        <a:latin typeface="Cambria Math"/>
                      </a:rPr>
                      <m:t>𝛑</m:t>
                    </m:r>
                  </m:oMath>
                </a14:m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42863" y="4941168"/>
                <a:ext cx="2438232" cy="721031"/>
              </a:xfrm>
              <a:prstGeom prst="rect">
                <a:avLst/>
              </a:prstGeom>
              <a:blipFill rotWithShape="1">
                <a:blip r:embed="rId6"/>
                <a:stretch>
                  <a:fillRect l="-2750" b="-110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87716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6" presetClass="entr" presetSubtype="16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6000"/>
                            </p:stCondLst>
                            <p:childTnLst>
                              <p:par>
                                <p:cTn id="50" presetID="6" presetClass="entr" presetSubtype="16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 animBg="1"/>
      <p:bldP spid="6" grpId="0"/>
      <p:bldP spid="7" grpId="0"/>
      <p:bldP spid="8" grpId="0"/>
      <p:bldP spid="9" grpId="0" animBg="1"/>
      <p:bldP spid="10" grpId="0" animBg="1"/>
      <p:bldP spid="13" grpId="0" animBg="1"/>
      <p:bldP spid="11" grpId="0"/>
      <p:bldP spid="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76672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Protože jsme vše řešili v pomocné neznámé, musíme vše ještě vyjádřit v </a:t>
            </a:r>
            <a:r>
              <a:rPr lang="cs-CZ" sz="2400" b="1" dirty="0">
                <a:solidFill>
                  <a:srgbClr val="FF0000"/>
                </a:solidFill>
                <a:latin typeface="Comic Sans MS" panose="030F0702030302020204" pitchFamily="66" charset="0"/>
              </a:rPr>
              <a:t>zadané neznámé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557685" y="1556792"/>
            <a:ext cx="2037154" cy="585646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596217" y="1588005"/>
                <a:ext cx="1997663" cy="523220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>
                          <a:solidFill>
                            <a:srgbClr val="FF0000"/>
                          </a:solidFill>
                          <a:latin typeface="Cambria Math"/>
                        </a:rPr>
                        <m:t>𝟑𝐱</m:t>
                      </m:r>
                      <m:r>
                        <a:rPr lang="cs-CZ" sz="2800" b="1">
                          <a:solidFill>
                            <a:srgbClr val="FF0000"/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800" b="1">
                          <a:solidFill>
                            <a:srgbClr val="FF0000"/>
                          </a:solidFill>
                          <a:latin typeface="Cambria Math"/>
                        </a:rPr>
                        <m:t>𝛑</m:t>
                      </m:r>
                      <m:r>
                        <a:rPr lang="cs-CZ" sz="2800" b="1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1">
                          <a:solidFill>
                            <a:srgbClr val="FF0000"/>
                          </a:solidFill>
                          <a:latin typeface="Cambria Math"/>
                        </a:rPr>
                        <m:t>𝐚</m:t>
                      </m:r>
                    </m:oMath>
                  </m:oMathPara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217" y="1588005"/>
                <a:ext cx="1997663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aoblený obdélník 6"/>
          <p:cNvSpPr/>
          <p:nvPr/>
        </p:nvSpPr>
        <p:spPr>
          <a:xfrm>
            <a:off x="4975263" y="1310729"/>
            <a:ext cx="2429824" cy="1877698"/>
          </a:xfrm>
          <a:prstGeom prst="roundRect">
            <a:avLst/>
          </a:prstGeom>
          <a:solidFill>
            <a:srgbClr val="FFFF00"/>
          </a:solidFill>
          <a:ln w="508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5076056" y="1584716"/>
                <a:ext cx="2228239" cy="66486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800" b="1" dirty="0">
                    <a:solidFill>
                      <a:srgbClr val="FF0000"/>
                    </a:solidFill>
                  </a:rPr>
                  <a:t>a</a:t>
                </a:r>
                <a:r>
                  <a:rPr lang="cs-CZ" sz="2800" b="1" baseline="-25000" dirty="0">
                    <a:solidFill>
                      <a:srgbClr val="FF0000"/>
                    </a:solidFill>
                  </a:rPr>
                  <a:t>1</a:t>
                </a:r>
                <a:r>
                  <a:rPr lang="cs-CZ" sz="2800" b="1" dirty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𝛑</m:t>
                        </m:r>
                      </m:num>
                      <m:den>
                        <m:r>
                          <a:rPr lang="cs-CZ" sz="28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2800" b="1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sz="2800" b="1">
                        <a:solidFill>
                          <a:srgbClr val="FF0000"/>
                        </a:solidFill>
                        <a:latin typeface="Cambria Math"/>
                      </a:rPr>
                      <m:t>𝐤</m:t>
                    </m:r>
                    <m:r>
                      <a:rPr lang="cs-CZ" sz="2800" b="1">
                        <a:solidFill>
                          <a:srgbClr val="FF0000"/>
                        </a:solidFill>
                        <a:latin typeface="Cambria Math"/>
                      </a:rPr>
                      <m:t>.</m:t>
                    </m:r>
                    <m:r>
                      <a:rPr lang="cs-CZ" sz="2800" b="1">
                        <a:solidFill>
                          <a:srgbClr val="FF0000"/>
                        </a:solidFill>
                        <a:latin typeface="Cambria Math"/>
                      </a:rPr>
                      <m:t>𝟐</m:t>
                    </m:r>
                    <m:r>
                      <a:rPr lang="cs-CZ" sz="2800" b="1">
                        <a:solidFill>
                          <a:srgbClr val="FF0000"/>
                        </a:solidFill>
                        <a:latin typeface="Cambria Math"/>
                      </a:rPr>
                      <m:t>𝛑</m:t>
                    </m:r>
                  </m:oMath>
                </a14:m>
                <a:endParaRPr lang="cs-CZ" sz="28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1584716"/>
                <a:ext cx="2228239" cy="664862"/>
              </a:xfrm>
              <a:prstGeom prst="rect">
                <a:avLst/>
              </a:prstGeom>
              <a:blipFill rotWithShape="1">
                <a:blip r:embed="rId3"/>
                <a:stretch>
                  <a:fillRect l="-5753" t="-917" b="-119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5076056" y="2164329"/>
                <a:ext cx="2385333" cy="72103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sz="2800" b="1" dirty="0">
                    <a:solidFill>
                      <a:srgbClr val="FF0000"/>
                    </a:solidFill>
                  </a:rPr>
                  <a:t>a</a:t>
                </a:r>
                <a:r>
                  <a:rPr lang="cs-CZ" sz="2800" b="1" baseline="-25000" dirty="0">
                    <a:solidFill>
                      <a:srgbClr val="FF0000"/>
                    </a:solidFill>
                  </a:rPr>
                  <a:t>2</a:t>
                </a:r>
                <a:r>
                  <a:rPr lang="cs-CZ" sz="2800" b="1" dirty="0">
                    <a:solidFill>
                      <a:srgbClr val="FF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𝛑</m:t>
                        </m:r>
                      </m:num>
                      <m:den>
                        <m:r>
                          <a:rPr lang="cs-CZ" sz="28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2800" b="1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sz="2800" b="1" i="1">
                        <a:solidFill>
                          <a:srgbClr val="FF0000"/>
                        </a:solidFill>
                        <a:latin typeface="Cambria Math"/>
                      </a:rPr>
                      <m:t>𝐤</m:t>
                    </m:r>
                    <m:r>
                      <a:rPr lang="cs-CZ" sz="2800" b="1">
                        <a:solidFill>
                          <a:srgbClr val="FF0000"/>
                        </a:solidFill>
                        <a:latin typeface="Cambria Math"/>
                      </a:rPr>
                      <m:t>.</m:t>
                    </m:r>
                    <m:r>
                      <a:rPr lang="cs-CZ" sz="2800" b="1" i="1">
                        <a:solidFill>
                          <a:srgbClr val="FF0000"/>
                        </a:solidFill>
                        <a:latin typeface="Cambria Math"/>
                      </a:rPr>
                      <m:t>𝟐</m:t>
                    </m:r>
                    <m:r>
                      <a:rPr lang="cs-CZ" sz="2800" b="1" i="1">
                        <a:solidFill>
                          <a:srgbClr val="FF0000"/>
                        </a:solidFill>
                        <a:latin typeface="Cambria Math"/>
                      </a:rPr>
                      <m:t>𝛑</m:t>
                    </m:r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2164329"/>
                <a:ext cx="2385333" cy="721031"/>
              </a:xfrm>
              <a:prstGeom prst="rect">
                <a:avLst/>
              </a:prstGeom>
              <a:blipFill rotWithShape="1">
                <a:blip r:embed="rId4"/>
                <a:stretch>
                  <a:fillRect l="-5371" b="-110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>
            <a:off x="557685" y="2498116"/>
            <a:ext cx="288893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a rovnici dořešíme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Obdélník 9"/>
              <p:cNvSpPr/>
              <p:nvPr/>
            </p:nvSpPr>
            <p:spPr>
              <a:xfrm>
                <a:off x="660245" y="3314577"/>
                <a:ext cx="2683812" cy="86010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𝟑𝐱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𝛑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𝛑</m:t>
                        </m:r>
                      </m:num>
                      <m:den>
                        <m:r>
                          <a:rPr lang="cs-CZ" sz="24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𝐤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.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𝟐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𝛑</m:t>
                    </m:r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0245" y="3314577"/>
                <a:ext cx="2683812" cy="86010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4571999" y="3314577"/>
                <a:ext cx="2818464" cy="63126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1" smtClean="0">
                        <a:solidFill>
                          <a:srgbClr val="FF0000"/>
                        </a:solidFill>
                        <a:latin typeface="Cambria Math"/>
                      </a:rPr>
                      <m:t>𝟑𝐱</m:t>
                    </m:r>
                    <m:r>
                      <a:rPr lang="cs-CZ" sz="2400" b="1" smtClean="0">
                        <a:solidFill>
                          <a:srgbClr val="FF0000"/>
                        </a:solidFill>
                        <a:latin typeface="Cambria Math"/>
                      </a:rPr>
                      <m:t>−</m:t>
                    </m:r>
                    <m:r>
                      <a:rPr lang="cs-CZ" sz="2400" b="1" smtClean="0">
                        <a:solidFill>
                          <a:srgbClr val="FF0000"/>
                        </a:solidFill>
                        <a:latin typeface="Cambria Math"/>
                      </a:rPr>
                      <m:t>𝛑</m:t>
                    </m:r>
                    <m:r>
                      <a:rPr lang="cs-CZ" sz="2400" b="1" smtClean="0">
                        <a:solidFill>
                          <a:srgbClr val="FF0000"/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4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24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𝛑</m:t>
                        </m:r>
                      </m:num>
                      <m:den>
                        <m:r>
                          <a:rPr lang="cs-CZ" sz="24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𝐤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.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𝟐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𝛑</m:t>
                    </m:r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1999" y="3314577"/>
                <a:ext cx="2818464" cy="63126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671590" y="3945840"/>
                <a:ext cx="2626040" cy="58310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1" smtClean="0">
                        <a:solidFill>
                          <a:srgbClr val="FF0000"/>
                        </a:solidFill>
                        <a:latin typeface="Cambria Math"/>
                      </a:rPr>
                      <m:t>𝟑𝐱</m:t>
                    </m:r>
                    <m:r>
                      <a:rPr lang="cs-CZ" sz="2400" b="1" i="0" smtClean="0">
                        <a:solidFill>
                          <a:srgbClr val="FF0000"/>
                        </a:solidFill>
                        <a:latin typeface="Cambria Math"/>
                      </a:rPr>
                      <m:t>=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𝛑</m:t>
                    </m:r>
                  </m:oMath>
                </a14:m>
                <a:r>
                  <a:rPr lang="cs-CZ" sz="2400" dirty="0" smtClean="0"/>
                  <a:t>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+</a:t>
                </a:r>
                <a:r>
                  <a:rPr lang="cs-CZ" sz="24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𝛑</m:t>
                        </m:r>
                      </m:num>
                      <m:den>
                        <m:r>
                          <a:rPr lang="cs-CZ" sz="24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𝐤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.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𝟐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𝛑</m:t>
                    </m:r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1590" y="3945840"/>
                <a:ext cx="2626040" cy="583108"/>
              </a:xfrm>
              <a:prstGeom prst="rect">
                <a:avLst/>
              </a:prstGeom>
              <a:blipFill rotWithShape="1">
                <a:blip r:embed="rId7"/>
                <a:stretch>
                  <a:fillRect t="-1042" b="-93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4571999" y="3945840"/>
                <a:ext cx="2760692" cy="63126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1" smtClean="0">
                        <a:solidFill>
                          <a:srgbClr val="FF0000"/>
                        </a:solidFill>
                        <a:latin typeface="Cambria Math"/>
                      </a:rPr>
                      <m:t>𝟑𝐱</m:t>
                    </m:r>
                    <m:r>
                      <a:rPr lang="cs-CZ" sz="2400" b="1" i="0" smtClean="0">
                        <a:solidFill>
                          <a:srgbClr val="FF0000"/>
                        </a:solidFill>
                        <a:latin typeface="Cambria Math"/>
                      </a:rPr>
                      <m:t>=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𝛑</m:t>
                    </m:r>
                  </m:oMath>
                </a14:m>
                <a:r>
                  <a:rPr lang="cs-CZ" sz="2400" dirty="0" smtClean="0"/>
                  <a:t> </a:t>
                </a:r>
                <a:r>
                  <a:rPr lang="cs-CZ" sz="2400" dirty="0" smtClean="0">
                    <a:solidFill>
                      <a:srgbClr val="FF0000"/>
                    </a:solidFill>
                  </a:rPr>
                  <a:t>+</a:t>
                </a:r>
                <a:r>
                  <a:rPr lang="cs-CZ" sz="24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𝟓</m:t>
                        </m:r>
                        <m:r>
                          <a:rPr lang="cs-CZ" sz="24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𝛑</m:t>
                        </m:r>
                      </m:num>
                      <m:den>
                        <m:r>
                          <a:rPr lang="cs-CZ" sz="24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𝐤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.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𝟐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𝛑</m:t>
                    </m:r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1999" y="3945840"/>
                <a:ext cx="2760692" cy="631263"/>
              </a:xfrm>
              <a:prstGeom prst="rect">
                <a:avLst/>
              </a:prstGeom>
              <a:blipFill rotWithShape="1">
                <a:blip r:embed="rId8"/>
                <a:stretch>
                  <a:fillRect b="-86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689131" y="4534051"/>
                <a:ext cx="2319353" cy="62401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1" smtClean="0">
                        <a:solidFill>
                          <a:srgbClr val="FF0000"/>
                        </a:solidFill>
                        <a:latin typeface="Cambria Math"/>
                      </a:rPr>
                      <m:t>𝟑𝐱</m:t>
                    </m:r>
                    <m:r>
                      <a:rPr lang="cs-CZ" sz="2400" b="1" smtClean="0">
                        <a:solidFill>
                          <a:srgbClr val="FF0000"/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400" dirty="0" smtClean="0"/>
                  <a:t> </a:t>
                </a:r>
                <a:r>
                  <a:rPr lang="cs-CZ" sz="2400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𝟕</m:t>
                        </m:r>
                        <m:r>
                          <a:rPr lang="cs-CZ" sz="24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𝛑</m:t>
                        </m:r>
                      </m:num>
                      <m:den>
                        <m:r>
                          <a:rPr lang="cs-CZ" sz="24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𝐤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.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𝟐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𝛑</m:t>
                    </m:r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9131" y="4534051"/>
                <a:ext cx="2319353" cy="62401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4603582" y="4586703"/>
                <a:ext cx="2454005" cy="62581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1" smtClean="0">
                        <a:solidFill>
                          <a:srgbClr val="FF0000"/>
                        </a:solidFill>
                        <a:latin typeface="Cambria Math"/>
                      </a:rPr>
                      <m:t>𝟑𝐱</m:t>
                    </m:r>
                    <m:r>
                      <a:rPr lang="cs-CZ" sz="2400" b="1" smtClean="0">
                        <a:solidFill>
                          <a:srgbClr val="FF0000"/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400" dirty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𝟏𝟏</m:t>
                        </m:r>
                        <m:r>
                          <a:rPr lang="cs-CZ" sz="24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𝛑</m:t>
                        </m:r>
                      </m:num>
                      <m:den>
                        <m:r>
                          <a:rPr lang="cs-CZ" sz="24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𝟔</m:t>
                        </m:r>
                      </m:den>
                    </m:f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𝐤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.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𝟐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𝛑</m:t>
                    </m:r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3582" y="4586703"/>
                <a:ext cx="2454005" cy="62581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bdélník 15"/>
          <p:cNvSpPr/>
          <p:nvPr/>
        </p:nvSpPr>
        <p:spPr>
          <a:xfrm>
            <a:off x="1187624" y="5219829"/>
            <a:ext cx="552266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anose="030F0702030302020204" pitchFamily="66" charset="0"/>
              </a:rPr>
              <a:t>a po vydělení třemi jsme u výsledku</a:t>
            </a:r>
          </a:p>
        </p:txBody>
      </p:sp>
      <p:sp>
        <p:nvSpPr>
          <p:cNvPr id="20" name="Zaoblený obdélník 19"/>
          <p:cNvSpPr/>
          <p:nvPr/>
        </p:nvSpPr>
        <p:spPr>
          <a:xfrm>
            <a:off x="557685" y="5589240"/>
            <a:ext cx="6499902" cy="1008112"/>
          </a:xfrm>
          <a:prstGeom prst="roundRect">
            <a:avLst/>
          </a:prstGeom>
          <a:solidFill>
            <a:srgbClr val="FFC000"/>
          </a:solidFill>
          <a:ln w="444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780390" y="5698633"/>
                <a:ext cx="2168671" cy="62594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1" i="0" smtClean="0">
                        <a:solidFill>
                          <a:srgbClr val="FF0000"/>
                        </a:solidFill>
                        <a:latin typeface="Cambria Math"/>
                      </a:rPr>
                      <m:t>𝐱</m:t>
                    </m:r>
                    <m:r>
                      <a:rPr lang="cs-CZ" sz="2400" b="1" i="0" smtClean="0">
                        <a:solidFill>
                          <a:srgbClr val="FF0000"/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400" dirty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𝟕</m:t>
                        </m:r>
                        <m:r>
                          <a:rPr lang="cs-CZ" sz="2400" b="1" i="0">
                            <a:solidFill>
                              <a:srgbClr val="FF0000"/>
                            </a:solidFill>
                            <a:latin typeface="Cambria Math"/>
                          </a:rPr>
                          <m:t>𝛑</m:t>
                        </m:r>
                      </m:num>
                      <m:den>
                        <m:r>
                          <a:rPr lang="cs-CZ" sz="24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𝟏𝟖</m:t>
                        </m:r>
                      </m:den>
                    </m:f>
                    <m:r>
                      <a:rPr lang="cs-CZ" sz="2400" b="1" i="0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sz="2400" b="1" i="0">
                        <a:solidFill>
                          <a:srgbClr val="FF0000"/>
                        </a:solidFill>
                        <a:latin typeface="Cambria Math"/>
                      </a:rPr>
                      <m:t>𝐤</m:t>
                    </m:r>
                    <m:r>
                      <a:rPr lang="cs-CZ" sz="2400" b="1" i="0">
                        <a:solidFill>
                          <a:srgbClr val="FF0000"/>
                        </a:solidFill>
                        <a:latin typeface="Cambria Math"/>
                      </a:rPr>
                      <m:t>.</m:t>
                    </m:r>
                    <m:f>
                      <m:fPr>
                        <m:ctrlPr>
                          <a:rPr lang="cs-CZ" sz="24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24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2400" b="1" i="0" dirty="0" smtClean="0">
                        <a:solidFill>
                          <a:srgbClr val="FF0000"/>
                        </a:solidFill>
                        <a:latin typeface="Cambria Math"/>
                      </a:rPr>
                      <m:t>𝛑</m:t>
                    </m:r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0390" y="5698633"/>
                <a:ext cx="2168671" cy="62594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4694952" y="5809244"/>
                <a:ext cx="2271263" cy="625941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400" b="1" smtClean="0">
                        <a:solidFill>
                          <a:srgbClr val="FF0000"/>
                        </a:solidFill>
                        <a:latin typeface="Cambria Math"/>
                      </a:rPr>
                      <m:t>𝐱</m:t>
                    </m:r>
                    <m:r>
                      <a:rPr lang="cs-CZ" sz="2400" b="1" smtClean="0">
                        <a:solidFill>
                          <a:srgbClr val="FF0000"/>
                        </a:solidFill>
                        <a:latin typeface="Cambria Math"/>
                      </a:rPr>
                      <m:t>=</m:t>
                    </m:r>
                  </m:oMath>
                </a14:m>
                <a:r>
                  <a:rPr lang="cs-CZ" sz="2400" dirty="0"/>
                  <a:t>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𝟏𝟏</m:t>
                        </m:r>
                        <m:r>
                          <a:rPr lang="cs-CZ" sz="24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𝛑</m:t>
                        </m:r>
                      </m:num>
                      <m:den>
                        <m:r>
                          <a:rPr lang="cs-CZ" sz="24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𝟏𝟖</m:t>
                        </m:r>
                      </m:den>
                    </m:f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+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𝐤</m:t>
                    </m:r>
                    <m:r>
                      <a:rPr lang="cs-CZ" sz="2400" b="1">
                        <a:solidFill>
                          <a:srgbClr val="FF0000"/>
                        </a:solidFill>
                        <a:latin typeface="Cambria Math"/>
                      </a:rPr>
                      <m:t>.</m:t>
                    </m:r>
                    <m:f>
                      <m:fPr>
                        <m:ctrlPr>
                          <a:rPr lang="cs-CZ" sz="2400" b="1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2400" b="1">
                            <a:solidFill>
                              <a:srgbClr val="FF0000"/>
                            </a:solidFill>
                            <a:latin typeface="Cambria Math"/>
                          </a:rPr>
                          <m:t>𝟑</m:t>
                        </m:r>
                      </m:den>
                    </m:f>
                    <m:r>
                      <a:rPr lang="cs-CZ" sz="2400" b="1" dirty="0">
                        <a:solidFill>
                          <a:srgbClr val="FF0000"/>
                        </a:solidFill>
                        <a:latin typeface="Cambria Math"/>
                      </a:rPr>
                      <m:t>𝛑</m:t>
                    </m:r>
                  </m:oMath>
                </a14:m>
                <a:endParaRPr lang="cs-CZ" sz="2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94952" y="5809244"/>
                <a:ext cx="2271263" cy="625941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Šipka doprava 18"/>
          <p:cNvSpPr/>
          <p:nvPr/>
        </p:nvSpPr>
        <p:spPr>
          <a:xfrm>
            <a:off x="3297630" y="5809244"/>
            <a:ext cx="1274369" cy="515330"/>
          </a:xfrm>
          <a:prstGeom prst="rightArrow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912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  <p:bldP spid="7" grpId="0" animBg="1"/>
      <p:bldP spid="5" grpId="0"/>
      <p:bldP spid="6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20" grpId="0" animBg="1"/>
      <p:bldP spid="17" grpId="0"/>
      <p:bldP spid="18" grpId="0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15616" y="476672"/>
            <a:ext cx="72008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 smtClean="0">
                <a:latin typeface="Comic Sans MS" pitchFamily="66" charset="0"/>
              </a:rPr>
              <a:t>Použité materiály</a:t>
            </a:r>
            <a:r>
              <a:rPr lang="cs-CZ" sz="2400" b="1" dirty="0" smtClean="0">
                <a:latin typeface="Comic Sans MS" pitchFamily="66" charset="0"/>
              </a:rPr>
              <a:t>:  program GRAPH 4.3 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5808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1528</TotalTime>
  <Words>344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Langhammer</dc:creator>
  <cp:lastModifiedBy>Jiří Langhammer</cp:lastModifiedBy>
  <cp:revision>25</cp:revision>
  <dcterms:created xsi:type="dcterms:W3CDTF">2014-02-04T17:44:09Z</dcterms:created>
  <dcterms:modified xsi:type="dcterms:W3CDTF">2014-04-03T08:59:02Z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