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DE76A-0678-48CE-873F-DA776D380D7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62D777-3D12-43CF-A6B9-80501E08784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0EAFF0-35D8-4339-BED3-5357B9E654E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CD13BD-AA7A-42AB-86E9-8B8FAFD6533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8CBFAB-C13D-4C7A-AB38-4DF38413D5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170489-9BC6-4CA2-84C1-023D45F98A5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410017-8252-46CB-9FE1-5E9BC8892AB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72A6ED-D87E-4EBF-AF92-3E3BF28E11E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F48FA2-5A86-423E-8254-45F2D0ACD23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040B08-CF8C-4884-8804-8326A5D94A9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A8843B-7518-4D90-AD52-BE096A84FBD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8D964C8-775D-4FEA-B72C-D7784A20B2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</p:nvPr>
        </p:nvGraphicFramePr>
        <p:xfrm>
          <a:off x="1122363" y="1773238"/>
          <a:ext cx="6916724" cy="386102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916724"/>
              </a:tblGrid>
              <a:tr h="38610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Datum: od 11.4.2013 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ts val="2015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Projekt: Kvalitní výuka 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ts val="2015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Registrační číslo: CZ.1.07/1.5.00/34.0731 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ts val="2015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DUM: VY_62_INOVACE_9 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ts val="2015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Jméno autora: Ing. Gabriela Hautová 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ts val="2015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práce:  Cena - </a:t>
                      </a:r>
                      <a:r>
                        <a:rPr lang="cs-CZ" sz="1100" dirty="0" err="1">
                          <a:effectLst/>
                        </a:rPr>
                        <a:t>powerpointová</a:t>
                      </a:r>
                      <a:r>
                        <a:rPr lang="cs-CZ" sz="1100" dirty="0">
                          <a:effectLst/>
                        </a:rPr>
                        <a:t> prezentace 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ts val="2015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 finanční gramotnost 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ts val="2015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Ročník: 3. 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ts val="2015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Časová dotace: 15 minut 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ts val="2015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cíl: prezentace nového učiva 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ts val="2015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Pomůcky: Psací potřeby - žáci, počítač s projektorem - vyučující 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ts val="2015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Poznámka: Tento materiál je součástí </a:t>
                      </a:r>
                      <a:r>
                        <a:rPr lang="cs-CZ" sz="1100" dirty="0" smtClean="0">
                          <a:effectLst/>
                        </a:rPr>
                        <a:t>tematického </a:t>
                      </a:r>
                      <a:r>
                        <a:rPr lang="cs-CZ" sz="1100" dirty="0">
                          <a:effectLst/>
                        </a:rPr>
                        <a:t>balíčku Cena 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ts val="2015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Inovace: Mezipředmětové vztahy, zapojení audiovizuální techniky do výuky, názorná prezentace </a:t>
                      </a:r>
                      <a:endParaRPr lang="cs-CZ" sz="900" dirty="0">
                        <a:effectLst/>
                      </a:endParaRPr>
                    </a:p>
                    <a:p>
                      <a:pPr algn="l">
                        <a:lnSpc>
                          <a:spcPts val="168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nové látky </a:t>
                      </a:r>
                      <a:endParaRPr lang="cs-CZ" sz="9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pic>
        <p:nvPicPr>
          <p:cNvPr id="205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8625" y="260350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Cena</a:t>
            </a:r>
            <a:r>
              <a:rPr lang="cs-CZ" altLang="cs-CZ" smtClean="0"/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404813"/>
            <a:ext cx="8229600" cy="5792787"/>
          </a:xfrm>
        </p:spPr>
        <p:txBody>
          <a:bodyPr/>
          <a:lstStyle/>
          <a:p>
            <a:pPr eaLnBrk="1" hangingPunct="1"/>
            <a:endParaRPr lang="cs-CZ" altLang="cs-CZ" dirty="0" smtClean="0"/>
          </a:p>
          <a:p>
            <a:pPr eaLnBrk="1" hangingPunct="1"/>
            <a:r>
              <a:rPr lang="cs-CZ" altLang="cs-CZ" dirty="0" smtClean="0"/>
              <a:t>Jeden z nástrojů marketingového mixu</a:t>
            </a:r>
          </a:p>
          <a:p>
            <a:pPr eaLnBrk="1" hangingPunct="1"/>
            <a:r>
              <a:rPr lang="cs-CZ" altLang="cs-CZ" dirty="0" smtClean="0"/>
              <a:t>Důležitá pro zákazníka – určuje množství peněžních prostředků</a:t>
            </a:r>
            <a:r>
              <a:rPr lang="cs-CZ" altLang="cs-CZ" dirty="0" smtClean="0"/>
              <a:t>, kterých </a:t>
            </a:r>
            <a:r>
              <a:rPr lang="cs-CZ" altLang="cs-CZ" dirty="0" smtClean="0"/>
              <a:t>se musí při koupi vzdát</a:t>
            </a:r>
          </a:p>
          <a:p>
            <a:pPr eaLnBrk="1" hangingPunct="1"/>
            <a:r>
              <a:rPr lang="cs-CZ" altLang="cs-CZ" dirty="0" smtClean="0"/>
              <a:t>Nemusí být vyjádřena v peněžní formě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Vývoj</a:t>
            </a:r>
            <a:r>
              <a:rPr lang="cs-CZ" altLang="cs-CZ" smtClean="0"/>
              <a:t>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Určování ceny se vyvíjelo od smlouvání až po vytvoření </a:t>
            </a:r>
            <a:r>
              <a:rPr lang="cs-CZ" altLang="cs-CZ" dirty="0" smtClean="0"/>
              <a:t>ceny, </a:t>
            </a:r>
            <a:r>
              <a:rPr lang="cs-CZ" altLang="cs-CZ" dirty="0" smtClean="0"/>
              <a:t>jak ji známe dnes (nabídka, poptávka)</a:t>
            </a:r>
          </a:p>
          <a:p>
            <a:pPr eaLnBrk="1" hangingPunct="1"/>
            <a:r>
              <a:rPr lang="cs-CZ" altLang="cs-CZ" dirty="0" smtClean="0"/>
              <a:t>Tento způsob je možný až po objevení peněz jako všeobecného ekvivalentu</a:t>
            </a:r>
          </a:p>
          <a:p>
            <a:pPr eaLnBrk="1" hangingPunct="1"/>
            <a:endParaRPr lang="cs-CZ" alt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Přístupy ke stanovení ceny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Marketingový přístup – cena se určuje podle výše poptávky a podle konkurence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Nákladový přístup – cena se určuje podle vynaložených nákladů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Marketingový přístup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Cena se stanoví podle:</a:t>
            </a:r>
          </a:p>
          <a:p>
            <a:pPr lvl="1" eaLnBrk="1" hangingPunct="1"/>
            <a:r>
              <a:rPr lang="cs-CZ" altLang="cs-CZ" dirty="0" smtClean="0"/>
              <a:t>Zákazníka – vychází se z poptávky</a:t>
            </a:r>
          </a:p>
          <a:p>
            <a:pPr lvl="1" eaLnBrk="1" hangingPunct="1">
              <a:buFontTx/>
              <a:buNone/>
            </a:pPr>
            <a:r>
              <a:rPr lang="cs-CZ" altLang="cs-CZ" dirty="0" smtClean="0"/>
              <a:t>                     - provede se průzkum trhu (postoj zákazníka k produktu a výše </a:t>
            </a:r>
            <a:r>
              <a:rPr lang="cs-CZ" altLang="cs-CZ" dirty="0" smtClean="0"/>
              <a:t>ceny, </a:t>
            </a:r>
            <a:r>
              <a:rPr lang="cs-CZ" altLang="cs-CZ" dirty="0" smtClean="0"/>
              <a:t>za jakou je ochoten produkt získat)</a:t>
            </a:r>
          </a:p>
          <a:p>
            <a:pPr lvl="1" eaLnBrk="1" hangingPunct="1">
              <a:buFontTx/>
              <a:buNone/>
            </a:pPr>
            <a:endParaRPr lang="cs-CZ" altLang="cs-CZ" dirty="0" smtClean="0"/>
          </a:p>
          <a:p>
            <a:pPr lvl="1" eaLnBrk="1" hangingPunct="1"/>
            <a:r>
              <a:rPr lang="cs-CZ" altLang="cs-CZ" dirty="0" smtClean="0"/>
              <a:t>Konkurence – podle ní se stanoví cena produktu</a:t>
            </a:r>
          </a:p>
          <a:p>
            <a:pPr lvl="1" eaLnBrk="1" hangingPunct="1">
              <a:buFontTx/>
              <a:buNone/>
            </a:pPr>
            <a:r>
              <a:rPr lang="cs-CZ" altLang="cs-CZ" dirty="0" smtClean="0"/>
              <a:t>                  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Pružnost poptávky a cena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Jak poptávka reaguje na změnu ceny</a:t>
            </a:r>
          </a:p>
          <a:p>
            <a:pPr eaLnBrk="1" hangingPunct="1"/>
            <a:r>
              <a:rPr lang="cs-CZ" altLang="cs-CZ" smtClean="0"/>
              <a:t>Velké změny poptávky při změně ceny – elastická (pružná) poptávka</a:t>
            </a:r>
          </a:p>
          <a:p>
            <a:pPr eaLnBrk="1" hangingPunct="1"/>
            <a:r>
              <a:rPr lang="cs-CZ" altLang="cs-CZ" smtClean="0"/>
              <a:t>Malé nebo žádné změny poptávky při změně ceny – neelastická (nepružná) poptávka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Elastická poptávka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Pokud: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       - poptávaný produkt je zbytným statkem – kupující se ho může vzdát – luxusní zboží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       - poptávaný produkt má substitut – lze ho nahradit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       - jde o komplement – je závislý na jiném statku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Nákladový přístup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Vychází se z vynaložených nákladů</a:t>
            </a:r>
          </a:p>
          <a:p>
            <a:pPr eaLnBrk="1" hangingPunct="1"/>
            <a:r>
              <a:rPr lang="cs-CZ" altLang="cs-CZ" smtClean="0"/>
              <a:t>Vytváří se kalkulace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Kalkulace</a:t>
            </a:r>
            <a:r>
              <a:rPr lang="cs-CZ" altLang="cs-CZ" smtClean="0"/>
              <a:t>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Cena se určí na základě kalkulačního vzorce</a:t>
            </a:r>
          </a:p>
          <a:p>
            <a:pPr eaLnBrk="1" hangingPunct="1"/>
            <a:r>
              <a:rPr lang="cs-CZ" altLang="cs-CZ" smtClean="0"/>
              <a:t>Obsahuje náklady, které vznikly při výrobě</a:t>
            </a:r>
          </a:p>
          <a:p>
            <a:pPr eaLnBrk="1" hangingPunct="1"/>
            <a:r>
              <a:rPr lang="cs-CZ" altLang="cs-CZ" smtClean="0"/>
              <a:t>Firma si ho stanovuje sama</a:t>
            </a:r>
          </a:p>
          <a:p>
            <a:pPr eaLnBrk="1" hangingPunct="1"/>
            <a:r>
              <a:rPr lang="cs-CZ" altLang="cs-CZ" smtClean="0"/>
              <a:t>Vychází se z univerzálního vzorce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Kalkulační vzorec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Kalkulační vzorec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          1. přímý materiál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2. přímé mzdy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3. ostatní přímé náklady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4. výrobní režie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--------------------------------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Vlastní náklady výroby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5. zásobovací režie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6. správní režie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--------------------------------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Vlastní náklady výkonu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7. odbytové náklady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--------------------------------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Úplné náklady výkonu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8. zisk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---------------------------------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600" smtClean="0"/>
              <a:t>	Prodejní cena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333375"/>
            <a:ext cx="8229600" cy="5792788"/>
          </a:xfrm>
        </p:spPr>
        <p:txBody>
          <a:bodyPr/>
          <a:lstStyle/>
          <a:p>
            <a:pPr eaLnBrk="1" hangingPunct="1"/>
            <a:r>
              <a:rPr lang="cs-CZ" altLang="cs-CZ" smtClean="0"/>
              <a:t>Oba přístupy (marketingový a nákladový) se kombinují</a:t>
            </a:r>
          </a:p>
          <a:p>
            <a:pPr eaLnBrk="1" hangingPunct="1"/>
            <a:r>
              <a:rPr lang="cs-CZ" altLang="cs-CZ" smtClean="0"/>
              <a:t>Porovnává se cena zjištěná průzkumem trhu (zákazník, konkurence) s cenou vypočítanou v kalkulačním vzorci a také s výší zisku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Odlišné ceny stejného produktu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Ceny jednoho produktu se mohou lišit</a:t>
            </a:r>
          </a:p>
          <a:p>
            <a:pPr eaLnBrk="1" hangingPunct="1"/>
            <a:r>
              <a:rPr lang="cs-CZ" altLang="cs-CZ" smtClean="0"/>
              <a:t>Podle: 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   - místa prodeje (státy, forma prodeje)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   - zákazníků – slevy stálým zákazníkům, dětem, důchodcům, množstevní slevy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   - období – vyšší ceny v sezoně, ráno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   - způsobu placení – při hotovostním placení, okamžitým placení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Cenové praktiky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Triky prodejců: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    - cena končí číslicí 9 – kupující vnímá cenu podle první části (49,90)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    - cena je uvedena bez DPH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    - na cenovce je přeškrtnuta vyšší cena a nová cena je snížená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    - slevové letáky – přilákají zákazníka – koupí i ostatní neslevněné zboží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3802062"/>
          </a:xfrm>
        </p:spPr>
        <p:txBody>
          <a:bodyPr/>
          <a:lstStyle/>
          <a:p>
            <a:pPr eaLnBrk="1" hangingPunct="1"/>
            <a:r>
              <a:rPr lang="cs-CZ" altLang="cs-CZ" smtClean="0"/>
              <a:t>konec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60350"/>
            <a:ext cx="8229600" cy="5865813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altLang="cs-CZ" sz="1800" b="1" dirty="0" smtClean="0"/>
              <a:t>Použitá literatura: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altLang="cs-CZ" sz="1800" b="1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altLang="cs-CZ" sz="1800" b="1" dirty="0" smtClean="0"/>
              <a:t>Základ marketingu pro střední školy</a:t>
            </a:r>
            <a:r>
              <a:rPr lang="cs-CZ" altLang="cs-CZ" sz="1800" dirty="0" smtClean="0"/>
              <a:t> – Jitka Vysekalová, Pavel Strnad,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altLang="cs-CZ" sz="1800" dirty="0" smtClean="0"/>
              <a:t>Jaruše Vydrová –Nakladatelství FORTUNA, Praha 1997 ISBN 80-7168-419-8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altLang="cs-CZ" sz="1800" b="1" dirty="0" smtClean="0"/>
              <a:t>Finanční gramotnost úlohy a metodika</a:t>
            </a:r>
            <a:r>
              <a:rPr lang="cs-CZ" altLang="cs-CZ" sz="1800" dirty="0" smtClean="0"/>
              <a:t> – Ing. Petr </a:t>
            </a:r>
            <a:r>
              <a:rPr lang="cs-CZ" altLang="cs-CZ" sz="1800" dirty="0" err="1" smtClean="0"/>
              <a:t>Klínský</a:t>
            </a:r>
            <a:r>
              <a:rPr lang="cs-CZ" altLang="cs-CZ" sz="1800" dirty="0" smtClean="0"/>
              <a:t>,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altLang="cs-CZ" sz="1800" dirty="0" smtClean="0"/>
              <a:t> Ing. Danuše Chromá, NÚOV, Praha 2009 ISBN 978-80-87063-26-2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altLang="cs-CZ" sz="1800" b="1" dirty="0" smtClean="0"/>
              <a:t>Přehled učiva k maturitní zkoušce z ekonomiky</a:t>
            </a:r>
            <a:r>
              <a:rPr lang="cs-CZ" altLang="cs-CZ" sz="1800" dirty="0" smtClean="0"/>
              <a:t> – Karel </a:t>
            </a:r>
            <a:r>
              <a:rPr lang="cs-CZ" altLang="cs-CZ" sz="1800" dirty="0" err="1" smtClean="0"/>
              <a:t>Biňovec</a:t>
            </a:r>
            <a:r>
              <a:rPr lang="cs-CZ" altLang="cs-CZ" sz="1800" dirty="0" smtClean="0"/>
              <a:t> – nakladatelství FORTUNA, Praha 2001ISBN 80-7168-747-2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altLang="cs-CZ" sz="1800" b="1" dirty="0" smtClean="0"/>
              <a:t>Ekonomika pro gymnázia</a:t>
            </a:r>
            <a:r>
              <a:rPr lang="cs-CZ" altLang="cs-CZ" sz="1800" dirty="0" smtClean="0"/>
              <a:t> – Jarmila Čechová, Otto </a:t>
            </a:r>
            <a:r>
              <a:rPr lang="cs-CZ" altLang="cs-CZ" sz="1800" dirty="0" err="1" smtClean="0"/>
              <a:t>Münch</a:t>
            </a:r>
            <a:r>
              <a:rPr lang="cs-CZ" altLang="cs-CZ" sz="1800" dirty="0" smtClean="0"/>
              <a:t>, Jana Macháčková, Petr </a:t>
            </a:r>
            <a:r>
              <a:rPr lang="cs-CZ" altLang="cs-CZ" sz="1800" dirty="0" err="1" smtClean="0"/>
              <a:t>Klínský</a:t>
            </a:r>
            <a:r>
              <a:rPr lang="cs-CZ" altLang="cs-CZ" sz="1800" dirty="0" smtClean="0"/>
              <a:t> – EDUKO nakladatelství, s.r.o. 2011ISBN 978-80-87204-49-8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altLang="cs-CZ" sz="1800" b="1" dirty="0" smtClean="0"/>
              <a:t>Ekonomika pro obchodní akademie a ostatní střední školy 3</a:t>
            </a:r>
            <a:r>
              <a:rPr lang="cs-CZ" altLang="cs-CZ" sz="1800" dirty="0" smtClean="0"/>
              <a:t> – Petr </a:t>
            </a:r>
            <a:r>
              <a:rPr lang="cs-CZ" altLang="cs-CZ" sz="1800" dirty="0" err="1" smtClean="0"/>
              <a:t>Klínský</a:t>
            </a:r>
            <a:r>
              <a:rPr lang="cs-CZ" altLang="cs-CZ" sz="1800" dirty="0" smtClean="0"/>
              <a:t>, Otto </a:t>
            </a:r>
            <a:r>
              <a:rPr lang="cs-CZ" altLang="cs-CZ" sz="1800" dirty="0" err="1" smtClean="0"/>
              <a:t>Münch</a:t>
            </a:r>
            <a:r>
              <a:rPr lang="cs-CZ" altLang="cs-CZ" sz="1800" dirty="0" smtClean="0"/>
              <a:t> – 	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1800" smtClean="0"/>
              <a:t>      FORTUNA 2007, ISBN 978-80-7373-002-4</a:t>
            </a:r>
            <a:endParaRPr lang="cs-CZ" altLang="cs-CZ" sz="1800" dirty="0" smtClean="0"/>
          </a:p>
          <a:p>
            <a:pPr eaLnBrk="1" hangingPunct="1">
              <a:lnSpc>
                <a:spcPct val="80000"/>
              </a:lnSpc>
              <a:defRPr/>
            </a:pPr>
            <a:endParaRPr lang="cs-CZ" altLang="cs-CZ" sz="18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528</Words>
  <Application>Microsoft Office PowerPoint</Application>
  <PresentationFormat>Předvádění na obrazovce (4:3)</PresentationFormat>
  <Paragraphs>95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Arial</vt:lpstr>
      <vt:lpstr>Calibri</vt:lpstr>
      <vt:lpstr>Times New Roman</vt:lpstr>
      <vt:lpstr>Výchozí návrh</vt:lpstr>
      <vt:lpstr>Snímek 1</vt:lpstr>
      <vt:lpstr>Cena </vt:lpstr>
      <vt:lpstr>Snímek 3</vt:lpstr>
      <vt:lpstr>Vývoj </vt:lpstr>
      <vt:lpstr>Přístupy ke stanovení ceny</vt:lpstr>
      <vt:lpstr>Marketingový přístup</vt:lpstr>
      <vt:lpstr>Pružnost poptávky a cena</vt:lpstr>
      <vt:lpstr>Elastická poptávka</vt:lpstr>
      <vt:lpstr>Nákladový přístup</vt:lpstr>
      <vt:lpstr>Kalkulace </vt:lpstr>
      <vt:lpstr>Kalkulační vzorec</vt:lpstr>
      <vt:lpstr>Snímek 12</vt:lpstr>
      <vt:lpstr>Odlišné ceny stejného produktu</vt:lpstr>
      <vt:lpstr>Cenové praktiky</vt:lpstr>
      <vt:lpstr>konec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Cena </dc:title>
  <dc:creator>Haut Radek</dc:creator>
  <cp:lastModifiedBy>Dum</cp:lastModifiedBy>
  <cp:revision>6</cp:revision>
  <dcterms:created xsi:type="dcterms:W3CDTF">2013-08-25T09:09:29Z</dcterms:created>
  <dcterms:modified xsi:type="dcterms:W3CDTF">2014-10-31T16:52:25Z</dcterms:modified>
</cp:coreProperties>
</file>