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8" d="100"/>
          <a:sy n="58" d="100"/>
        </p:scale>
        <p:origin x="-846" y="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 algn="ctr">
              <a:defRPr sz="5500"/>
            </a:lvl1pPr>
          </a:lstStyle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5" name="Rectangle 3"/>
          <p:cNvSpPr>
            <a:spLocks noGrp="1"/>
          </p:cNvSpPr>
          <p:nvPr>
            <p:ph type="subTitle" idx="1"/>
          </p:nvPr>
        </p:nvSpPr>
        <p:spPr>
          <a:xfrm>
            <a:off x="1371600" y="3753728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ko-KR"/>
          </a:p>
        </p:txBody>
      </p:sp>
      <p:sp>
        <p:nvSpPr>
          <p:cNvPr id="10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20.4.2012</a:t>
            </a:fld>
            <a:endParaRPr lang="cs-CZ"/>
          </a:p>
        </p:txBody>
      </p:sp>
      <p:sp>
        <p:nvSpPr>
          <p:cNvPr id="30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20.4.2012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905125"/>
            <a:ext cx="7772400" cy="1362075"/>
          </a:xfrm>
        </p:spPr>
        <p:txBody>
          <a:bodyPr anchor="t"/>
          <a:lstStyle>
            <a:lvl1pPr algn="l">
              <a:defRPr sz="4300" b="1" cap="none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37636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20.4.2012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20.4.2012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20.4.2012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20.4.2012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20.4.2012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lIns="45720" rIns="4572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20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799"/>
            <a:ext cx="5111750" cy="46908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608"/>
            <a:ext cx="3008313" cy="4691063"/>
          </a:xfrm>
        </p:spPr>
        <p:txBody>
          <a:bodyPr lIns="45720" rIns="4572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20.4.2012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 rot="21172883" flipH="1">
            <a:off x="4068648" y="1312793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rot="21435926" flipH="1">
            <a:off x="4045012" y="1267664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4065563" y="1252028"/>
            <a:ext cx="3840480" cy="384048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76200" dist="6350" dir="5400000" algn="t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293056">
            <a:off x="4124179" y="1181685"/>
            <a:ext cx="3977640" cy="397764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50000" dist="50800" dir="12900000" sy="99500" kx="90000" ky="150000" algn="tl" rotWithShape="0">
              <a:srgbClr val="000000">
                <a:alpha val="3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605" y="1041009"/>
            <a:ext cx="2743200" cy="1715088"/>
          </a:xfrm>
        </p:spPr>
        <p:txBody>
          <a:bodyPr lIns="45720" rIns="45720" bIns="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19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93056">
            <a:off x="4284199" y="1341705"/>
            <a:ext cx="3657600" cy="3657600"/>
          </a:xfrm>
          <a:prstGeom prst="rect">
            <a:avLst/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605" y="2792436"/>
            <a:ext cx="2743200" cy="2194561"/>
          </a:xfrm>
        </p:spPr>
        <p:txBody>
          <a:bodyPr lIns="54864" tIns="45720" rIns="45720" bIns="0"/>
          <a:lstStyle>
            <a:lvl1pPr marL="9144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20.4.2012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20.4.2012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t>20.4.2012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/>
          <a:p>
            <a:r>
              <a:rPr lang="cs-CZ" altLang="ko-KR" smtClean="0"/>
              <a:t>Kliknutím lze upravit styl.</a:t>
            </a:r>
            <a:endParaRPr lang="ko-KR" altLang="ko-KR" dirty="0"/>
          </a:p>
        </p:txBody>
      </p:sp>
      <p:sp>
        <p:nvSpPr>
          <p:cNvPr id="2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 dirty="0"/>
          </a:p>
        </p:txBody>
      </p:sp>
      <p:sp>
        <p:nvSpPr>
          <p:cNvPr id="1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>
              <a:defRPr sz="1100"/>
            </a:lvl1pPr>
          </a:lstStyle>
          <a:p>
            <a:fld id="{0D3F59A4-F837-41F0-876E-5CF40EF10FB8}" type="datetimeFigureOut">
              <a:rPr lang="cs-CZ" smtClean="0"/>
              <a:t>20.4.2012</a:t>
            </a:fld>
            <a:endParaRPr lang="cs-CZ"/>
          </a:p>
        </p:txBody>
      </p:sp>
      <p:sp>
        <p:nvSpPr>
          <p:cNvPr id="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/>
          <a:lstStyle>
            <a:lvl1pPr algn="ctr">
              <a:defRPr sz="1100"/>
            </a:lvl1pPr>
          </a:lstStyle>
          <a:p>
            <a:endParaRPr lang="cs-CZ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algn="r">
              <a:defRPr sz="1100"/>
            </a:lvl1pPr>
          </a:lstStyle>
          <a:p>
            <a:fld id="{053AE7DF-3B33-4C0C-A520-CCEE8E34C2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1" hangingPunct="1">
        <a:spcBef>
          <a:spcPct val="0"/>
        </a:spcBef>
        <a:buNone/>
        <a:defRPr sz="4500" b="1">
          <a:solidFill>
            <a:schemeClr val="tx2"/>
          </a:solidFill>
          <a:effectLst>
            <a:outerShdw blurRad="55000" dist="22000" dir="5400000" algn="t" rotWithShape="0">
              <a:prstClr val="black">
                <a:alpha val="80000"/>
              </a:prstClr>
            </a:outerShdw>
          </a:effectLst>
          <a:latin typeface="+mj-ea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4048" indent="-274320" algn="l" rtl="0" eaLnBrk="1" latinLnBrk="1" hangingPunct="1">
        <a:spcBef>
          <a:spcPct val="20000"/>
        </a:spcBef>
        <a:buClr>
          <a:schemeClr val="tx2"/>
        </a:buClr>
        <a:buSzPct val="75000"/>
        <a:buFont typeface="Wingdings 2" pitchFamily="18" charset="2"/>
        <a:buChar char=""/>
        <a:defRPr sz="2700">
          <a:solidFill>
            <a:schemeClr val="tx1"/>
          </a:solidFill>
          <a:latin typeface="+mn-ea"/>
          <a:ea typeface="+mn-ea"/>
          <a:cs typeface="+mn-cs"/>
        </a:defRPr>
      </a:lvl1pPr>
      <a:lvl2pPr marL="676656" indent="-228600" algn="l" rtl="0" eaLnBrk="1" latinLnBrk="1" hangingPunct="1">
        <a:spcBef>
          <a:spcPct val="20000"/>
        </a:spcBef>
        <a:buClr>
          <a:schemeClr val="tx2"/>
        </a:buClr>
        <a:buFont typeface="Wingdings 3" pitchFamily="18" charset="2"/>
        <a:buChar char="­"/>
        <a:defRPr sz="2100">
          <a:solidFill>
            <a:schemeClr val="tx1"/>
          </a:solidFill>
          <a:latin typeface="+mn-ea"/>
          <a:ea typeface="+mn-ea"/>
          <a:cs typeface="+mn-cs"/>
        </a:defRPr>
      </a:lvl2pPr>
      <a:lvl3pPr marL="93268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2000">
          <a:solidFill>
            <a:schemeClr val="tx1"/>
          </a:solidFill>
          <a:latin typeface="+mn-ea"/>
          <a:ea typeface="+mn-ea"/>
          <a:cs typeface="+mn-cs"/>
        </a:defRPr>
      </a:lvl3pPr>
      <a:lvl4pPr marL="119786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4pPr>
      <a:lvl5pPr marL="1463040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5pPr>
      <a:lvl6pPr marL="1719072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6pPr>
      <a:lvl7pPr marL="198424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7pPr>
      <a:lvl8pPr marL="224942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8pPr>
      <a:lvl9pPr marL="2505456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9pPr>
    </p:bodyStyle>
    <p:otherStyle>
      <a:lvl1pPr marL="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37808" y="332657"/>
            <a:ext cx="7772400" cy="648072"/>
          </a:xfrm>
        </p:spPr>
        <p:txBody>
          <a:bodyPr>
            <a:normAutofit/>
          </a:bodyPr>
          <a:lstStyle/>
          <a:p>
            <a:r>
              <a:rPr lang="cs-CZ" sz="2800" dirty="0" smtClean="0"/>
              <a:t>Německý jazyk </a:t>
            </a:r>
            <a:r>
              <a:rPr lang="cs-CZ" sz="2800" smtClean="0"/>
              <a:t>– Gramatické jevy</a:t>
            </a:r>
            <a:endParaRPr lang="cs-CZ" sz="2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75656" y="1095903"/>
            <a:ext cx="6400800" cy="86409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tx1"/>
                </a:solidFill>
              </a:rPr>
              <a:t>Zápor v německé větě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475656" y="1700808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VY_32_INOVACE_02-03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4142118"/>
              </p:ext>
            </p:extLst>
          </p:nvPr>
        </p:nvGraphicFramePr>
        <p:xfrm>
          <a:off x="1691680" y="2348880"/>
          <a:ext cx="6208395" cy="28483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288032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8.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Jazyk a jazyková komunikace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Německý jazyk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 </a:t>
                      </a:r>
                      <a:r>
                        <a:rPr lang="cs-CZ" sz="1400" kern="50" smtClean="0">
                          <a:effectLst/>
                        </a:rPr>
                        <a:t>Gramatické jevy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Zápor v německé</a:t>
                      </a:r>
                      <a:r>
                        <a:rPr lang="cs-CZ" sz="1400" kern="50" baseline="0" dirty="0" smtClean="0">
                          <a:effectLst/>
                        </a:rPr>
                        <a:t> větě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Mgr. Petr Kozlovský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14. 1. 2011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  <a:tr h="0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Seznámení s možnostmi tvoření záporu v německé větě, procvičení tvoření</a:t>
                      </a:r>
                      <a:r>
                        <a:rPr lang="cs-CZ" sz="1400" kern="50" baseline="0" dirty="0" smtClean="0">
                          <a:effectLst/>
                        </a:rPr>
                        <a:t> základních druhů </a:t>
                      </a:r>
                      <a:r>
                        <a:rPr lang="cs-CZ" sz="1400" kern="50" baseline="0" smtClean="0">
                          <a:effectLst/>
                        </a:rPr>
                        <a:t>záporu </a:t>
                      </a: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baseline="0" smtClean="0">
                          <a:effectLst/>
                        </a:rPr>
                        <a:t>(</a:t>
                      </a:r>
                      <a:r>
                        <a:rPr lang="cs-CZ" sz="1400" kern="50" baseline="0" dirty="0" err="1" smtClean="0">
                          <a:effectLst/>
                        </a:rPr>
                        <a:t>nein</a:t>
                      </a:r>
                      <a:r>
                        <a:rPr lang="cs-CZ" sz="1400" kern="50" baseline="0" dirty="0" smtClean="0">
                          <a:effectLst/>
                        </a:rPr>
                        <a:t>, </a:t>
                      </a:r>
                      <a:r>
                        <a:rPr lang="cs-CZ" sz="1400" kern="50" baseline="0" dirty="0" err="1" smtClean="0">
                          <a:effectLst/>
                        </a:rPr>
                        <a:t>nicht</a:t>
                      </a:r>
                      <a:r>
                        <a:rPr lang="cs-CZ" sz="1400" kern="50" baseline="0" dirty="0" smtClean="0">
                          <a:effectLst/>
                        </a:rPr>
                        <a:t>, </a:t>
                      </a:r>
                      <a:r>
                        <a:rPr lang="cs-CZ" sz="1400" kern="50" baseline="0" dirty="0" err="1" smtClean="0">
                          <a:effectLst/>
                        </a:rPr>
                        <a:t>kein</a:t>
                      </a:r>
                      <a:r>
                        <a:rPr lang="cs-CZ" sz="1400" kern="50" baseline="0" dirty="0" smtClean="0">
                          <a:effectLst/>
                        </a:rPr>
                        <a:t>)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Zápor v německé větě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3200" dirty="0" smtClean="0"/>
              <a:t> V </a:t>
            </a:r>
            <a:r>
              <a:rPr lang="cs-CZ" sz="3200" dirty="0" smtClean="0"/>
              <a:t>německé </a:t>
            </a:r>
            <a:r>
              <a:rPr lang="cs-CZ" sz="3200" dirty="0" smtClean="0"/>
              <a:t>větě může být pouze 1 zápor</a:t>
            </a:r>
          </a:p>
          <a:p>
            <a:pPr>
              <a:buFont typeface="Wingdings" pitchFamily="2" charset="2"/>
              <a:buChar char="q"/>
            </a:pPr>
            <a:r>
              <a:rPr lang="cs-CZ" sz="3200" dirty="0" smtClean="0"/>
              <a:t> 3 základní způsoby vyjádření záporu</a:t>
            </a:r>
          </a:p>
          <a:p>
            <a:pPr>
              <a:buFont typeface="Wingdings" pitchFamily="2" charset="2"/>
              <a:buChar char="q"/>
            </a:pPr>
            <a:endParaRPr lang="cs-CZ" sz="3200" dirty="0"/>
          </a:p>
          <a:p>
            <a:pPr marL="624078" indent="-514350">
              <a:buFont typeface="+mj-lt"/>
              <a:buAutoNum type="alphaLcPeriod"/>
            </a:pPr>
            <a:r>
              <a:rPr lang="cs-CZ" sz="6000" dirty="0" smtClean="0"/>
              <a:t>NEIN</a:t>
            </a:r>
          </a:p>
          <a:p>
            <a:pPr marL="624078" indent="-514350">
              <a:buFont typeface="+mj-lt"/>
              <a:buAutoNum type="alphaLcPeriod"/>
            </a:pPr>
            <a:r>
              <a:rPr lang="cs-CZ" sz="6000" dirty="0" smtClean="0"/>
              <a:t>NICHT</a:t>
            </a:r>
          </a:p>
          <a:p>
            <a:pPr marL="624078" indent="-514350">
              <a:buFont typeface="+mj-lt"/>
              <a:buAutoNum type="alphaLcPeriod"/>
            </a:pPr>
            <a:r>
              <a:rPr lang="cs-CZ" sz="6000" dirty="0" smtClean="0"/>
              <a:t>KEIN</a:t>
            </a:r>
          </a:p>
        </p:txBody>
      </p:sp>
    </p:spTree>
    <p:extLst>
      <p:ext uri="{BB962C8B-B14F-4D97-AF65-F5344CB8AC3E}">
        <p14:creationId xmlns:p14="http://schemas.microsoft.com/office/powerpoint/2010/main" val="71555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914400" indent="-914400">
              <a:buFont typeface="+mj-lt"/>
              <a:buAutoNum type="alphaUcPeriod"/>
            </a:pPr>
            <a:r>
              <a:rPr lang="cs-CZ" dirty="0" smtClean="0"/>
              <a:t>NEIN (ne)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Je samostatný zápor.</a:t>
            </a:r>
          </a:p>
          <a:p>
            <a:r>
              <a:rPr lang="cs-CZ" dirty="0" smtClean="0"/>
              <a:t>Může stát samostatně.</a:t>
            </a:r>
            <a:endParaRPr lang="cs-CZ" dirty="0">
              <a:solidFill>
                <a:srgbClr val="FFFF00"/>
              </a:solidFill>
            </a:endParaRPr>
          </a:p>
          <a:p>
            <a:pPr marL="109728" indent="0">
              <a:buNone/>
            </a:pPr>
            <a:r>
              <a:rPr lang="cs-CZ" sz="3200" dirty="0" err="1" smtClean="0">
                <a:solidFill>
                  <a:srgbClr val="FFFF00"/>
                </a:solidFill>
              </a:rPr>
              <a:t>Kommst</a:t>
            </a:r>
            <a:r>
              <a:rPr lang="cs-CZ" sz="3200" dirty="0" smtClean="0">
                <a:solidFill>
                  <a:srgbClr val="FFFF00"/>
                </a:solidFill>
              </a:rPr>
              <a:t> </a:t>
            </a:r>
            <a:r>
              <a:rPr lang="cs-CZ" sz="3200" dirty="0" err="1" smtClean="0">
                <a:solidFill>
                  <a:srgbClr val="FFFF00"/>
                </a:solidFill>
              </a:rPr>
              <a:t>du</a:t>
            </a:r>
            <a:r>
              <a:rPr lang="cs-CZ" sz="3200" dirty="0" smtClean="0">
                <a:solidFill>
                  <a:srgbClr val="FFFF00"/>
                </a:solidFill>
              </a:rPr>
              <a:t> </a:t>
            </a:r>
            <a:r>
              <a:rPr lang="cs-CZ" sz="3200" dirty="0" err="1" smtClean="0">
                <a:solidFill>
                  <a:srgbClr val="FFFF00"/>
                </a:solidFill>
              </a:rPr>
              <a:t>heute</a:t>
            </a:r>
            <a:r>
              <a:rPr lang="cs-CZ" sz="3200" dirty="0" smtClean="0">
                <a:solidFill>
                  <a:srgbClr val="FFFF00"/>
                </a:solidFill>
              </a:rPr>
              <a:t>? </a:t>
            </a:r>
          </a:p>
          <a:p>
            <a:pPr marL="109728" indent="0">
              <a:buNone/>
            </a:pPr>
            <a:r>
              <a:rPr lang="cs-CZ" sz="3200" dirty="0" err="1" smtClean="0">
                <a:solidFill>
                  <a:srgbClr val="FF0000"/>
                </a:solidFill>
              </a:rPr>
              <a:t>Nein</a:t>
            </a:r>
            <a:r>
              <a:rPr lang="cs-CZ" sz="3200" dirty="0" smtClean="0">
                <a:solidFill>
                  <a:srgbClr val="FF0000"/>
                </a:solidFill>
              </a:rPr>
              <a:t>.</a:t>
            </a:r>
          </a:p>
          <a:p>
            <a:pPr marL="109728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r>
              <a:rPr lang="cs-CZ" dirty="0" smtClean="0"/>
              <a:t>Nebo ve větě, odděluje se čárkou.</a:t>
            </a:r>
            <a:endParaRPr lang="cs-CZ" dirty="0"/>
          </a:p>
          <a:p>
            <a:pPr marL="109728" indent="0">
              <a:buNone/>
            </a:pPr>
            <a:r>
              <a:rPr lang="cs-CZ" sz="3200" dirty="0" err="1">
                <a:solidFill>
                  <a:srgbClr val="FFFF00"/>
                </a:solidFill>
              </a:rPr>
              <a:t>Kommst</a:t>
            </a:r>
            <a:r>
              <a:rPr lang="cs-CZ" sz="3200" dirty="0">
                <a:solidFill>
                  <a:srgbClr val="FFFF00"/>
                </a:solidFill>
              </a:rPr>
              <a:t> </a:t>
            </a:r>
            <a:r>
              <a:rPr lang="cs-CZ" sz="3200" dirty="0" err="1">
                <a:solidFill>
                  <a:srgbClr val="FFFF00"/>
                </a:solidFill>
              </a:rPr>
              <a:t>du</a:t>
            </a:r>
            <a:r>
              <a:rPr lang="cs-CZ" sz="3200" dirty="0">
                <a:solidFill>
                  <a:srgbClr val="FFFF00"/>
                </a:solidFill>
              </a:rPr>
              <a:t> </a:t>
            </a:r>
            <a:r>
              <a:rPr lang="cs-CZ" sz="3200" dirty="0" err="1">
                <a:solidFill>
                  <a:srgbClr val="FFFF00"/>
                </a:solidFill>
              </a:rPr>
              <a:t>heute</a:t>
            </a:r>
            <a:r>
              <a:rPr lang="cs-CZ" sz="3200" dirty="0">
                <a:solidFill>
                  <a:srgbClr val="FFFF00"/>
                </a:solidFill>
              </a:rPr>
              <a:t>?</a:t>
            </a:r>
            <a:r>
              <a:rPr lang="cs-CZ" sz="3200" dirty="0" smtClean="0"/>
              <a:t>	</a:t>
            </a:r>
          </a:p>
          <a:p>
            <a:pPr marL="109728" indent="0">
              <a:buNone/>
            </a:pPr>
            <a:r>
              <a:rPr lang="cs-CZ" sz="3200" dirty="0" err="1" smtClean="0">
                <a:solidFill>
                  <a:srgbClr val="FF0000"/>
                </a:solidFill>
              </a:rPr>
              <a:t>Nein</a:t>
            </a:r>
            <a:r>
              <a:rPr lang="cs-CZ" sz="3200" dirty="0" smtClean="0"/>
              <a:t>, </a:t>
            </a:r>
            <a:r>
              <a:rPr lang="cs-CZ" sz="3200" dirty="0" err="1" smtClean="0">
                <a:solidFill>
                  <a:srgbClr val="FFFF00"/>
                </a:solidFill>
              </a:rPr>
              <a:t>ich</a:t>
            </a:r>
            <a:r>
              <a:rPr lang="cs-CZ" sz="3200" dirty="0" smtClean="0">
                <a:solidFill>
                  <a:srgbClr val="FFFF00"/>
                </a:solidFill>
              </a:rPr>
              <a:t> </a:t>
            </a:r>
            <a:r>
              <a:rPr lang="cs-CZ" sz="3200" dirty="0" err="1" smtClean="0">
                <a:solidFill>
                  <a:srgbClr val="FFFF00"/>
                </a:solidFill>
              </a:rPr>
              <a:t>komme</a:t>
            </a:r>
            <a:r>
              <a:rPr lang="cs-CZ" sz="3200" dirty="0" smtClean="0">
                <a:solidFill>
                  <a:srgbClr val="FFFF00"/>
                </a:solidFill>
              </a:rPr>
              <a:t> </a:t>
            </a:r>
            <a:r>
              <a:rPr lang="cs-CZ" sz="3200" dirty="0" err="1" smtClean="0">
                <a:solidFill>
                  <a:srgbClr val="FFFF00"/>
                </a:solidFill>
              </a:rPr>
              <a:t>nicht</a:t>
            </a:r>
            <a:r>
              <a:rPr lang="cs-CZ" sz="3200" dirty="0" smtClean="0">
                <a:solidFill>
                  <a:srgbClr val="FFFF00"/>
                </a:solidFill>
              </a:rPr>
              <a:t>.</a:t>
            </a:r>
            <a:endParaRPr lang="cs-CZ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7149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914400" indent="-914400">
              <a:buFont typeface="+mj-lt"/>
              <a:buAutoNum type="alphaUcPeriod" startAt="2"/>
            </a:pPr>
            <a:r>
              <a:rPr lang="cs-CZ" dirty="0" smtClean="0"/>
              <a:t>NICHT (ne-)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507288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Nejčastější zápor v němčině</a:t>
            </a:r>
          </a:p>
          <a:p>
            <a:r>
              <a:rPr lang="cs-CZ" dirty="0" smtClean="0"/>
              <a:t>Má stejnou funkci jako  </a:t>
            </a:r>
            <a:r>
              <a:rPr lang="cs-CZ" b="1" u="sng" dirty="0" smtClean="0"/>
              <a:t>ne-</a:t>
            </a:r>
            <a:r>
              <a:rPr lang="cs-CZ" dirty="0" smtClean="0"/>
              <a:t> u českých sloves</a:t>
            </a:r>
          </a:p>
          <a:p>
            <a:r>
              <a:rPr lang="cs-CZ" dirty="0"/>
              <a:t>Pojí se se </a:t>
            </a:r>
            <a:r>
              <a:rPr lang="cs-CZ" dirty="0" smtClean="0"/>
              <a:t>slovesem</a:t>
            </a:r>
          </a:p>
          <a:p>
            <a:r>
              <a:rPr lang="cs-CZ" dirty="0" smtClean="0"/>
              <a:t>Stojí obvykle buď </a:t>
            </a:r>
            <a:r>
              <a:rPr lang="cs-CZ" dirty="0" smtClean="0">
                <a:solidFill>
                  <a:srgbClr val="FF0000"/>
                </a:solidFill>
              </a:rPr>
              <a:t>za slovesem</a:t>
            </a:r>
            <a:r>
              <a:rPr lang="cs-CZ" dirty="0" smtClean="0"/>
              <a:t> nebo </a:t>
            </a:r>
            <a:r>
              <a:rPr lang="cs-CZ" dirty="0" smtClean="0">
                <a:solidFill>
                  <a:srgbClr val="FF0000"/>
                </a:solidFill>
              </a:rPr>
              <a:t>na konci  věty</a:t>
            </a:r>
            <a:r>
              <a:rPr lang="cs-CZ" dirty="0" smtClean="0"/>
              <a:t>.</a:t>
            </a:r>
          </a:p>
          <a:p>
            <a:pPr marL="109728" indent="0">
              <a:buNone/>
            </a:pPr>
            <a:endParaRPr lang="cs-CZ" dirty="0" smtClean="0">
              <a:solidFill>
                <a:srgbClr val="FF0000"/>
              </a:solidFill>
            </a:endParaRPr>
          </a:p>
          <a:p>
            <a:pPr marL="109728" indent="0">
              <a:buNone/>
            </a:pPr>
            <a:r>
              <a:rPr lang="cs-CZ" dirty="0" err="1" smtClean="0">
                <a:solidFill>
                  <a:srgbClr val="FFFF00"/>
                </a:solidFill>
              </a:rPr>
              <a:t>Spielt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er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mit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uns</a:t>
            </a:r>
            <a:r>
              <a:rPr lang="cs-CZ" dirty="0" smtClean="0">
                <a:solidFill>
                  <a:srgbClr val="FFFF00"/>
                </a:solidFill>
              </a:rPr>
              <a:t>?  </a:t>
            </a:r>
          </a:p>
          <a:p>
            <a:pPr marL="109728" indent="0">
              <a:buNone/>
            </a:pPr>
            <a:r>
              <a:rPr lang="cs-CZ" dirty="0" err="1" smtClean="0">
                <a:solidFill>
                  <a:srgbClr val="FFFF00"/>
                </a:solidFill>
              </a:rPr>
              <a:t>Nein</a:t>
            </a:r>
            <a:r>
              <a:rPr lang="cs-CZ" dirty="0" smtClean="0">
                <a:solidFill>
                  <a:srgbClr val="FFFF00"/>
                </a:solidFill>
              </a:rPr>
              <a:t>, </a:t>
            </a:r>
            <a:r>
              <a:rPr lang="cs-CZ" dirty="0" err="1" smtClean="0">
                <a:solidFill>
                  <a:srgbClr val="FFFF00"/>
                </a:solidFill>
              </a:rPr>
              <a:t>er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spielt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nicht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mit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uns</a:t>
            </a:r>
            <a:r>
              <a:rPr lang="cs-CZ" dirty="0" smtClean="0">
                <a:solidFill>
                  <a:srgbClr val="FFFF00"/>
                </a:solidFill>
              </a:rPr>
              <a:t>.</a:t>
            </a:r>
          </a:p>
          <a:p>
            <a:pPr marL="109728" indent="0">
              <a:buNone/>
            </a:pPr>
            <a:r>
              <a:rPr lang="cs-CZ" dirty="0" err="1" smtClean="0">
                <a:solidFill>
                  <a:srgbClr val="FFFF00"/>
                </a:solidFill>
              </a:rPr>
              <a:t>Nein</a:t>
            </a:r>
            <a:r>
              <a:rPr lang="cs-CZ" dirty="0" smtClean="0">
                <a:solidFill>
                  <a:srgbClr val="FFFF00"/>
                </a:solidFill>
              </a:rPr>
              <a:t>, </a:t>
            </a:r>
            <a:r>
              <a:rPr lang="cs-CZ" dirty="0" err="1" smtClean="0">
                <a:solidFill>
                  <a:srgbClr val="FFFF00"/>
                </a:solidFill>
              </a:rPr>
              <a:t>er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spielt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mit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uns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nicht</a:t>
            </a:r>
            <a:r>
              <a:rPr lang="cs-CZ" dirty="0" smtClean="0">
                <a:solidFill>
                  <a:srgbClr val="FFFF00"/>
                </a:solidFill>
              </a:rPr>
              <a:t>.</a:t>
            </a:r>
          </a:p>
          <a:p>
            <a:pPr marL="109728" indent="0">
              <a:buNone/>
            </a:pPr>
            <a:r>
              <a:rPr lang="cs-CZ" dirty="0" smtClean="0">
                <a:solidFill>
                  <a:srgbClr val="FFFF00"/>
                </a:solidFill>
              </a:rPr>
              <a:t>   </a:t>
            </a:r>
            <a:endParaRPr lang="cs-CZ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12886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914400" indent="-914400">
              <a:buFont typeface="+mj-lt"/>
              <a:buAutoNum type="alphaUcPeriod" startAt="3"/>
            </a:pPr>
            <a:r>
              <a:rPr lang="cs-CZ" dirty="0" smtClean="0"/>
              <a:t>KEIN (žádný)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cs-CZ" dirty="0" smtClean="0"/>
              <a:t>Pojí se s podstatným jménem. </a:t>
            </a:r>
          </a:p>
          <a:p>
            <a:r>
              <a:rPr lang="cs-CZ" dirty="0" smtClean="0"/>
              <a:t>Ve větě stojí vždy před ním.</a:t>
            </a:r>
          </a:p>
          <a:p>
            <a:r>
              <a:rPr lang="cs-CZ" dirty="0" smtClean="0"/>
              <a:t>Používá se, pokud byl v kladné větě člen neurčitý, </a:t>
            </a:r>
          </a:p>
          <a:p>
            <a:pPr marL="109728" indent="0">
              <a:buNone/>
            </a:pPr>
            <a:r>
              <a:rPr lang="cs-CZ" dirty="0" smtClean="0"/>
              <a:t>   nebo žádný.</a:t>
            </a:r>
          </a:p>
          <a:p>
            <a:pPr marL="109728" indent="0">
              <a:buNone/>
            </a:pPr>
            <a:endParaRPr lang="cs-CZ" dirty="0"/>
          </a:p>
          <a:p>
            <a:pPr marL="109728" indent="0">
              <a:buNone/>
            </a:pPr>
            <a:r>
              <a:rPr lang="cs-CZ" dirty="0" err="1" smtClean="0">
                <a:solidFill>
                  <a:srgbClr val="FFFF00"/>
                </a:solidFill>
              </a:rPr>
              <a:t>Ich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habe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eine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Schwester</a:t>
            </a:r>
            <a:r>
              <a:rPr lang="cs-CZ" dirty="0" smtClean="0">
                <a:solidFill>
                  <a:srgbClr val="FFFF00"/>
                </a:solidFill>
              </a:rPr>
              <a:t>. </a:t>
            </a:r>
            <a:r>
              <a:rPr lang="cs-CZ" dirty="0" err="1" smtClean="0">
                <a:solidFill>
                  <a:srgbClr val="FFFF00"/>
                </a:solidFill>
              </a:rPr>
              <a:t>Du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hast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keine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Schwester</a:t>
            </a:r>
            <a:r>
              <a:rPr lang="cs-CZ" dirty="0" smtClean="0">
                <a:solidFill>
                  <a:srgbClr val="FFFF00"/>
                </a:solidFill>
              </a:rPr>
              <a:t>.</a:t>
            </a:r>
          </a:p>
          <a:p>
            <a:pPr marL="109728" indent="0">
              <a:buNone/>
            </a:pPr>
            <a:r>
              <a:rPr lang="cs-CZ" dirty="0" err="1" smtClean="0">
                <a:solidFill>
                  <a:srgbClr val="FFFF00"/>
                </a:solidFill>
              </a:rPr>
              <a:t>Hast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du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b="1" dirty="0" err="1" smtClean="0">
                <a:solidFill>
                  <a:srgbClr val="FFFF00"/>
                </a:solidFill>
              </a:rPr>
              <a:t>einen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Bruder</a:t>
            </a:r>
            <a:r>
              <a:rPr lang="cs-CZ" dirty="0" smtClean="0">
                <a:solidFill>
                  <a:srgbClr val="FFFF00"/>
                </a:solidFill>
              </a:rPr>
              <a:t>? </a:t>
            </a:r>
            <a:r>
              <a:rPr lang="cs-CZ" dirty="0" err="1" smtClean="0">
                <a:solidFill>
                  <a:srgbClr val="FFFF00"/>
                </a:solidFill>
              </a:rPr>
              <a:t>Nein</a:t>
            </a:r>
            <a:r>
              <a:rPr lang="cs-CZ" dirty="0" smtClean="0">
                <a:solidFill>
                  <a:srgbClr val="FFFF00"/>
                </a:solidFill>
              </a:rPr>
              <a:t>, </a:t>
            </a:r>
            <a:r>
              <a:rPr lang="cs-CZ" dirty="0" err="1" smtClean="0">
                <a:solidFill>
                  <a:srgbClr val="FFFF00"/>
                </a:solidFill>
              </a:rPr>
              <a:t>ich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habe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keinen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Bruder</a:t>
            </a:r>
            <a:r>
              <a:rPr lang="cs-CZ" dirty="0" smtClean="0">
                <a:solidFill>
                  <a:srgbClr val="FFFF00"/>
                </a:solidFill>
              </a:rPr>
              <a:t>.</a:t>
            </a:r>
          </a:p>
          <a:p>
            <a:pPr marL="109728" indent="0">
              <a:buNone/>
            </a:pPr>
            <a:r>
              <a:rPr lang="cs-CZ" dirty="0" smtClean="0">
                <a:solidFill>
                  <a:srgbClr val="FFFF00"/>
                </a:solidFill>
              </a:rPr>
              <a:t>Dort stehen </a:t>
            </a:r>
            <a:r>
              <a:rPr lang="cs-CZ" dirty="0" err="1" smtClean="0">
                <a:solidFill>
                  <a:srgbClr val="FFFF00"/>
                </a:solidFill>
              </a:rPr>
              <a:t>Autos</a:t>
            </a:r>
            <a:r>
              <a:rPr lang="cs-CZ" dirty="0" smtClean="0">
                <a:solidFill>
                  <a:srgbClr val="FFFF00"/>
                </a:solidFill>
              </a:rPr>
              <a:t>. Dort stehen </a:t>
            </a:r>
            <a:r>
              <a:rPr lang="cs-CZ" dirty="0" err="1" smtClean="0">
                <a:solidFill>
                  <a:srgbClr val="FF0000"/>
                </a:solidFill>
              </a:rPr>
              <a:t>keine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Autos</a:t>
            </a:r>
            <a:r>
              <a:rPr lang="cs-CZ" dirty="0" smtClean="0">
                <a:solidFill>
                  <a:srgbClr val="FFFF00"/>
                </a:solidFill>
              </a:rPr>
              <a:t>.</a:t>
            </a:r>
          </a:p>
          <a:p>
            <a:pPr marL="109728" indent="0">
              <a:buNone/>
            </a:pPr>
            <a:endParaRPr lang="cs-CZ" dirty="0">
              <a:solidFill>
                <a:srgbClr val="FFFF00"/>
              </a:solidFill>
            </a:endParaRPr>
          </a:p>
          <a:p>
            <a:pPr marL="109728" indent="0">
              <a:buNone/>
            </a:pPr>
            <a:endParaRPr lang="cs-CZ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9648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POZOR!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Pokud je v kladné větě podstatné jméno se 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členem určitým, použijeme v záporu </a:t>
            </a:r>
            <a:r>
              <a:rPr lang="cs-CZ" dirty="0" smtClean="0">
                <a:solidFill>
                  <a:srgbClr val="FF0000"/>
                </a:solidFill>
              </a:rPr>
              <a:t>NICHT.</a:t>
            </a:r>
          </a:p>
          <a:p>
            <a:pPr marL="109728" indent="0">
              <a:buNone/>
            </a:pPr>
            <a:endParaRPr lang="cs-CZ" dirty="0">
              <a:solidFill>
                <a:srgbClr val="FF0000"/>
              </a:solidFill>
            </a:endParaRPr>
          </a:p>
          <a:p>
            <a:pPr marL="109728" indent="0">
              <a:buNone/>
            </a:pPr>
            <a:r>
              <a:rPr lang="cs-CZ" dirty="0" err="1" smtClean="0">
                <a:solidFill>
                  <a:srgbClr val="FFFF00"/>
                </a:solidFill>
              </a:rPr>
              <a:t>Kaufst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du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0000"/>
                </a:solidFill>
              </a:rPr>
              <a:t>das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>
                <a:solidFill>
                  <a:srgbClr val="FFFF00"/>
                </a:solidFill>
              </a:rPr>
              <a:t>Auto?</a:t>
            </a:r>
          </a:p>
          <a:p>
            <a:pPr marL="109728" indent="0">
              <a:buNone/>
            </a:pPr>
            <a:r>
              <a:rPr lang="cs-CZ" dirty="0" err="1" smtClean="0">
                <a:solidFill>
                  <a:srgbClr val="FFFF00"/>
                </a:solidFill>
              </a:rPr>
              <a:t>Nein</a:t>
            </a:r>
            <a:r>
              <a:rPr lang="cs-CZ" dirty="0" smtClean="0">
                <a:solidFill>
                  <a:srgbClr val="FFFF00"/>
                </a:solidFill>
              </a:rPr>
              <a:t>, </a:t>
            </a:r>
            <a:r>
              <a:rPr lang="cs-CZ" dirty="0" err="1" smtClean="0">
                <a:solidFill>
                  <a:srgbClr val="FFFF00"/>
                </a:solidFill>
              </a:rPr>
              <a:t>ich</a:t>
            </a:r>
            <a:r>
              <a:rPr lang="cs-CZ" dirty="0" smtClean="0">
                <a:solidFill>
                  <a:srgbClr val="FFFF00"/>
                </a:solidFill>
              </a:rPr>
              <a:t> kaufe </a:t>
            </a:r>
            <a:r>
              <a:rPr lang="cs-CZ" dirty="0" err="1" smtClean="0">
                <a:solidFill>
                  <a:srgbClr val="FF0000"/>
                </a:solidFill>
              </a:rPr>
              <a:t>das</a:t>
            </a:r>
            <a:r>
              <a:rPr lang="cs-CZ" dirty="0" smtClean="0">
                <a:solidFill>
                  <a:srgbClr val="FFFF00"/>
                </a:solidFill>
              </a:rPr>
              <a:t> Auto </a:t>
            </a:r>
            <a:r>
              <a:rPr lang="cs-CZ" dirty="0" err="1" smtClean="0">
                <a:solidFill>
                  <a:srgbClr val="FF0000"/>
                </a:solidFill>
              </a:rPr>
              <a:t>nicht</a:t>
            </a:r>
            <a:r>
              <a:rPr lang="cs-CZ" dirty="0" smtClean="0">
                <a:solidFill>
                  <a:srgbClr val="FFFF00"/>
                </a:solidFill>
              </a:rPr>
              <a:t>!</a:t>
            </a:r>
          </a:p>
          <a:p>
            <a:pPr marL="109728" indent="0">
              <a:buNone/>
            </a:pPr>
            <a:endParaRPr lang="cs-CZ" dirty="0">
              <a:solidFill>
                <a:srgbClr val="FFFF00"/>
              </a:solidFill>
            </a:endParaRPr>
          </a:p>
          <a:p>
            <a:pPr marL="109728" indent="0">
              <a:buNone/>
            </a:pPr>
            <a:r>
              <a:rPr lang="cs-CZ" dirty="0" smtClean="0">
                <a:solidFill>
                  <a:srgbClr val="FFFF00"/>
                </a:solidFill>
              </a:rPr>
              <a:t>Eva </a:t>
            </a:r>
            <a:r>
              <a:rPr lang="cs-CZ" dirty="0" err="1" smtClean="0">
                <a:solidFill>
                  <a:srgbClr val="FFFF00"/>
                </a:solidFill>
              </a:rPr>
              <a:t>schreibt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smtClean="0">
                <a:solidFill>
                  <a:srgbClr val="FF0000"/>
                </a:solidFill>
              </a:rPr>
              <a:t>den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Brief</a:t>
            </a:r>
            <a:r>
              <a:rPr lang="cs-CZ" dirty="0" smtClean="0">
                <a:solidFill>
                  <a:srgbClr val="FFFF00"/>
                </a:solidFill>
              </a:rPr>
              <a:t>.</a:t>
            </a:r>
          </a:p>
          <a:p>
            <a:pPr marL="109728" indent="0">
              <a:buNone/>
            </a:pPr>
            <a:r>
              <a:rPr lang="cs-CZ" dirty="0" smtClean="0">
                <a:solidFill>
                  <a:srgbClr val="FFFF00"/>
                </a:solidFill>
              </a:rPr>
              <a:t>Eva </a:t>
            </a:r>
            <a:r>
              <a:rPr lang="cs-CZ" dirty="0" err="1" smtClean="0">
                <a:solidFill>
                  <a:srgbClr val="FFFF00"/>
                </a:solidFill>
              </a:rPr>
              <a:t>schreibt</a:t>
            </a:r>
            <a:r>
              <a:rPr lang="cs-CZ" dirty="0" smtClean="0">
                <a:solidFill>
                  <a:srgbClr val="FFFF00"/>
                </a:solidFill>
              </a:rPr>
              <a:t>  </a:t>
            </a:r>
            <a:r>
              <a:rPr lang="cs-CZ" dirty="0" err="1" smtClean="0">
                <a:solidFill>
                  <a:srgbClr val="FF0000"/>
                </a:solidFill>
              </a:rPr>
              <a:t>nicht</a:t>
            </a:r>
            <a:r>
              <a:rPr lang="cs-CZ" dirty="0" smtClean="0">
                <a:solidFill>
                  <a:srgbClr val="FF0000"/>
                </a:solidFill>
              </a:rPr>
              <a:t> den</a:t>
            </a:r>
            <a:r>
              <a:rPr lang="cs-CZ" dirty="0" smtClean="0">
                <a:solidFill>
                  <a:srgbClr val="FFFF00"/>
                </a:solidFill>
              </a:rPr>
              <a:t> </a:t>
            </a:r>
            <a:r>
              <a:rPr lang="cs-CZ" dirty="0" err="1" smtClean="0">
                <a:solidFill>
                  <a:srgbClr val="FFFF00"/>
                </a:solidFill>
              </a:rPr>
              <a:t>Brief</a:t>
            </a:r>
            <a:r>
              <a:rPr lang="cs-CZ" dirty="0" smtClean="0">
                <a:solidFill>
                  <a:srgbClr val="FFFF00"/>
                </a:solidFill>
              </a:rPr>
              <a:t>.</a:t>
            </a:r>
            <a:endParaRPr lang="cs-CZ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68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zápory v německé větě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NICHTS (nic)</a:t>
            </a:r>
          </a:p>
          <a:p>
            <a:pPr marL="109728" indent="0">
              <a:buNone/>
            </a:pPr>
            <a:r>
              <a:rPr lang="cs-CZ" dirty="0" err="1" smtClean="0"/>
              <a:t>Jetzt</a:t>
            </a:r>
            <a:r>
              <a:rPr lang="cs-CZ" dirty="0" smtClean="0"/>
              <a:t> </a:t>
            </a:r>
            <a:r>
              <a:rPr lang="cs-CZ" dirty="0" err="1" smtClean="0"/>
              <a:t>braucht</a:t>
            </a:r>
            <a:r>
              <a:rPr lang="cs-CZ" dirty="0" smtClean="0"/>
              <a:t> </a:t>
            </a:r>
            <a:r>
              <a:rPr lang="cs-CZ" dirty="0" err="1" smtClean="0"/>
              <a:t>er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nichts</a:t>
            </a:r>
            <a:r>
              <a:rPr lang="cs-CZ" dirty="0" smtClean="0"/>
              <a:t>.</a:t>
            </a:r>
          </a:p>
          <a:p>
            <a:pPr marL="109728" indent="0">
              <a:buNone/>
            </a:pPr>
            <a:endParaRPr lang="cs-CZ" dirty="0"/>
          </a:p>
          <a:p>
            <a:r>
              <a:rPr lang="cs-CZ" dirty="0" smtClean="0"/>
              <a:t>NIE, NIEMALS (nikdy)</a:t>
            </a:r>
          </a:p>
          <a:p>
            <a:pPr marL="109728" indent="0">
              <a:buNone/>
            </a:pPr>
            <a:r>
              <a:rPr lang="cs-CZ" dirty="0" smtClean="0"/>
              <a:t>In </a:t>
            </a:r>
            <a:r>
              <a:rPr lang="cs-CZ" dirty="0" err="1" smtClean="0"/>
              <a:t>Spanien</a:t>
            </a:r>
            <a:r>
              <a:rPr lang="cs-CZ" dirty="0" smtClean="0"/>
              <a:t> </a:t>
            </a:r>
            <a:r>
              <a:rPr lang="cs-CZ" dirty="0" err="1" smtClean="0"/>
              <a:t>war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noch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nie</a:t>
            </a:r>
            <a:r>
              <a:rPr lang="cs-CZ" dirty="0" smtClean="0"/>
              <a:t>.</a:t>
            </a:r>
          </a:p>
          <a:p>
            <a:pPr marL="109728" indent="0">
              <a:buNone/>
            </a:pP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mache</a:t>
            </a:r>
            <a:r>
              <a:rPr lang="cs-CZ" dirty="0" smtClean="0"/>
              <a:t>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niemals</a:t>
            </a:r>
            <a:r>
              <a:rPr lang="cs-CZ" dirty="0" smtClean="0"/>
              <a:t>.</a:t>
            </a:r>
          </a:p>
          <a:p>
            <a:pPr marL="109728" indent="0">
              <a:buNone/>
            </a:pPr>
            <a:endParaRPr lang="cs-CZ" dirty="0"/>
          </a:p>
          <a:p>
            <a:r>
              <a:rPr lang="cs-CZ" dirty="0" smtClean="0"/>
              <a:t>NIEMAND (nikdo)</a:t>
            </a:r>
          </a:p>
          <a:p>
            <a:pPr marL="109728" indent="0">
              <a:buNone/>
            </a:pPr>
            <a:r>
              <a:rPr lang="cs-CZ" dirty="0" err="1" smtClean="0"/>
              <a:t>Im</a:t>
            </a:r>
            <a:r>
              <a:rPr lang="cs-CZ" dirty="0" smtClean="0"/>
              <a:t> </a:t>
            </a:r>
            <a:r>
              <a:rPr lang="cs-CZ" dirty="0" err="1" smtClean="0"/>
              <a:t>Garten</a:t>
            </a:r>
            <a:r>
              <a:rPr lang="cs-CZ" dirty="0" smtClean="0"/>
              <a:t> </a:t>
            </a:r>
            <a:r>
              <a:rPr lang="cs-CZ" dirty="0" err="1" smtClean="0"/>
              <a:t>ist</a:t>
            </a:r>
            <a:r>
              <a:rPr lang="cs-CZ" dirty="0" smtClean="0"/>
              <a:t> </a:t>
            </a:r>
            <a:r>
              <a:rPr lang="cs-CZ" dirty="0" err="1" smtClean="0">
                <a:solidFill>
                  <a:srgbClr val="FF0000"/>
                </a:solidFill>
              </a:rPr>
              <a:t>niemand</a:t>
            </a:r>
            <a:r>
              <a:rPr lang="cs-CZ" dirty="0" smtClean="0">
                <a:solidFill>
                  <a:srgbClr val="FF00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63611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Odpovězte v záporu: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525963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5400" dirty="0" err="1" smtClean="0"/>
              <a:t>Bist</a:t>
            </a:r>
            <a:r>
              <a:rPr lang="cs-CZ" sz="5400" dirty="0" smtClean="0"/>
              <a:t> </a:t>
            </a:r>
            <a:r>
              <a:rPr lang="cs-CZ" sz="5400" dirty="0" err="1" smtClean="0"/>
              <a:t>du</a:t>
            </a:r>
            <a:r>
              <a:rPr lang="cs-CZ" sz="5400" dirty="0" smtClean="0"/>
              <a:t> </a:t>
            </a:r>
            <a:r>
              <a:rPr lang="cs-CZ" sz="5400" dirty="0" err="1" smtClean="0"/>
              <a:t>zu</a:t>
            </a:r>
            <a:r>
              <a:rPr lang="cs-CZ" sz="5400" dirty="0" smtClean="0"/>
              <a:t> </a:t>
            </a:r>
            <a:r>
              <a:rPr lang="cs-CZ" sz="5400" dirty="0" err="1" smtClean="0"/>
              <a:t>Hause</a:t>
            </a:r>
            <a:r>
              <a:rPr lang="cs-CZ" sz="5400" dirty="0" smtClean="0"/>
              <a:t>?</a:t>
            </a:r>
          </a:p>
          <a:p>
            <a:pPr marL="109728" indent="0">
              <a:buNone/>
            </a:pPr>
            <a:endParaRPr lang="cs-CZ" sz="4800" dirty="0" smtClean="0">
              <a:solidFill>
                <a:srgbClr val="FFFF00"/>
              </a:solidFill>
            </a:endParaRPr>
          </a:p>
          <a:p>
            <a:pPr marL="109728" indent="0">
              <a:buNone/>
            </a:pPr>
            <a:r>
              <a:rPr lang="cs-CZ" sz="4800" dirty="0" err="1" smtClean="0">
                <a:solidFill>
                  <a:srgbClr val="FFFF00"/>
                </a:solidFill>
              </a:rPr>
              <a:t>Nein</a:t>
            </a:r>
            <a:r>
              <a:rPr lang="cs-CZ" sz="4800" dirty="0" smtClean="0">
                <a:solidFill>
                  <a:srgbClr val="FFFF00"/>
                </a:solidFill>
              </a:rPr>
              <a:t>, </a:t>
            </a:r>
            <a:r>
              <a:rPr lang="cs-CZ" sz="4800" dirty="0" err="1" smtClean="0">
                <a:solidFill>
                  <a:srgbClr val="FFFF00"/>
                </a:solidFill>
              </a:rPr>
              <a:t>ich</a:t>
            </a:r>
            <a:r>
              <a:rPr lang="cs-CZ" sz="4800" dirty="0" smtClean="0">
                <a:solidFill>
                  <a:srgbClr val="FFFF00"/>
                </a:solidFill>
              </a:rPr>
              <a:t> bin </a:t>
            </a:r>
            <a:r>
              <a:rPr lang="cs-CZ" sz="4800" dirty="0" err="1" smtClean="0">
                <a:solidFill>
                  <a:srgbClr val="FF0000"/>
                </a:solidFill>
              </a:rPr>
              <a:t>nicht</a:t>
            </a:r>
            <a:r>
              <a:rPr lang="cs-CZ" sz="4800" dirty="0" smtClean="0">
                <a:solidFill>
                  <a:srgbClr val="FFFF00"/>
                </a:solidFill>
              </a:rPr>
              <a:t> </a:t>
            </a:r>
            <a:r>
              <a:rPr lang="cs-CZ" sz="4800" dirty="0" err="1" smtClean="0">
                <a:solidFill>
                  <a:srgbClr val="FFFF00"/>
                </a:solidFill>
              </a:rPr>
              <a:t>zu</a:t>
            </a:r>
            <a:r>
              <a:rPr lang="cs-CZ" sz="4800" dirty="0" smtClean="0">
                <a:solidFill>
                  <a:srgbClr val="FFFF00"/>
                </a:solidFill>
              </a:rPr>
              <a:t> </a:t>
            </a:r>
            <a:r>
              <a:rPr lang="cs-CZ" sz="4800" dirty="0" err="1" smtClean="0">
                <a:solidFill>
                  <a:srgbClr val="FFFF00"/>
                </a:solidFill>
              </a:rPr>
              <a:t>Hause</a:t>
            </a:r>
            <a:r>
              <a:rPr lang="cs-CZ" sz="4800" dirty="0" smtClean="0">
                <a:solidFill>
                  <a:srgbClr val="FFFF00"/>
                </a:solidFill>
              </a:rPr>
              <a:t>.</a:t>
            </a:r>
          </a:p>
          <a:p>
            <a:pPr marL="109728" indent="0">
              <a:buNone/>
            </a:pPr>
            <a:endParaRPr lang="cs-CZ" sz="4800" dirty="0" smtClean="0">
              <a:solidFill>
                <a:srgbClr val="FFFF00"/>
              </a:solidFill>
            </a:endParaRPr>
          </a:p>
          <a:p>
            <a:pPr marL="109728" indent="0">
              <a:buNone/>
            </a:pPr>
            <a:r>
              <a:rPr lang="cs-CZ" sz="4800" dirty="0" err="1" smtClean="0">
                <a:solidFill>
                  <a:srgbClr val="FFFF00"/>
                </a:solidFill>
              </a:rPr>
              <a:t>Nein</a:t>
            </a:r>
            <a:r>
              <a:rPr lang="cs-CZ" sz="4800" dirty="0" smtClean="0">
                <a:solidFill>
                  <a:srgbClr val="FFFF00"/>
                </a:solidFill>
              </a:rPr>
              <a:t>, </a:t>
            </a:r>
            <a:r>
              <a:rPr lang="cs-CZ" sz="4800" dirty="0" err="1" smtClean="0">
                <a:solidFill>
                  <a:srgbClr val="FFFF00"/>
                </a:solidFill>
              </a:rPr>
              <a:t>ich</a:t>
            </a:r>
            <a:r>
              <a:rPr lang="cs-CZ" sz="4800" dirty="0" smtClean="0">
                <a:solidFill>
                  <a:srgbClr val="FFFF00"/>
                </a:solidFill>
              </a:rPr>
              <a:t> bin </a:t>
            </a:r>
            <a:r>
              <a:rPr lang="cs-CZ" sz="4800" dirty="0" err="1" smtClean="0">
                <a:solidFill>
                  <a:srgbClr val="FFFF00"/>
                </a:solidFill>
              </a:rPr>
              <a:t>zu</a:t>
            </a:r>
            <a:r>
              <a:rPr lang="cs-CZ" sz="4800" dirty="0" smtClean="0">
                <a:solidFill>
                  <a:srgbClr val="FFFF00"/>
                </a:solidFill>
              </a:rPr>
              <a:t> </a:t>
            </a:r>
            <a:r>
              <a:rPr lang="cs-CZ" sz="4800" dirty="0" err="1" smtClean="0">
                <a:solidFill>
                  <a:srgbClr val="FFFF00"/>
                </a:solidFill>
              </a:rPr>
              <a:t>Hause</a:t>
            </a:r>
            <a:r>
              <a:rPr lang="cs-CZ" sz="4800" dirty="0" smtClean="0">
                <a:solidFill>
                  <a:srgbClr val="FFFF00"/>
                </a:solidFill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</a:rPr>
              <a:t>nicht</a:t>
            </a:r>
            <a:r>
              <a:rPr lang="cs-CZ" sz="4800" dirty="0" smtClean="0">
                <a:solidFill>
                  <a:srgbClr val="FFFF00"/>
                </a:solidFill>
              </a:rPr>
              <a:t>!</a:t>
            </a:r>
            <a:endParaRPr lang="cs-CZ" sz="4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21226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686800" cy="5721499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5400" dirty="0" err="1" smtClean="0"/>
              <a:t>Hat</a:t>
            </a:r>
            <a:r>
              <a:rPr lang="cs-CZ" sz="5400" dirty="0" smtClean="0"/>
              <a:t> Karin </a:t>
            </a:r>
            <a:r>
              <a:rPr lang="cs-CZ" sz="5400" dirty="0" err="1" smtClean="0"/>
              <a:t>einen</a:t>
            </a:r>
            <a:r>
              <a:rPr lang="cs-CZ" sz="5400" dirty="0" smtClean="0"/>
              <a:t> </a:t>
            </a:r>
            <a:r>
              <a:rPr lang="cs-CZ" sz="5400" dirty="0" err="1" smtClean="0"/>
              <a:t>Freund</a:t>
            </a:r>
            <a:r>
              <a:rPr lang="cs-CZ" sz="5400" dirty="0" smtClean="0"/>
              <a:t>?</a:t>
            </a:r>
            <a:endParaRPr lang="cs-CZ" sz="4800" dirty="0" smtClean="0"/>
          </a:p>
          <a:p>
            <a:pPr marL="109728" indent="0">
              <a:buNone/>
            </a:pPr>
            <a:r>
              <a:rPr lang="cs-CZ" sz="4800" dirty="0" err="1" smtClean="0">
                <a:solidFill>
                  <a:srgbClr val="FFFF00"/>
                </a:solidFill>
              </a:rPr>
              <a:t>Nein</a:t>
            </a:r>
            <a:r>
              <a:rPr lang="cs-CZ" sz="4800" dirty="0" smtClean="0">
                <a:solidFill>
                  <a:srgbClr val="FFFF00"/>
                </a:solidFill>
              </a:rPr>
              <a:t>, Karin </a:t>
            </a:r>
            <a:r>
              <a:rPr lang="cs-CZ" sz="4800" dirty="0" err="1" smtClean="0">
                <a:solidFill>
                  <a:srgbClr val="FFFF00"/>
                </a:solidFill>
              </a:rPr>
              <a:t>hat</a:t>
            </a:r>
            <a:r>
              <a:rPr lang="cs-CZ" sz="4800" dirty="0" smtClean="0">
                <a:solidFill>
                  <a:srgbClr val="FFFF00"/>
                </a:solidFill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</a:rPr>
              <a:t>keinen</a:t>
            </a:r>
            <a:r>
              <a:rPr lang="cs-CZ" sz="4800" dirty="0" smtClean="0">
                <a:solidFill>
                  <a:srgbClr val="FFFF00"/>
                </a:solidFill>
              </a:rPr>
              <a:t> </a:t>
            </a:r>
            <a:r>
              <a:rPr lang="cs-CZ" sz="4800" dirty="0" err="1" smtClean="0">
                <a:solidFill>
                  <a:srgbClr val="FFFF00"/>
                </a:solidFill>
              </a:rPr>
              <a:t>Freund</a:t>
            </a:r>
            <a:r>
              <a:rPr lang="cs-CZ" sz="4800" dirty="0" smtClean="0">
                <a:solidFill>
                  <a:srgbClr val="FFFF00"/>
                </a:solidFill>
              </a:rPr>
              <a:t>.</a:t>
            </a:r>
            <a:endParaRPr lang="cs-CZ" sz="4800" dirty="0">
              <a:solidFill>
                <a:srgbClr val="FFFF00"/>
              </a:solidFill>
            </a:endParaRPr>
          </a:p>
          <a:p>
            <a:pPr marL="109728" indent="0">
              <a:buNone/>
            </a:pPr>
            <a:endParaRPr lang="cs-CZ" sz="5400" dirty="0" smtClean="0"/>
          </a:p>
          <a:p>
            <a:pPr marL="109728" indent="0">
              <a:buNone/>
            </a:pPr>
            <a:r>
              <a:rPr lang="cs-CZ" sz="5400" dirty="0" err="1" smtClean="0"/>
              <a:t>Malst</a:t>
            </a:r>
            <a:r>
              <a:rPr lang="cs-CZ" sz="5400" dirty="0" smtClean="0"/>
              <a:t> </a:t>
            </a:r>
            <a:r>
              <a:rPr lang="cs-CZ" sz="5400" dirty="0" err="1" smtClean="0"/>
              <a:t>du</a:t>
            </a:r>
            <a:r>
              <a:rPr lang="cs-CZ" sz="5400" dirty="0" smtClean="0"/>
              <a:t> </a:t>
            </a:r>
            <a:r>
              <a:rPr lang="cs-CZ" sz="5400" dirty="0" err="1" smtClean="0"/>
              <a:t>jetzt</a:t>
            </a:r>
            <a:r>
              <a:rPr lang="cs-CZ" sz="5400" dirty="0" smtClean="0"/>
              <a:t> </a:t>
            </a:r>
            <a:r>
              <a:rPr lang="cs-CZ" sz="5400" dirty="0" err="1" smtClean="0"/>
              <a:t>das</a:t>
            </a:r>
            <a:r>
              <a:rPr lang="cs-CZ" sz="5400" dirty="0" smtClean="0"/>
              <a:t> </a:t>
            </a:r>
            <a:r>
              <a:rPr lang="cs-CZ" sz="5400" dirty="0" err="1" smtClean="0"/>
              <a:t>Bild</a:t>
            </a:r>
            <a:r>
              <a:rPr lang="cs-CZ" sz="5400" dirty="0" smtClean="0"/>
              <a:t>?</a:t>
            </a:r>
          </a:p>
          <a:p>
            <a:pPr marL="109728" indent="0">
              <a:buNone/>
            </a:pPr>
            <a:r>
              <a:rPr lang="cs-CZ" sz="4800" dirty="0" err="1">
                <a:solidFill>
                  <a:srgbClr val="FFFF00"/>
                </a:solidFill>
              </a:rPr>
              <a:t>Nein</a:t>
            </a:r>
            <a:r>
              <a:rPr lang="cs-CZ" sz="4800" dirty="0">
                <a:solidFill>
                  <a:srgbClr val="FFFF00"/>
                </a:solidFill>
              </a:rPr>
              <a:t>, </a:t>
            </a:r>
            <a:r>
              <a:rPr lang="cs-CZ" sz="4800" dirty="0" err="1">
                <a:solidFill>
                  <a:srgbClr val="FFFF00"/>
                </a:solidFill>
              </a:rPr>
              <a:t>ich</a:t>
            </a:r>
            <a:r>
              <a:rPr lang="cs-CZ" sz="4800" dirty="0">
                <a:solidFill>
                  <a:srgbClr val="FFFF00"/>
                </a:solidFill>
              </a:rPr>
              <a:t> male </a:t>
            </a:r>
            <a:r>
              <a:rPr lang="cs-CZ" sz="4800" dirty="0" err="1">
                <a:solidFill>
                  <a:srgbClr val="FF0000"/>
                </a:solidFill>
              </a:rPr>
              <a:t>nicht</a:t>
            </a:r>
            <a:r>
              <a:rPr lang="cs-CZ" sz="4800" dirty="0">
                <a:solidFill>
                  <a:srgbClr val="FFFF00"/>
                </a:solidFill>
              </a:rPr>
              <a:t> </a:t>
            </a:r>
            <a:r>
              <a:rPr lang="cs-CZ" sz="4800" dirty="0" err="1">
                <a:solidFill>
                  <a:srgbClr val="FFFF00"/>
                </a:solidFill>
              </a:rPr>
              <a:t>das</a:t>
            </a:r>
            <a:r>
              <a:rPr lang="cs-CZ" sz="4800" dirty="0">
                <a:solidFill>
                  <a:srgbClr val="FFFF00"/>
                </a:solidFill>
              </a:rPr>
              <a:t> </a:t>
            </a:r>
            <a:r>
              <a:rPr lang="cs-CZ" sz="4800" dirty="0" err="1" smtClean="0">
                <a:solidFill>
                  <a:srgbClr val="FFFF00"/>
                </a:solidFill>
              </a:rPr>
              <a:t>Bild</a:t>
            </a:r>
            <a:r>
              <a:rPr lang="cs-CZ" sz="4800" dirty="0" smtClean="0">
                <a:solidFill>
                  <a:srgbClr val="FFFF00"/>
                </a:solidFill>
              </a:rPr>
              <a:t>.</a:t>
            </a:r>
            <a:endParaRPr lang="cs-CZ" sz="4800" dirty="0">
              <a:solidFill>
                <a:srgbClr val="FFFF00"/>
              </a:solidFill>
            </a:endParaRPr>
          </a:p>
          <a:p>
            <a:pPr marL="109728" indent="0">
              <a:buNone/>
            </a:pPr>
            <a:r>
              <a:rPr lang="cs-CZ" sz="4800" dirty="0" err="1">
                <a:solidFill>
                  <a:srgbClr val="FFFF00"/>
                </a:solidFill>
              </a:rPr>
              <a:t>Nein</a:t>
            </a:r>
            <a:r>
              <a:rPr lang="cs-CZ" sz="4800" dirty="0">
                <a:solidFill>
                  <a:srgbClr val="FFFF00"/>
                </a:solidFill>
              </a:rPr>
              <a:t>, </a:t>
            </a:r>
            <a:r>
              <a:rPr lang="cs-CZ" sz="4800" dirty="0" err="1">
                <a:solidFill>
                  <a:srgbClr val="FFFF00"/>
                </a:solidFill>
              </a:rPr>
              <a:t>ich</a:t>
            </a:r>
            <a:r>
              <a:rPr lang="cs-CZ" sz="4800" dirty="0">
                <a:solidFill>
                  <a:srgbClr val="FFFF00"/>
                </a:solidFill>
              </a:rPr>
              <a:t> male </a:t>
            </a:r>
            <a:r>
              <a:rPr lang="cs-CZ" sz="4800" dirty="0" err="1">
                <a:solidFill>
                  <a:srgbClr val="FFFF00"/>
                </a:solidFill>
              </a:rPr>
              <a:t>das</a:t>
            </a:r>
            <a:r>
              <a:rPr lang="cs-CZ" sz="4800" dirty="0">
                <a:solidFill>
                  <a:srgbClr val="FFFF00"/>
                </a:solidFill>
              </a:rPr>
              <a:t> </a:t>
            </a:r>
            <a:r>
              <a:rPr lang="cs-CZ" sz="4800" dirty="0" err="1">
                <a:solidFill>
                  <a:srgbClr val="FFFF00"/>
                </a:solidFill>
              </a:rPr>
              <a:t>Bild</a:t>
            </a:r>
            <a:r>
              <a:rPr lang="cs-CZ" sz="4800" dirty="0">
                <a:solidFill>
                  <a:srgbClr val="FFFF00"/>
                </a:solidFill>
              </a:rPr>
              <a:t> </a:t>
            </a:r>
            <a:r>
              <a:rPr lang="cs-CZ" sz="4800" dirty="0" err="1" smtClean="0">
                <a:solidFill>
                  <a:srgbClr val="FF0000"/>
                </a:solidFill>
              </a:rPr>
              <a:t>nicht</a:t>
            </a:r>
            <a:r>
              <a:rPr lang="cs-CZ" sz="4800" dirty="0" smtClean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7252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109728" indent="0">
              <a:buNone/>
            </a:pPr>
            <a:r>
              <a:rPr lang="cs-CZ" sz="5400" dirty="0" err="1" smtClean="0"/>
              <a:t>Hei</a:t>
            </a:r>
            <a:r>
              <a:rPr lang="de-DE" sz="5400" dirty="0" err="1" smtClean="0"/>
              <a:t>ßt</a:t>
            </a:r>
            <a:r>
              <a:rPr lang="de-DE" sz="5400" dirty="0" smtClean="0"/>
              <a:t> er David</a:t>
            </a:r>
            <a:r>
              <a:rPr lang="cs-CZ" sz="5400" dirty="0" smtClean="0"/>
              <a:t>?</a:t>
            </a:r>
          </a:p>
          <a:p>
            <a:pPr marL="109728" indent="0">
              <a:buNone/>
            </a:pPr>
            <a:r>
              <a:rPr lang="cs-CZ" sz="4800" dirty="0" err="1" smtClean="0">
                <a:solidFill>
                  <a:srgbClr val="FFFF00"/>
                </a:solidFill>
              </a:rPr>
              <a:t>Nein</a:t>
            </a:r>
            <a:r>
              <a:rPr lang="cs-CZ" sz="4800" dirty="0" smtClean="0">
                <a:solidFill>
                  <a:srgbClr val="FFFF00"/>
                </a:solidFill>
              </a:rPr>
              <a:t>, </a:t>
            </a:r>
            <a:r>
              <a:rPr lang="cs-CZ" sz="4800" dirty="0" err="1" smtClean="0">
                <a:solidFill>
                  <a:srgbClr val="FFFF00"/>
                </a:solidFill>
              </a:rPr>
              <a:t>er</a:t>
            </a:r>
            <a:r>
              <a:rPr lang="cs-CZ" sz="4800" dirty="0" smtClean="0">
                <a:solidFill>
                  <a:srgbClr val="FFFF00"/>
                </a:solidFill>
              </a:rPr>
              <a:t> </a:t>
            </a:r>
            <a:r>
              <a:rPr lang="cs-CZ" sz="4800" dirty="0" err="1" smtClean="0">
                <a:solidFill>
                  <a:srgbClr val="FFFF00"/>
                </a:solidFill>
              </a:rPr>
              <a:t>hei</a:t>
            </a:r>
            <a:r>
              <a:rPr lang="de-DE" sz="4800" dirty="0" err="1" smtClean="0">
                <a:solidFill>
                  <a:srgbClr val="FFFF00"/>
                </a:solidFill>
              </a:rPr>
              <a:t>ßt</a:t>
            </a:r>
            <a:r>
              <a:rPr lang="de-DE" sz="4800" dirty="0" smtClean="0">
                <a:solidFill>
                  <a:srgbClr val="FFFF00"/>
                </a:solidFill>
              </a:rPr>
              <a:t> </a:t>
            </a:r>
            <a:r>
              <a:rPr lang="de-DE" sz="4800" dirty="0" smtClean="0">
                <a:solidFill>
                  <a:srgbClr val="FF0000"/>
                </a:solidFill>
              </a:rPr>
              <a:t>nicht</a:t>
            </a:r>
            <a:r>
              <a:rPr lang="de-DE" sz="4800" dirty="0" smtClean="0">
                <a:solidFill>
                  <a:srgbClr val="FFFF00"/>
                </a:solidFill>
              </a:rPr>
              <a:t> David.</a:t>
            </a:r>
          </a:p>
          <a:p>
            <a:pPr marL="109728" indent="0">
              <a:buNone/>
            </a:pPr>
            <a:endParaRPr lang="de-DE" sz="4800" dirty="0">
              <a:solidFill>
                <a:srgbClr val="FFFF00"/>
              </a:solidFill>
            </a:endParaRPr>
          </a:p>
          <a:p>
            <a:pPr marL="109728" indent="0">
              <a:buNone/>
            </a:pPr>
            <a:r>
              <a:rPr lang="de-DE" sz="5400" dirty="0"/>
              <a:t>Wohnt er in </a:t>
            </a:r>
            <a:r>
              <a:rPr lang="de-DE" sz="5400" dirty="0" err="1"/>
              <a:t>Raspenava</a:t>
            </a:r>
            <a:r>
              <a:rPr lang="cs-CZ" sz="5400" dirty="0" smtClean="0"/>
              <a:t>?</a:t>
            </a:r>
          </a:p>
          <a:p>
            <a:pPr marL="109728" indent="0">
              <a:buNone/>
            </a:pPr>
            <a:r>
              <a:rPr lang="cs-CZ" sz="4800" dirty="0" err="1">
                <a:solidFill>
                  <a:srgbClr val="FFFF00"/>
                </a:solidFill>
              </a:rPr>
              <a:t>Nein</a:t>
            </a:r>
            <a:r>
              <a:rPr lang="cs-CZ" sz="4800" dirty="0">
                <a:solidFill>
                  <a:srgbClr val="FFFF00"/>
                </a:solidFill>
              </a:rPr>
              <a:t>, </a:t>
            </a:r>
            <a:r>
              <a:rPr lang="cs-CZ" sz="4800" dirty="0" err="1">
                <a:solidFill>
                  <a:srgbClr val="FFFF00"/>
                </a:solidFill>
              </a:rPr>
              <a:t>er</a:t>
            </a:r>
            <a:r>
              <a:rPr lang="cs-CZ" sz="4800" dirty="0">
                <a:solidFill>
                  <a:srgbClr val="FFFF00"/>
                </a:solidFill>
              </a:rPr>
              <a:t> </a:t>
            </a:r>
            <a:r>
              <a:rPr lang="cs-CZ" sz="4800" dirty="0" err="1">
                <a:solidFill>
                  <a:srgbClr val="FFFF00"/>
                </a:solidFill>
              </a:rPr>
              <a:t>wohnt</a:t>
            </a:r>
            <a:r>
              <a:rPr lang="cs-CZ" sz="4800" dirty="0">
                <a:solidFill>
                  <a:srgbClr val="FFFF00"/>
                </a:solidFill>
              </a:rPr>
              <a:t> </a:t>
            </a:r>
            <a:r>
              <a:rPr lang="cs-CZ" sz="4800" dirty="0" err="1">
                <a:solidFill>
                  <a:srgbClr val="FF0000"/>
                </a:solidFill>
              </a:rPr>
              <a:t>nicht</a:t>
            </a:r>
            <a:r>
              <a:rPr lang="cs-CZ" sz="4800" dirty="0">
                <a:solidFill>
                  <a:srgbClr val="FFFF00"/>
                </a:solidFill>
              </a:rPr>
              <a:t> in </a:t>
            </a:r>
            <a:endParaRPr lang="cs-CZ" sz="4800" dirty="0" smtClean="0">
              <a:solidFill>
                <a:srgbClr val="FFFF00"/>
              </a:solidFill>
            </a:endParaRPr>
          </a:p>
          <a:p>
            <a:pPr marL="109728" indent="0">
              <a:buNone/>
            </a:pPr>
            <a:r>
              <a:rPr lang="cs-CZ" sz="4800" dirty="0" smtClean="0">
                <a:solidFill>
                  <a:srgbClr val="FFFF00"/>
                </a:solidFill>
              </a:rPr>
              <a:t>Raspenava</a:t>
            </a:r>
            <a:r>
              <a:rPr lang="cs-CZ" sz="4800" dirty="0">
                <a:solidFill>
                  <a:srgbClr val="FFFF00"/>
                </a:solidFill>
              </a:rPr>
              <a:t>.</a:t>
            </a:r>
          </a:p>
          <a:p>
            <a:pPr marL="109728" indent="0">
              <a:buNone/>
            </a:pPr>
            <a:endParaRPr lang="cs-CZ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6960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Převeďte do záporu: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556792"/>
            <a:ext cx="8712968" cy="4525963"/>
          </a:xfrm>
        </p:spPr>
        <p:txBody>
          <a:bodyPr/>
          <a:lstStyle/>
          <a:p>
            <a:pPr marL="109728" indent="0">
              <a:buNone/>
            </a:pPr>
            <a:r>
              <a:rPr lang="cs-CZ" sz="3600" dirty="0" err="1" smtClean="0"/>
              <a:t>Meine</a:t>
            </a:r>
            <a:r>
              <a:rPr lang="cs-CZ" sz="3600" dirty="0" smtClean="0"/>
              <a:t> </a:t>
            </a:r>
            <a:r>
              <a:rPr lang="cs-CZ" sz="3600" dirty="0" err="1" smtClean="0"/>
              <a:t>Schwester</a:t>
            </a:r>
            <a:r>
              <a:rPr lang="cs-CZ" sz="3600" dirty="0" smtClean="0"/>
              <a:t> </a:t>
            </a:r>
            <a:r>
              <a:rPr lang="cs-CZ" sz="3600" dirty="0" err="1" smtClean="0"/>
              <a:t>arbeitet</a:t>
            </a:r>
            <a:r>
              <a:rPr lang="cs-CZ" sz="3600" dirty="0"/>
              <a:t> </a:t>
            </a:r>
            <a:r>
              <a:rPr lang="cs-CZ" sz="3600" dirty="0" smtClean="0"/>
              <a:t>in Liberec.</a:t>
            </a:r>
          </a:p>
          <a:p>
            <a:pPr marL="109728" indent="0">
              <a:buNone/>
            </a:pPr>
            <a:r>
              <a:rPr lang="cs-CZ" sz="3600" dirty="0" err="1" smtClean="0">
                <a:solidFill>
                  <a:srgbClr val="FFFF00"/>
                </a:solidFill>
              </a:rPr>
              <a:t>Meine</a:t>
            </a:r>
            <a:r>
              <a:rPr lang="cs-CZ" sz="3600" dirty="0" smtClean="0">
                <a:solidFill>
                  <a:srgbClr val="FFFF00"/>
                </a:solidFill>
              </a:rPr>
              <a:t> </a:t>
            </a:r>
            <a:r>
              <a:rPr lang="cs-CZ" sz="3600" dirty="0" err="1" smtClean="0">
                <a:solidFill>
                  <a:srgbClr val="FFFF00"/>
                </a:solidFill>
              </a:rPr>
              <a:t>Schwester</a:t>
            </a:r>
            <a:r>
              <a:rPr lang="cs-CZ" sz="3600" dirty="0" smtClean="0">
                <a:solidFill>
                  <a:srgbClr val="FFFF00"/>
                </a:solidFill>
              </a:rPr>
              <a:t> </a:t>
            </a:r>
            <a:r>
              <a:rPr lang="cs-CZ" sz="3600" dirty="0" err="1" smtClean="0">
                <a:solidFill>
                  <a:srgbClr val="FFFF00"/>
                </a:solidFill>
              </a:rPr>
              <a:t>arbeitet</a:t>
            </a:r>
            <a:r>
              <a:rPr lang="cs-CZ" sz="3600" dirty="0" smtClean="0">
                <a:solidFill>
                  <a:srgbClr val="FFFF00"/>
                </a:solidFill>
              </a:rPr>
              <a:t> </a:t>
            </a:r>
            <a:r>
              <a:rPr lang="cs-CZ" sz="3600" dirty="0" err="1" smtClean="0">
                <a:solidFill>
                  <a:srgbClr val="FF0000"/>
                </a:solidFill>
              </a:rPr>
              <a:t>nicht</a:t>
            </a:r>
            <a:r>
              <a:rPr lang="cs-CZ" sz="3600" dirty="0" smtClean="0">
                <a:solidFill>
                  <a:srgbClr val="FFFF00"/>
                </a:solidFill>
              </a:rPr>
              <a:t> in LBC.</a:t>
            </a:r>
          </a:p>
          <a:p>
            <a:pPr marL="109728" indent="0">
              <a:buNone/>
            </a:pPr>
            <a:endParaRPr lang="cs-CZ" sz="3600" dirty="0">
              <a:solidFill>
                <a:srgbClr val="FFFF00"/>
              </a:solidFill>
            </a:endParaRPr>
          </a:p>
          <a:p>
            <a:pPr marL="109728" indent="0">
              <a:buNone/>
            </a:pPr>
            <a:r>
              <a:rPr lang="cs-CZ" sz="3600" dirty="0" err="1" smtClean="0"/>
              <a:t>Jens</a:t>
            </a:r>
            <a:r>
              <a:rPr lang="cs-CZ" sz="3600" dirty="0" smtClean="0"/>
              <a:t> </a:t>
            </a:r>
            <a:r>
              <a:rPr lang="cs-CZ" sz="3600" dirty="0" err="1" smtClean="0"/>
              <a:t>hat</a:t>
            </a:r>
            <a:r>
              <a:rPr lang="cs-CZ" sz="3600" dirty="0" smtClean="0"/>
              <a:t> </a:t>
            </a:r>
            <a:r>
              <a:rPr lang="cs-CZ" sz="3600" dirty="0" err="1" smtClean="0"/>
              <a:t>einen</a:t>
            </a:r>
            <a:r>
              <a:rPr lang="cs-CZ" sz="3600" dirty="0" smtClean="0"/>
              <a:t> </a:t>
            </a:r>
            <a:r>
              <a:rPr lang="cs-CZ" sz="3600" dirty="0" err="1" smtClean="0"/>
              <a:t>kleinen</a:t>
            </a:r>
            <a:r>
              <a:rPr lang="cs-CZ" sz="3600" dirty="0" smtClean="0"/>
              <a:t> </a:t>
            </a:r>
            <a:r>
              <a:rPr lang="cs-CZ" sz="3600" dirty="0" err="1" smtClean="0"/>
              <a:t>Bruder</a:t>
            </a:r>
            <a:r>
              <a:rPr lang="cs-CZ" sz="3600" dirty="0" smtClean="0"/>
              <a:t>.</a:t>
            </a:r>
          </a:p>
          <a:p>
            <a:pPr marL="109728" indent="0">
              <a:buNone/>
            </a:pPr>
            <a:r>
              <a:rPr lang="cs-CZ" sz="3600" dirty="0" err="1">
                <a:solidFill>
                  <a:srgbClr val="FFFF00"/>
                </a:solidFill>
              </a:rPr>
              <a:t>Jens</a:t>
            </a:r>
            <a:r>
              <a:rPr lang="cs-CZ" sz="3600" dirty="0">
                <a:solidFill>
                  <a:srgbClr val="FFFF00"/>
                </a:solidFill>
              </a:rPr>
              <a:t> </a:t>
            </a:r>
            <a:r>
              <a:rPr lang="cs-CZ" sz="3600" dirty="0" err="1">
                <a:solidFill>
                  <a:srgbClr val="FFFF00"/>
                </a:solidFill>
              </a:rPr>
              <a:t>hat</a:t>
            </a:r>
            <a:r>
              <a:rPr lang="cs-CZ" sz="3600" dirty="0">
                <a:solidFill>
                  <a:srgbClr val="FFFF00"/>
                </a:solidFill>
              </a:rPr>
              <a:t> </a:t>
            </a:r>
            <a:r>
              <a:rPr lang="cs-CZ" sz="3600" dirty="0" err="1">
                <a:solidFill>
                  <a:srgbClr val="FF0000"/>
                </a:solidFill>
              </a:rPr>
              <a:t>keinen</a:t>
            </a:r>
            <a:r>
              <a:rPr lang="cs-CZ" sz="3600" dirty="0">
                <a:solidFill>
                  <a:srgbClr val="FFFF00"/>
                </a:solidFill>
              </a:rPr>
              <a:t> </a:t>
            </a:r>
            <a:r>
              <a:rPr lang="cs-CZ" sz="3600" dirty="0" err="1">
                <a:solidFill>
                  <a:srgbClr val="FFFF00"/>
                </a:solidFill>
              </a:rPr>
              <a:t>kleinen</a:t>
            </a:r>
            <a:r>
              <a:rPr lang="cs-CZ" sz="3600" dirty="0">
                <a:solidFill>
                  <a:srgbClr val="FFFF00"/>
                </a:solidFill>
              </a:rPr>
              <a:t> </a:t>
            </a:r>
            <a:r>
              <a:rPr lang="cs-CZ" sz="3600" dirty="0" err="1">
                <a:solidFill>
                  <a:srgbClr val="FFFF00"/>
                </a:solidFill>
              </a:rPr>
              <a:t>Bruder</a:t>
            </a:r>
            <a:r>
              <a:rPr lang="cs-CZ" sz="3600" dirty="0" smtClean="0">
                <a:solidFill>
                  <a:srgbClr val="FFFF00"/>
                </a:solidFill>
              </a:rPr>
              <a:t>.</a:t>
            </a:r>
          </a:p>
          <a:p>
            <a:pPr marL="109728" indent="0">
              <a:buNone/>
            </a:pPr>
            <a:endParaRPr lang="cs-CZ" sz="3600" dirty="0">
              <a:solidFill>
                <a:srgbClr val="FFFF00"/>
              </a:solidFill>
            </a:endParaRPr>
          </a:p>
          <a:p>
            <a:pPr marL="109728" indent="0">
              <a:buNone/>
            </a:pPr>
            <a:endParaRPr lang="cs-CZ" sz="3600" dirty="0">
              <a:solidFill>
                <a:srgbClr val="FFFF00"/>
              </a:solidFill>
            </a:endParaRPr>
          </a:p>
          <a:p>
            <a:pPr marL="109728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59700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pPr marL="109728" indent="0">
              <a:buNone/>
            </a:pPr>
            <a:r>
              <a:rPr lang="cs-CZ" sz="3600" dirty="0" smtClean="0"/>
              <a:t>Dort </a:t>
            </a:r>
            <a:r>
              <a:rPr lang="cs-CZ" sz="3600" dirty="0" err="1" smtClean="0"/>
              <a:t>kommt</a:t>
            </a:r>
            <a:r>
              <a:rPr lang="cs-CZ" sz="3600" dirty="0" smtClean="0"/>
              <a:t> </a:t>
            </a:r>
            <a:r>
              <a:rPr lang="cs-CZ" sz="3600" dirty="0" err="1" smtClean="0"/>
              <a:t>jemand</a:t>
            </a:r>
            <a:r>
              <a:rPr lang="cs-CZ" sz="3600" dirty="0" smtClean="0"/>
              <a:t>.</a:t>
            </a:r>
          </a:p>
          <a:p>
            <a:pPr marL="109728" indent="0">
              <a:buNone/>
            </a:pPr>
            <a:r>
              <a:rPr lang="cs-CZ" sz="3600" dirty="0" smtClean="0">
                <a:solidFill>
                  <a:srgbClr val="FFFF00"/>
                </a:solidFill>
              </a:rPr>
              <a:t>Dort </a:t>
            </a:r>
            <a:r>
              <a:rPr lang="cs-CZ" sz="3600" dirty="0" err="1" smtClean="0">
                <a:solidFill>
                  <a:srgbClr val="FFFF00"/>
                </a:solidFill>
              </a:rPr>
              <a:t>kommt</a:t>
            </a:r>
            <a:r>
              <a:rPr lang="cs-CZ" sz="3600" dirty="0" smtClean="0">
                <a:solidFill>
                  <a:srgbClr val="FFFF00"/>
                </a:solidFill>
              </a:rPr>
              <a:t> </a:t>
            </a:r>
            <a:r>
              <a:rPr lang="cs-CZ" sz="3600" dirty="0" err="1" smtClean="0">
                <a:solidFill>
                  <a:srgbClr val="FF0000"/>
                </a:solidFill>
              </a:rPr>
              <a:t>niemand</a:t>
            </a:r>
            <a:r>
              <a:rPr lang="cs-CZ" sz="3600" dirty="0" smtClean="0">
                <a:solidFill>
                  <a:srgbClr val="FFFF00"/>
                </a:solidFill>
              </a:rPr>
              <a:t>.</a:t>
            </a:r>
          </a:p>
          <a:p>
            <a:pPr marL="109728" indent="0">
              <a:buNone/>
            </a:pPr>
            <a:endParaRPr lang="cs-CZ" sz="3600" dirty="0"/>
          </a:p>
          <a:p>
            <a:pPr marL="109728" indent="0">
              <a:buNone/>
            </a:pPr>
            <a:endParaRPr lang="cs-CZ" sz="3600" dirty="0" smtClean="0"/>
          </a:p>
          <a:p>
            <a:pPr marL="109728" indent="0">
              <a:buNone/>
            </a:pPr>
            <a:r>
              <a:rPr lang="cs-CZ" sz="3600" dirty="0" err="1" smtClean="0"/>
              <a:t>Machst</a:t>
            </a:r>
            <a:r>
              <a:rPr lang="cs-CZ" sz="3600" dirty="0" smtClean="0"/>
              <a:t> </a:t>
            </a:r>
            <a:r>
              <a:rPr lang="cs-CZ" sz="3600" dirty="0" err="1"/>
              <a:t>du</a:t>
            </a:r>
            <a:r>
              <a:rPr lang="cs-CZ" sz="3600" dirty="0"/>
              <a:t> </a:t>
            </a:r>
            <a:r>
              <a:rPr lang="cs-CZ" sz="3600" dirty="0" err="1"/>
              <a:t>etwas</a:t>
            </a:r>
            <a:r>
              <a:rPr lang="cs-CZ" sz="3600" dirty="0" smtClean="0"/>
              <a:t>? (odpověď v záporu)</a:t>
            </a:r>
          </a:p>
          <a:p>
            <a:pPr marL="109728" indent="0">
              <a:buNone/>
            </a:pPr>
            <a:r>
              <a:rPr lang="cs-CZ" sz="3600" dirty="0" err="1">
                <a:solidFill>
                  <a:srgbClr val="FFFF00"/>
                </a:solidFill>
              </a:rPr>
              <a:t>Ich</a:t>
            </a:r>
            <a:r>
              <a:rPr lang="cs-CZ" sz="3600" dirty="0">
                <a:solidFill>
                  <a:srgbClr val="FFFF00"/>
                </a:solidFill>
              </a:rPr>
              <a:t> </a:t>
            </a:r>
            <a:r>
              <a:rPr lang="cs-CZ" sz="3600" dirty="0" err="1">
                <a:solidFill>
                  <a:srgbClr val="FFFF00"/>
                </a:solidFill>
              </a:rPr>
              <a:t>mache</a:t>
            </a:r>
            <a:r>
              <a:rPr lang="cs-CZ" sz="3600" dirty="0">
                <a:solidFill>
                  <a:srgbClr val="FFFF00"/>
                </a:solidFill>
              </a:rPr>
              <a:t> </a:t>
            </a:r>
            <a:r>
              <a:rPr lang="cs-CZ" sz="3600" dirty="0" err="1">
                <a:solidFill>
                  <a:srgbClr val="FF0000"/>
                </a:solidFill>
              </a:rPr>
              <a:t>nichts</a:t>
            </a:r>
            <a:r>
              <a:rPr lang="cs-CZ" sz="3600" dirty="0">
                <a:solidFill>
                  <a:srgbClr val="FFFF00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88807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lk">
  <a:themeElements>
    <a:clrScheme name="Silk">
      <a:dk1>
        <a:srgbClr val="000000"/>
      </a:dk1>
      <a:lt1>
        <a:srgbClr val="FFFFFF"/>
      </a:lt1>
      <a:dk2>
        <a:srgbClr val="043988"/>
      </a:dk2>
      <a:lt2>
        <a:srgbClr val="92C2EB"/>
      </a:lt2>
      <a:accent1>
        <a:srgbClr val="836AAE"/>
      </a:accent1>
      <a:accent2>
        <a:srgbClr val="5DA577"/>
      </a:accent2>
      <a:accent3>
        <a:srgbClr val="678EB9"/>
      </a:accent3>
      <a:accent4>
        <a:srgbClr val="F7A611"/>
      </a:accent4>
      <a:accent5>
        <a:srgbClr val="A1AB38"/>
      </a:accent5>
      <a:accent6>
        <a:srgbClr val="C17790"/>
      </a:accent6>
      <a:hlink>
        <a:srgbClr val="DA5723"/>
      </a:hlink>
      <a:folHlink>
        <a:srgbClr val="226CA5"/>
      </a:folHlink>
    </a:clrScheme>
    <a:fontScheme name="Silk">
      <a:majorFont>
        <a:latin typeface="Arial"/>
        <a:ea typeface=""/>
        <a:cs typeface=""/>
        <a:font script="Jpan" typeface="ＭＳ Ｐゴシック"/>
        <a:font script="Hang" typeface="돋음"/>
        <a:font script="Hans" typeface="方正姚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돋음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il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20000"/>
                <a:satMod val="250000"/>
              </a:schemeClr>
            </a:gs>
            <a:gs pos="30000">
              <a:schemeClr val="phClr">
                <a:tint val="60000"/>
                <a:satMod val="250000"/>
              </a:schemeClr>
            </a:gs>
            <a:gs pos="50000">
              <a:schemeClr val="phClr">
                <a:tint val="57000"/>
                <a:satMod val="250000"/>
              </a:schemeClr>
            </a:gs>
            <a:gs pos="100000">
              <a:schemeClr val="phClr">
                <a:tint val="28000"/>
                <a:satMod val="250000"/>
              </a:schemeClr>
            </a:gs>
          </a:gsLst>
          <a:lin ang="7000000" scaled="1"/>
        </a:gradFill>
        <a:gradFill rotWithShape="1">
          <a:gsLst>
            <a:gs pos="0">
              <a:schemeClr val="phClr">
                <a:shade val="80000"/>
                <a:satMod val="200000"/>
              </a:schemeClr>
            </a:gs>
            <a:gs pos="30000">
              <a:schemeClr val="phClr">
                <a:shade val="20000"/>
                <a:satMod val="250000"/>
              </a:schemeClr>
            </a:gs>
            <a:gs pos="50000">
              <a:schemeClr val="phClr">
                <a:shade val="23000"/>
                <a:satMod val="250000"/>
              </a:schemeClr>
            </a:gs>
            <a:gs pos="60000">
              <a:schemeClr val="phClr">
                <a:shade val="29000"/>
                <a:satMod val="23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lin ang="7000000" scaled="1"/>
        </a:gradFill>
      </a:fillStyleLst>
      <a:lnStyleLst>
        <a:ln w="12700" cap="sq" cmpd="sng" algn="ctr">
          <a:solidFill>
            <a:schemeClr val="phClr"/>
          </a:solidFill>
          <a:prstDash val="solid"/>
        </a:ln>
        <a:ln w="25400" cap="sq" cmpd="sng" algn="ctr">
          <a:solidFill>
            <a:schemeClr val="phClr"/>
          </a:solidFill>
          <a:prstDash val="solid"/>
        </a:ln>
        <a:ln w="31750" cap="sq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27000" h="127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524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50000"/>
              </a:schemeClr>
            </a:gs>
            <a:gs pos="50000">
              <a:schemeClr val="phClr">
                <a:tint val="85000"/>
                <a:satMod val="140000"/>
              </a:schemeClr>
            </a:gs>
            <a:gs pos="100000">
              <a:schemeClr val="phClr">
                <a:shade val="50000"/>
                <a:satMod val="15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chemeClr val="phClr">
                <a:shade val="55000"/>
                <a:satMod val="150000"/>
              </a:schemeClr>
              <a:schemeClr val="phClr">
                <a:tint val="100"/>
                <a:satMod val="15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TC010205606[[fn=Motiv hedvábí]]</Template>
  <TotalTime>172</TotalTime>
  <Words>442</Words>
  <Application>Microsoft Office PowerPoint</Application>
  <PresentationFormat>On-screen Show (4:3)</PresentationFormat>
  <Paragraphs>106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Silk</vt:lpstr>
      <vt:lpstr>Německý jazyk – Gramatické jevy</vt:lpstr>
      <vt:lpstr>Zápor v německé větě</vt:lpstr>
      <vt:lpstr>NEIN (ne)</vt:lpstr>
      <vt:lpstr>NICHT (ne-)</vt:lpstr>
      <vt:lpstr>KEIN (žádný)</vt:lpstr>
      <vt:lpstr>POZOR!</vt:lpstr>
      <vt:lpstr>Další zápory v německé větě</vt:lpstr>
      <vt:lpstr>Odpovězte v záporu:</vt:lpstr>
      <vt:lpstr>PowerPoint Presentation</vt:lpstr>
      <vt:lpstr>PowerPoint Presentation</vt:lpstr>
      <vt:lpstr>Převeďte do záporu:</vt:lpstr>
      <vt:lpstr>PowerPoint Presentation</vt:lpstr>
    </vt:vector>
  </TitlesOfParts>
  <Company>doma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Valued Acer Customer</cp:lastModifiedBy>
  <cp:revision>19</cp:revision>
  <cp:lastPrinted>2011-10-28T11:17:33Z</cp:lastPrinted>
  <dcterms:created xsi:type="dcterms:W3CDTF">2011-03-22T17:13:23Z</dcterms:created>
  <dcterms:modified xsi:type="dcterms:W3CDTF">2012-04-20T09:23:26Z</dcterms:modified>
</cp:coreProperties>
</file>