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EFC86A-D89C-4A4B-8C62-9B1414C46F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D687D-E3AF-4A05-8711-8CC290DC29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E1B85-F10F-4E85-8B82-EF3E32715B6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BFCB0E-5986-4526-B20D-D857FCCCA9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440DC-3BEB-4CE1-AAFB-16006255FE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031C1-A396-4E8E-A5D5-BFA55965C1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C9934-7E9B-4F13-850D-8516912E48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AF148D-B065-45B9-A816-1638838DAA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F05650-0548-4B14-9C1E-885362F97C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5A01D5-1F0F-46EB-81A9-C4D525A84E7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74E7D-E25F-4E77-8D25-C2DED377D0C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3CCE55B-A6FF-4A7B-8249-5976B06505E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747713" y="1733550"/>
          <a:ext cx="7647231" cy="4483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47231"/>
              </a:tblGrid>
              <a:tr h="42814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Datum: od 1.10.2013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Projekt: Kvalitní výuka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Registrační číslo: CZ.1.07/1.5.00/34.0731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Číslo DUM: VY_62_INOVACE_13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Jméno autora: Ing. Gabriela Hautová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Název práce:  Peníze - </a:t>
                      </a:r>
                      <a:r>
                        <a:rPr lang="cs-CZ" sz="1500" dirty="0" err="1">
                          <a:effectLst/>
                        </a:rPr>
                        <a:t>powerpointová</a:t>
                      </a:r>
                      <a:r>
                        <a:rPr lang="cs-CZ" sz="1500" dirty="0">
                          <a:effectLst/>
                        </a:rPr>
                        <a:t> prezentace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Předmět: finanční gramotnost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Ročník: 3.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Časová dotace: 15 minut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Vzdělávací cíl: prezentace nového učiva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 Pomůcky: Psací potřeby - žáci, počítač s projektorem - vyučující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Poznámka: Tento materiál je součástí </a:t>
                      </a:r>
                      <a:r>
                        <a:rPr lang="cs-CZ" sz="1500" dirty="0" smtClean="0">
                          <a:effectLst/>
                        </a:rPr>
                        <a:t>tematického </a:t>
                      </a:r>
                      <a:r>
                        <a:rPr lang="cs-CZ" sz="1500" dirty="0">
                          <a:effectLst/>
                        </a:rPr>
                        <a:t>balíčku Peníze </a:t>
                      </a:r>
                      <a:endParaRPr lang="cs-CZ" sz="1000" dirty="0">
                        <a:effectLst/>
                      </a:endParaRPr>
                    </a:p>
                    <a:p>
                      <a:pPr algn="l">
                        <a:lnSpc>
                          <a:spcPts val="2590"/>
                        </a:lnSpc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</a:rPr>
                        <a:t>•</a:t>
                      </a:r>
                      <a:r>
                        <a:rPr lang="cs-CZ" sz="1500" dirty="0">
                          <a:effectLst/>
                        </a:rPr>
                        <a:t>    Inovace: Zapojení audiovizuální techniky do výuky, názorná výuka nové </a:t>
                      </a:r>
                      <a:endParaRPr lang="cs-CZ" sz="1000" dirty="0">
                        <a:effectLst/>
                      </a:endParaRPr>
                    </a:p>
                    <a:p>
                      <a:pPr indent="344170"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látky 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205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0538" y="26035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260350"/>
            <a:ext cx="7772400" cy="1800225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Peníze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349500"/>
            <a:ext cx="6400800" cy="3289300"/>
          </a:xfrm>
        </p:spPr>
        <p:txBody>
          <a:bodyPr/>
          <a:lstStyle/>
          <a:p>
            <a:pPr eaLnBrk="1" hangingPunct="1"/>
            <a:r>
              <a:rPr lang="cs-CZ" altLang="cs-CZ" smtClean="0"/>
              <a:t>Jsou všeobecně přijímaným prostředkem směny (nákup, prodej) tzv. všeobecný ekvivalent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Formy peněz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1) směna zboží za zboží (tzv. barterový obchod) </a:t>
            </a:r>
          </a:p>
          <a:p>
            <a:pPr eaLnBrk="1" hangingPunct="1"/>
            <a:r>
              <a:rPr lang="cs-CZ" altLang="cs-CZ" smtClean="0"/>
              <a:t>2) zbožové peníze – vybraný určitý druh zboží, který fungoval jako platidlo</a:t>
            </a:r>
          </a:p>
          <a:p>
            <a:pPr lvl="1" eaLnBrk="1" hangingPunct="1"/>
            <a:r>
              <a:rPr lang="cs-CZ" altLang="cs-CZ" smtClean="0"/>
              <a:t>Vlastnosti vybraného zboží:</a:t>
            </a:r>
          </a:p>
          <a:p>
            <a:pPr lvl="2" eaLnBrk="1" hangingPunct="1"/>
            <a:r>
              <a:rPr lang="cs-CZ" altLang="cs-CZ" smtClean="0"/>
              <a:t>Snadná dělitelnost</a:t>
            </a:r>
          </a:p>
          <a:p>
            <a:pPr lvl="2" eaLnBrk="1" hangingPunct="1"/>
            <a:r>
              <a:rPr lang="cs-CZ" altLang="cs-CZ" smtClean="0"/>
              <a:t>Vzácnost</a:t>
            </a:r>
          </a:p>
          <a:p>
            <a:pPr lvl="2" eaLnBrk="1" hangingPunct="1"/>
            <a:r>
              <a:rPr lang="cs-CZ" altLang="cs-CZ" smtClean="0"/>
              <a:t>I v malém množství velká hodnota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Příklady zbožových peněz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Látky – plátno (platit)</a:t>
            </a:r>
          </a:p>
          <a:p>
            <a:pPr eaLnBrk="1" hangingPunct="1"/>
            <a:r>
              <a:rPr lang="cs-CZ" altLang="cs-CZ" smtClean="0"/>
              <a:t>Drahé kovy a kameny</a:t>
            </a:r>
          </a:p>
          <a:p>
            <a:pPr eaLnBrk="1" hangingPunct="1"/>
            <a:r>
              <a:rPr lang="cs-CZ" altLang="cs-CZ" smtClean="0"/>
              <a:t>koření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3) kovové peníze (mince) </a:t>
            </a:r>
          </a:p>
          <a:p>
            <a:pPr eaLnBrk="1" hangingPunct="1"/>
            <a:r>
              <a:rPr lang="cs-CZ" altLang="cs-CZ" smtClean="0"/>
              <a:t>4) bankovky (papírové peníze) – vznikly z dlužních úpisů</a:t>
            </a:r>
          </a:p>
          <a:p>
            <a:pPr eaLnBrk="1" hangingPunct="1"/>
            <a:r>
              <a:rPr lang="cs-CZ" altLang="cs-CZ" smtClean="0"/>
              <a:t>5) platební karty – bezhotovostní styk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Funkce peněz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Prostředek směny</a:t>
            </a:r>
          </a:p>
          <a:p>
            <a:pPr eaLnBrk="1" hangingPunct="1"/>
            <a:r>
              <a:rPr lang="cs-CZ" altLang="cs-CZ" smtClean="0"/>
              <a:t>Oběživo</a:t>
            </a:r>
          </a:p>
          <a:p>
            <a:pPr eaLnBrk="1" hangingPunct="1"/>
            <a:r>
              <a:rPr lang="cs-CZ" altLang="cs-CZ" smtClean="0"/>
              <a:t>Míra hodnoty</a:t>
            </a:r>
          </a:p>
          <a:p>
            <a:pPr eaLnBrk="1" hangingPunct="1"/>
            <a:r>
              <a:rPr lang="cs-CZ" altLang="cs-CZ" smtClean="0"/>
              <a:t>Uchovatel hodnoty</a:t>
            </a:r>
          </a:p>
          <a:p>
            <a:pPr eaLnBrk="1" hangingPunct="1"/>
            <a:r>
              <a:rPr lang="cs-CZ" altLang="cs-CZ" smtClean="0"/>
              <a:t>Mezinárodní platidlo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>
                <a:solidFill>
                  <a:srgbClr val="FF0000"/>
                </a:solidFill>
              </a:rPr>
              <a:t>Rozložení ochranných prvků na bankovce v hodnotě 1000 Kč</a:t>
            </a:r>
          </a:p>
        </p:txBody>
      </p:sp>
      <p:pic>
        <p:nvPicPr>
          <p:cNvPr id="8195" name="Picture 4" descr="1000_ochranne_prvky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1844675"/>
            <a:ext cx="6350000" cy="1485900"/>
          </a:xfrm>
          <a:noFill/>
        </p:spPr>
      </p:pic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2663825" y="3889375"/>
            <a:ext cx="381635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r>
              <a:rPr lang="cs-CZ" altLang="cs-CZ"/>
              <a:t>1. Vodoznak</a:t>
            </a:r>
          </a:p>
          <a:p>
            <a:pPr algn="ctr"/>
            <a:r>
              <a:rPr lang="cs-CZ" altLang="cs-CZ"/>
              <a:t>2. Okénkový proužek s mikrotextem</a:t>
            </a:r>
          </a:p>
          <a:p>
            <a:pPr algn="ctr"/>
            <a:r>
              <a:rPr lang="cs-CZ" altLang="cs-CZ"/>
              <a:t>3. Barevná vlákna</a:t>
            </a:r>
          </a:p>
          <a:p>
            <a:pPr algn="ctr"/>
            <a:r>
              <a:rPr lang="cs-CZ" altLang="cs-CZ"/>
              <a:t>4. Soutisková značka</a:t>
            </a:r>
          </a:p>
          <a:p>
            <a:pPr algn="ctr"/>
            <a:r>
              <a:rPr lang="cs-CZ" altLang="cs-CZ"/>
              <a:t>5. Skrytý obrazec</a:t>
            </a:r>
          </a:p>
          <a:p>
            <a:pPr algn="ctr"/>
            <a:r>
              <a:rPr lang="cs-CZ" altLang="cs-CZ"/>
              <a:t>6. Proměnlivá barva</a:t>
            </a:r>
          </a:p>
          <a:p>
            <a:pPr algn="ctr"/>
            <a:r>
              <a:rPr lang="cs-CZ" altLang="cs-CZ"/>
              <a:t>7. Iridiscentní pruh</a:t>
            </a:r>
          </a:p>
          <a:p>
            <a:pPr algn="ctr"/>
            <a:r>
              <a:rPr lang="cs-CZ" altLang="cs-CZ"/>
              <a:t>8. Mikrotext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>Konec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Použitá literatura:</a:t>
            </a:r>
          </a:p>
          <a:p>
            <a:pPr eaLnBrk="1" hangingPunct="1">
              <a:lnSpc>
                <a:spcPct val="80000"/>
              </a:lnSpc>
            </a:pPr>
            <a:endParaRPr lang="cs-CZ" altLang="cs-CZ" sz="1800" b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Finanční gramotnost úlohy a metodika</a:t>
            </a:r>
            <a:r>
              <a:rPr lang="cs-CZ" altLang="cs-CZ" sz="1800" smtClean="0"/>
              <a:t> – Ing. Petr Klínský,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 Ing. Danuše Chromá, NÚOV, Praha 2009 ISBN 978-80-87063-26-2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Ekonomika pro gymnázia</a:t>
            </a:r>
            <a:r>
              <a:rPr lang="cs-CZ" altLang="cs-CZ" sz="1800" smtClean="0"/>
              <a:t> – Jarmila Čechová, Otto Münch, Jana Macháčková, Petr Klínský – EDUKO nakladatelství, s.r.o. 2011ISBN 978-80-87204-49-8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Ekonomika pro obchodnÍ akademie a ostatní střední školy 1</a:t>
            </a:r>
            <a:r>
              <a:rPr lang="cs-CZ" altLang="cs-CZ" sz="1800" smtClean="0"/>
              <a:t> – Nakladatelství FORTUNA, 2006 ISBN 80-7168-964-5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smtClean="0">
                <a:solidFill>
                  <a:srgbClr val="000000"/>
                </a:solidFill>
              </a:rPr>
              <a:t>Ekonomika – ekonomická a finanční gramotnost pro střední školy</a:t>
            </a:r>
            <a:r>
              <a:rPr lang="cs-CZ" altLang="cs-CZ" sz="1800" smtClean="0">
                <a:solidFill>
                  <a:srgbClr val="000000"/>
                </a:solidFill>
              </a:rPr>
              <a:t> – Petr Klínský, Otto Münch, Danuše Chromá – EDUKO nakladatelství, s.r.o., Praha 2011ISBN 978-80-87204-41-2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smtClean="0">
                <a:solidFill>
                  <a:srgbClr val="000000"/>
                </a:solidFill>
              </a:rPr>
              <a:t>Peníze a vy</a:t>
            </a:r>
            <a:r>
              <a:rPr lang="cs-CZ" altLang="cs-CZ" sz="1800" smtClean="0">
                <a:solidFill>
                  <a:srgbClr val="000000"/>
                </a:solidFill>
              </a:rPr>
              <a:t> – Tomáš Tepper, Martin Kápl – 1994, ISBN 80-85431-96-3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smtClean="0">
                <a:solidFill>
                  <a:srgbClr val="000000"/>
                </a:solidFill>
              </a:rPr>
              <a:t>www.cnb.cz</a:t>
            </a:r>
          </a:p>
          <a:p>
            <a:pPr eaLnBrk="1" hangingPunct="1">
              <a:lnSpc>
                <a:spcPct val="80000"/>
              </a:lnSpc>
            </a:pPr>
            <a:endParaRPr lang="cs-CZ" altLang="cs-CZ" sz="1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322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Výchozí návrh</vt:lpstr>
      <vt:lpstr>Snímek 1</vt:lpstr>
      <vt:lpstr>Peníze</vt:lpstr>
      <vt:lpstr>Formy peněz</vt:lpstr>
      <vt:lpstr>Příklady zbožových peněz</vt:lpstr>
      <vt:lpstr>Snímek 5</vt:lpstr>
      <vt:lpstr>Funkce peněz</vt:lpstr>
      <vt:lpstr>Rozložení ochranných prvků na bankovce v hodnotě 1000 Kč</vt:lpstr>
      <vt:lpstr>     Konec 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Peníze</dc:title>
  <dc:creator>Haut Radek</dc:creator>
  <cp:lastModifiedBy>Dum</cp:lastModifiedBy>
  <cp:revision>5</cp:revision>
  <dcterms:created xsi:type="dcterms:W3CDTF">2013-08-20T14:18:38Z</dcterms:created>
  <dcterms:modified xsi:type="dcterms:W3CDTF">2014-10-31T16:20:13Z</dcterms:modified>
</cp:coreProperties>
</file>