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68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5" autoAdjust="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0D3F59A4-F837-41F0-876E-5CF40EF10FB8}" type="datetimeFigureOut">
              <a:rPr lang="cs-CZ" smtClean="0"/>
              <a:t>18.12.2011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Německý </a:t>
            </a:r>
            <a:r>
              <a:rPr lang="cs-CZ" sz="2800" smtClean="0"/>
              <a:t>jazyk </a:t>
            </a:r>
            <a:r>
              <a:rPr lang="cs-CZ" sz="2800" smtClean="0"/>
              <a:t>– Gramatické jevy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52736"/>
            <a:ext cx="6400800" cy="86409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Vyjádření data, letopočtů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VY_32_INOVACE_02-04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882165"/>
              </p:ext>
            </p:extLst>
          </p:nvPr>
        </p:nvGraphicFramePr>
        <p:xfrm>
          <a:off x="1691680" y="2348880"/>
          <a:ext cx="6208395" cy="28483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9.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Jazyk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Německý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Gramatické jevy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Vyjádření data, letopočtů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22.1. 2011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Seznámení s tvořením letopočtů a dat.</a:t>
                      </a:r>
                      <a:r>
                        <a:rPr lang="cs-CZ" sz="1400" kern="50" baseline="0" dirty="0" smtClean="0">
                          <a:effectLst/>
                        </a:rPr>
                        <a:t> Rozdíly ve způsobu vyjádření, předložky času.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060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Použití číslovek – data, letopočty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Pomocí číslovek řadových se vyjadřují </a:t>
            </a:r>
          </a:p>
          <a:p>
            <a:pPr marL="109728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data a letopočty</a:t>
            </a:r>
          </a:p>
          <a:p>
            <a:pPr marL="109728" indent="0">
              <a:buNone/>
            </a:pPr>
            <a:endParaRPr lang="cs-CZ" sz="3200" dirty="0" smtClean="0"/>
          </a:p>
          <a:p>
            <a:r>
              <a:rPr lang="cs-CZ" sz="3200" dirty="0" smtClean="0"/>
              <a:t>Při vyjadřování dat a letopočtů se číslovky pojí s předložkami v příslušném pádu.</a:t>
            </a:r>
          </a:p>
          <a:p>
            <a:pPr marL="109728" indent="0">
              <a:buNone/>
            </a:pPr>
            <a:endParaRPr lang="cs-CZ" sz="3200" dirty="0" smtClean="0"/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669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Předložky spojené s vyjádřením data, času, letopočtu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UM</a:t>
            </a:r>
            <a:r>
              <a:rPr lang="cs-CZ" sz="2800" dirty="0"/>
              <a:t>	</a:t>
            </a:r>
            <a:r>
              <a:rPr lang="cs-CZ" sz="2800" dirty="0" smtClean="0"/>
              <a:t>- časové </a:t>
            </a:r>
            <a:r>
              <a:rPr lang="cs-CZ" sz="2800" dirty="0"/>
              <a:t>údaje 	</a:t>
            </a:r>
            <a:r>
              <a:rPr lang="cs-CZ" sz="2800" dirty="0" smtClean="0"/>
              <a:t>	um </a:t>
            </a:r>
            <a:r>
              <a:rPr lang="cs-CZ" sz="2800" dirty="0"/>
              <a:t>18:30</a:t>
            </a:r>
          </a:p>
          <a:p>
            <a:pPr marL="109728" indent="0">
              <a:buNone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AM</a:t>
            </a:r>
            <a:r>
              <a:rPr lang="cs-CZ" sz="2800" dirty="0" smtClean="0"/>
              <a:t> </a:t>
            </a:r>
            <a:r>
              <a:rPr lang="cs-CZ" sz="2800" dirty="0"/>
              <a:t>	</a:t>
            </a:r>
            <a:r>
              <a:rPr lang="cs-CZ" sz="2800" dirty="0" smtClean="0"/>
              <a:t>- </a:t>
            </a:r>
            <a:r>
              <a:rPr lang="cs-CZ" sz="2800" dirty="0"/>
              <a:t>dny v týdnu		</a:t>
            </a:r>
            <a:r>
              <a:rPr lang="cs-CZ" sz="2800" dirty="0" err="1"/>
              <a:t>am</a:t>
            </a:r>
            <a:r>
              <a:rPr lang="cs-CZ" sz="2800" dirty="0"/>
              <a:t> </a:t>
            </a:r>
            <a:r>
              <a:rPr lang="cs-CZ" sz="2800" dirty="0" err="1" smtClean="0"/>
              <a:t>Montag</a:t>
            </a:r>
            <a:endParaRPr lang="cs-CZ" sz="2800" dirty="0" smtClean="0"/>
          </a:p>
          <a:p>
            <a:pPr marL="109728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- části dne			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Tag</a:t>
            </a:r>
            <a:r>
              <a:rPr lang="cs-CZ" sz="2800" dirty="0" smtClean="0"/>
              <a:t>, </a:t>
            </a:r>
            <a:r>
              <a:rPr lang="cs-CZ" sz="2800" dirty="0" err="1" smtClean="0"/>
              <a:t>am</a:t>
            </a:r>
            <a:r>
              <a:rPr lang="cs-CZ" sz="2800" dirty="0" smtClean="0"/>
              <a:t> </a:t>
            </a:r>
            <a:r>
              <a:rPr lang="cs-CZ" sz="2800" dirty="0" err="1" smtClean="0"/>
              <a:t>Abend</a:t>
            </a:r>
            <a:endParaRPr lang="cs-CZ" sz="2800" dirty="0" smtClean="0"/>
          </a:p>
          <a:p>
            <a:pPr marL="109728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- datum			</a:t>
            </a:r>
            <a:r>
              <a:rPr lang="cs-CZ" sz="2800" dirty="0" err="1" smtClean="0"/>
              <a:t>am</a:t>
            </a:r>
            <a:r>
              <a:rPr lang="cs-CZ" sz="2800" dirty="0" smtClean="0"/>
              <a:t> 15. </a:t>
            </a:r>
            <a:r>
              <a:rPr lang="cs-CZ" sz="2800" dirty="0" err="1" smtClean="0"/>
              <a:t>Juli</a:t>
            </a:r>
            <a:endParaRPr lang="cs-CZ" sz="2800" dirty="0"/>
          </a:p>
          <a:p>
            <a:pPr marL="109728" indent="0">
              <a:buNone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IM</a:t>
            </a:r>
            <a:r>
              <a:rPr lang="cs-CZ" sz="2800" dirty="0" smtClean="0"/>
              <a:t> 	- měsíce</a:t>
            </a:r>
            <a:r>
              <a:rPr lang="cs-CZ" sz="2800" dirty="0"/>
              <a:t>			</a:t>
            </a:r>
            <a:r>
              <a:rPr lang="cs-CZ" sz="2800" dirty="0" err="1"/>
              <a:t>im</a:t>
            </a:r>
            <a:r>
              <a:rPr lang="cs-CZ" sz="2800" dirty="0"/>
              <a:t> </a:t>
            </a:r>
            <a:r>
              <a:rPr lang="cs-CZ" sz="2800" dirty="0" err="1" smtClean="0"/>
              <a:t>Januar</a:t>
            </a:r>
            <a:endParaRPr lang="cs-CZ" sz="2800" dirty="0" smtClean="0"/>
          </a:p>
          <a:p>
            <a:pPr marL="109728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- roční období		</a:t>
            </a:r>
            <a:r>
              <a:rPr lang="cs-CZ" sz="2800" dirty="0" err="1" smtClean="0"/>
              <a:t>im</a:t>
            </a:r>
            <a:r>
              <a:rPr lang="cs-CZ" sz="2800" dirty="0" smtClean="0"/>
              <a:t> Sommer</a:t>
            </a:r>
          </a:p>
          <a:p>
            <a:pPr marL="109728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- roky				</a:t>
            </a:r>
            <a:r>
              <a:rPr lang="cs-CZ" sz="2800" dirty="0" err="1" smtClean="0"/>
              <a:t>im</a:t>
            </a:r>
            <a:r>
              <a:rPr lang="cs-CZ" sz="2800" dirty="0"/>
              <a:t> </a:t>
            </a:r>
            <a:r>
              <a:rPr lang="cs-CZ" sz="2800" dirty="0" smtClean="0"/>
              <a:t>(</a:t>
            </a:r>
            <a:r>
              <a:rPr lang="cs-CZ" sz="2800" dirty="0" err="1" smtClean="0"/>
              <a:t>Jahre</a:t>
            </a:r>
            <a:r>
              <a:rPr lang="cs-CZ" sz="2800" dirty="0" smtClean="0"/>
              <a:t>) 2005 </a:t>
            </a:r>
          </a:p>
          <a:p>
            <a:pPr marL="109728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- ustálené výrazy		in der </a:t>
            </a:r>
            <a:r>
              <a:rPr lang="cs-CZ" sz="2800" dirty="0" err="1" smtClean="0"/>
              <a:t>Nacht</a:t>
            </a:r>
            <a:endParaRPr lang="cs-CZ" sz="2800" dirty="0" smtClean="0"/>
          </a:p>
          <a:p>
            <a:pPr marL="109728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		</a:t>
            </a:r>
            <a:endParaRPr lang="cs-CZ" sz="2800" dirty="0"/>
          </a:p>
          <a:p>
            <a:pPr marL="109728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687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579296" cy="6408712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cs-CZ" b="1" dirty="0">
                <a:solidFill>
                  <a:srgbClr val="FF0000"/>
                </a:solidFill>
              </a:rPr>
              <a:t>IN </a:t>
            </a:r>
            <a:r>
              <a:rPr lang="cs-CZ" dirty="0"/>
              <a:t>	- vyjádření budoucnosti		in 15 </a:t>
            </a:r>
            <a:r>
              <a:rPr lang="cs-CZ" dirty="0" err="1"/>
              <a:t>Minuten</a:t>
            </a:r>
            <a:endParaRPr lang="cs-CZ" dirty="0"/>
          </a:p>
          <a:p>
            <a:pPr marL="109728" indent="0">
              <a:buNone/>
            </a:pPr>
            <a:r>
              <a:rPr lang="cs-CZ" dirty="0"/>
              <a:t>						in </a:t>
            </a:r>
            <a:r>
              <a:rPr lang="cs-CZ" dirty="0" err="1"/>
              <a:t>zwei</a:t>
            </a:r>
            <a:r>
              <a:rPr lang="cs-CZ" dirty="0"/>
              <a:t> </a:t>
            </a:r>
            <a:r>
              <a:rPr lang="cs-CZ" dirty="0" err="1"/>
              <a:t>Stunden</a:t>
            </a:r>
            <a:endParaRPr lang="cs-CZ" dirty="0"/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b="1" dirty="0">
                <a:solidFill>
                  <a:srgbClr val="FF0000"/>
                </a:solidFill>
              </a:rPr>
              <a:t>VON...BIS </a:t>
            </a:r>
            <a:r>
              <a:rPr lang="cs-CZ" dirty="0"/>
              <a:t>	- od...do (doba trvání)	von 20 bis 21 Uhr </a:t>
            </a:r>
            <a:endParaRPr lang="cs-CZ" dirty="0" smtClean="0"/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SEIT</a:t>
            </a:r>
            <a:r>
              <a:rPr lang="cs-CZ" dirty="0" smtClean="0"/>
              <a:t> – od (jak dlouho již?)		</a:t>
            </a:r>
            <a:r>
              <a:rPr lang="cs-CZ" dirty="0" err="1" smtClean="0"/>
              <a:t>seit</a:t>
            </a:r>
            <a:r>
              <a:rPr lang="cs-CZ" dirty="0" smtClean="0"/>
              <a:t> 1945</a:t>
            </a:r>
          </a:p>
          <a:p>
            <a:pPr marL="109728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 err="1" smtClean="0"/>
              <a:t>seit</a:t>
            </a:r>
            <a:r>
              <a:rPr lang="cs-CZ" dirty="0" smtClean="0"/>
              <a:t> </a:t>
            </a:r>
            <a:r>
              <a:rPr lang="cs-CZ" dirty="0" err="1" smtClean="0"/>
              <a:t>gestern</a:t>
            </a:r>
            <a:endParaRPr lang="cs-CZ" dirty="0" smtClean="0"/>
          </a:p>
          <a:p>
            <a:pPr marL="109728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r>
              <a:rPr lang="cs-CZ" dirty="0" err="1" smtClean="0"/>
              <a:t>seit</a:t>
            </a:r>
            <a:r>
              <a:rPr lang="cs-CZ" dirty="0" smtClean="0"/>
              <a:t> </a:t>
            </a:r>
            <a:r>
              <a:rPr lang="cs-CZ" dirty="0" err="1" smtClean="0"/>
              <a:t>einem</a:t>
            </a:r>
            <a:r>
              <a:rPr lang="cs-CZ" dirty="0" smtClean="0"/>
              <a:t> </a:t>
            </a:r>
            <a:r>
              <a:rPr lang="cs-CZ" dirty="0" err="1" smtClean="0"/>
              <a:t>Jahr</a:t>
            </a:r>
            <a:endParaRPr lang="cs-CZ" dirty="0" smtClean="0"/>
          </a:p>
          <a:p>
            <a:pPr marL="109728" indent="0"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AB </a:t>
            </a:r>
            <a:r>
              <a:rPr lang="cs-CZ" b="1" dirty="0" smtClean="0"/>
              <a:t>–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od (od kdy?)			ab </a:t>
            </a:r>
            <a:r>
              <a:rPr lang="cs-CZ" dirty="0" err="1" smtClean="0"/>
              <a:t>heute</a:t>
            </a:r>
            <a:endParaRPr lang="cs-CZ" dirty="0" smtClean="0"/>
          </a:p>
          <a:p>
            <a:pPr marL="109728" indent="0">
              <a:buNone/>
            </a:pPr>
            <a:r>
              <a:rPr lang="cs-CZ" dirty="0"/>
              <a:t>	</a:t>
            </a:r>
            <a:r>
              <a:rPr lang="cs-CZ" dirty="0" smtClean="0"/>
              <a:t>					ab </a:t>
            </a:r>
            <a:r>
              <a:rPr lang="cs-CZ" dirty="0" err="1" smtClean="0"/>
              <a:t>morgen</a:t>
            </a:r>
            <a:r>
              <a:rPr lang="cs-CZ" dirty="0" smtClean="0"/>
              <a:t>	</a:t>
            </a:r>
          </a:p>
          <a:p>
            <a:pPr marL="109728" indent="0">
              <a:buNone/>
            </a:pPr>
            <a:r>
              <a:rPr lang="cs-CZ" dirty="0"/>
              <a:t>	</a:t>
            </a:r>
            <a:r>
              <a:rPr lang="cs-CZ" dirty="0" smtClean="0"/>
              <a:t>			  </a:t>
            </a:r>
            <a:r>
              <a:rPr lang="cs-CZ" b="1" dirty="0" err="1" smtClean="0">
                <a:solidFill>
                  <a:schemeClr val="bg1"/>
                </a:solidFill>
              </a:rPr>
              <a:t>jetzt</a:t>
            </a:r>
            <a:r>
              <a:rPr lang="cs-CZ" b="1" dirty="0" smtClean="0">
                <a:solidFill>
                  <a:schemeClr val="bg1"/>
                </a:solidFill>
              </a:rPr>
              <a:t>	</a:t>
            </a:r>
          </a:p>
          <a:p>
            <a:pPr marL="109728" indent="0">
              <a:buNone/>
            </a:pPr>
            <a:r>
              <a:rPr lang="cs-CZ" dirty="0" smtClean="0"/>
              <a:t>	</a:t>
            </a:r>
          </a:p>
          <a:p>
            <a:pPr marL="109728" indent="0">
              <a:buNone/>
            </a:pPr>
            <a:r>
              <a:rPr lang="cs-CZ" b="1" dirty="0" smtClean="0">
                <a:solidFill>
                  <a:schemeClr val="bg1"/>
                </a:solidFill>
              </a:rPr>
              <a:t>	SEIT						AB</a:t>
            </a:r>
            <a:endParaRPr lang="cs-CZ" b="1" dirty="0">
              <a:solidFill>
                <a:schemeClr val="bg1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4674452" y="5877272"/>
            <a:ext cx="0" cy="57606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483768" y="6309320"/>
            <a:ext cx="1656184" cy="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5076056" y="6300967"/>
            <a:ext cx="1656184" cy="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493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579296" cy="5793507"/>
          </a:xfrm>
        </p:spPr>
        <p:txBody>
          <a:bodyPr/>
          <a:lstStyle/>
          <a:p>
            <a:pPr marL="109728" indent="0">
              <a:buNone/>
            </a:pP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4277139" y="2768352"/>
            <a:ext cx="2484276" cy="2125980"/>
          </a:xfrm>
          <a:prstGeom prst="ellipse">
            <a:avLst/>
          </a:prstGeom>
          <a:solidFill>
            <a:schemeClr val="accent1">
              <a:tint val="100000"/>
              <a:shade val="100000"/>
              <a:hueMod val="100000"/>
              <a:satMod val="100000"/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u="sng" dirty="0" smtClean="0">
                <a:solidFill>
                  <a:schemeClr val="tx1"/>
                </a:solidFill>
              </a:rPr>
              <a:t>um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18 Uhr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2730384" y="2108494"/>
            <a:ext cx="4403309" cy="3445695"/>
          </a:xfrm>
          <a:prstGeom prst="ellipse">
            <a:avLst/>
          </a:prstGeom>
          <a:solidFill>
            <a:schemeClr val="bg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683568" y="1052736"/>
            <a:ext cx="6933648" cy="5406897"/>
          </a:xfrm>
          <a:prstGeom prst="ellipse">
            <a:avLst/>
          </a:prstGeom>
          <a:solidFill>
            <a:schemeClr val="accent1">
              <a:tint val="100000"/>
              <a:shade val="100000"/>
              <a:hueMod val="100000"/>
              <a:satMod val="100000"/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831889" y="3369677"/>
            <a:ext cx="16533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err="1" smtClean="0"/>
              <a:t>am</a:t>
            </a:r>
            <a:r>
              <a:rPr lang="cs-CZ" b="1" dirty="0" smtClean="0"/>
              <a:t> </a:t>
            </a:r>
            <a:r>
              <a:rPr lang="cs-CZ" b="1" dirty="0" err="1" smtClean="0"/>
              <a:t>Abend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u="sng" dirty="0" err="1" smtClean="0"/>
              <a:t>am</a:t>
            </a:r>
            <a:r>
              <a:rPr lang="cs-CZ" b="1" dirty="0" smtClean="0"/>
              <a:t> </a:t>
            </a:r>
            <a:r>
              <a:rPr lang="cs-CZ" b="1" dirty="0" err="1" smtClean="0"/>
              <a:t>Montag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2341" y="2569457"/>
            <a:ext cx="1659001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err="1" smtClean="0"/>
              <a:t>im</a:t>
            </a:r>
            <a:endParaRPr lang="cs-CZ" sz="2000" b="1" u="sng" dirty="0" smtClean="0"/>
          </a:p>
          <a:p>
            <a:endParaRPr lang="cs-CZ" sz="2000" b="1" dirty="0"/>
          </a:p>
          <a:p>
            <a:endParaRPr lang="cs-CZ" sz="2000" b="1" dirty="0" smtClean="0"/>
          </a:p>
          <a:p>
            <a:r>
              <a:rPr lang="cs-CZ" sz="2000" b="1" dirty="0" err="1" smtClean="0"/>
              <a:t>Juli</a:t>
            </a:r>
            <a:endParaRPr lang="cs-CZ" sz="2000" b="1" dirty="0" smtClean="0"/>
          </a:p>
          <a:p>
            <a:endParaRPr lang="cs-CZ" sz="2000" b="1" dirty="0"/>
          </a:p>
          <a:p>
            <a:endParaRPr lang="cs-CZ" sz="2000" b="1" dirty="0" smtClean="0"/>
          </a:p>
          <a:p>
            <a:r>
              <a:rPr lang="cs-CZ" sz="2000" b="1" dirty="0" smtClean="0"/>
              <a:t>Sommer</a:t>
            </a:r>
            <a:endParaRPr lang="cs-CZ" sz="20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189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Vyjádření data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Datum se vyjadřuje pomocí řadových číslovek</a:t>
            </a:r>
          </a:p>
          <a:p>
            <a:r>
              <a:rPr lang="cs-CZ" dirty="0" smtClean="0"/>
              <a:t>Lze jej vyjádřit následujícími způsoby:</a:t>
            </a:r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sz="3200" b="1" dirty="0" err="1" smtClean="0">
                <a:solidFill>
                  <a:srgbClr val="FF0000"/>
                </a:solidFill>
              </a:rPr>
              <a:t>Wann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hast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du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Geburtstag</a:t>
            </a:r>
            <a:r>
              <a:rPr lang="cs-CZ" sz="3200" b="1" dirty="0" smtClean="0">
                <a:solidFill>
                  <a:srgbClr val="FF0000"/>
                </a:solidFill>
              </a:rPr>
              <a:t>? </a:t>
            </a:r>
          </a:p>
          <a:p>
            <a:pPr marL="109728" indent="0">
              <a:buNone/>
            </a:pPr>
            <a:endParaRPr lang="cs-CZ" sz="3200" dirty="0" smtClean="0"/>
          </a:p>
          <a:p>
            <a:pPr marL="109728" indent="0">
              <a:buNone/>
            </a:pPr>
            <a:r>
              <a:rPr lang="cs-CZ" sz="3200" dirty="0" err="1" smtClean="0"/>
              <a:t>Am</a:t>
            </a:r>
            <a:r>
              <a:rPr lang="cs-CZ" sz="3200" dirty="0" smtClean="0"/>
              <a:t>	5. 6. 		- </a:t>
            </a:r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fünft</a:t>
            </a:r>
            <a:r>
              <a:rPr lang="cs-CZ" sz="3200" b="1" dirty="0" err="1" smtClean="0"/>
              <a:t>en</a:t>
            </a:r>
            <a:r>
              <a:rPr lang="cs-CZ" sz="3200" dirty="0" smtClean="0"/>
              <a:t> </a:t>
            </a:r>
            <a:r>
              <a:rPr lang="cs-CZ" sz="3200" dirty="0" err="1" smtClean="0"/>
              <a:t>sechst</a:t>
            </a:r>
            <a:r>
              <a:rPr lang="cs-CZ" sz="3200" b="1" dirty="0" err="1" smtClean="0"/>
              <a:t>en</a:t>
            </a:r>
            <a:endParaRPr lang="cs-CZ" sz="3200" b="1" dirty="0" smtClean="0"/>
          </a:p>
          <a:p>
            <a:pPr marL="109728" indent="0">
              <a:buNone/>
            </a:pPr>
            <a:endParaRPr lang="cs-CZ" sz="3200" b="1" dirty="0" smtClean="0"/>
          </a:p>
          <a:p>
            <a:pPr marL="109728" indent="0">
              <a:buNone/>
            </a:pPr>
            <a:r>
              <a:rPr lang="cs-CZ" sz="3200" dirty="0" err="1" smtClean="0"/>
              <a:t>Am</a:t>
            </a:r>
            <a:r>
              <a:rPr lang="cs-CZ" sz="3200" dirty="0" smtClean="0"/>
              <a:t> 5. Juni </a:t>
            </a:r>
            <a:r>
              <a:rPr lang="cs-CZ" sz="3200" b="1" dirty="0" smtClean="0"/>
              <a:t>	- </a:t>
            </a:r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fünft</a:t>
            </a:r>
            <a:r>
              <a:rPr lang="cs-CZ" sz="3200" b="1" dirty="0" err="1" smtClean="0"/>
              <a:t>en</a:t>
            </a:r>
            <a:r>
              <a:rPr lang="cs-CZ" sz="3200" dirty="0" smtClean="0"/>
              <a:t> Juni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43001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Der </a:t>
            </a:r>
            <a:r>
              <a:rPr lang="cs-CZ" sz="3200" b="1" dirty="0" err="1" smtClean="0">
                <a:solidFill>
                  <a:srgbClr val="FF0000"/>
                </a:solidFill>
              </a:rPr>
              <a:t>Wievielte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ist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heute</a:t>
            </a:r>
            <a:r>
              <a:rPr lang="cs-CZ" sz="3200" b="1" dirty="0" smtClean="0">
                <a:solidFill>
                  <a:srgbClr val="FF0000"/>
                </a:solidFill>
              </a:rPr>
              <a:t>? (1. pád)</a:t>
            </a:r>
          </a:p>
          <a:p>
            <a:pPr marL="109728" indent="0">
              <a:buNone/>
            </a:pPr>
            <a:endParaRPr lang="cs-CZ" sz="3200" b="1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cs-CZ" sz="3200" dirty="0" err="1" smtClean="0"/>
              <a:t>Heute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1. 3.		-	der </a:t>
            </a:r>
            <a:r>
              <a:rPr lang="cs-CZ" sz="3200" dirty="0" err="1" smtClean="0"/>
              <a:t>erste</a:t>
            </a:r>
            <a:r>
              <a:rPr lang="cs-CZ" sz="3200" dirty="0" smtClean="0"/>
              <a:t> </a:t>
            </a:r>
            <a:r>
              <a:rPr lang="cs-CZ" sz="3200" dirty="0" err="1" smtClean="0"/>
              <a:t>Dritte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r>
              <a:rPr lang="cs-CZ" sz="3200" dirty="0" err="1" smtClean="0"/>
              <a:t>Heute</a:t>
            </a:r>
            <a:r>
              <a:rPr lang="cs-CZ" sz="3200" dirty="0" smtClean="0"/>
              <a:t> </a:t>
            </a:r>
            <a:r>
              <a:rPr lang="cs-CZ" sz="3200" dirty="0" err="1" smtClean="0"/>
              <a:t>ist</a:t>
            </a:r>
            <a:r>
              <a:rPr lang="cs-CZ" sz="3200" dirty="0" smtClean="0"/>
              <a:t> 1. </a:t>
            </a:r>
            <a:r>
              <a:rPr lang="cs-CZ" sz="3200" dirty="0" err="1" smtClean="0"/>
              <a:t>März</a:t>
            </a:r>
            <a:r>
              <a:rPr lang="cs-CZ" sz="3200" dirty="0" smtClean="0"/>
              <a:t>	-	der </a:t>
            </a:r>
            <a:r>
              <a:rPr lang="cs-CZ" sz="3200" dirty="0" err="1" smtClean="0"/>
              <a:t>erste</a:t>
            </a:r>
            <a:r>
              <a:rPr lang="cs-CZ" sz="3200" dirty="0" smtClean="0"/>
              <a:t> </a:t>
            </a:r>
            <a:r>
              <a:rPr lang="cs-CZ" sz="3200" dirty="0" err="1" smtClean="0"/>
              <a:t>März</a:t>
            </a:r>
            <a:endParaRPr lang="cs-CZ" sz="3200" dirty="0" smtClean="0"/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Den </a:t>
            </a:r>
            <a:r>
              <a:rPr lang="cs-CZ" sz="3200" b="1" dirty="0" err="1" smtClean="0">
                <a:solidFill>
                  <a:srgbClr val="FF0000"/>
                </a:solidFill>
              </a:rPr>
              <a:t>Wievielten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haben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wir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heute</a:t>
            </a:r>
            <a:r>
              <a:rPr lang="cs-CZ" sz="3200" b="1" dirty="0" smtClean="0">
                <a:solidFill>
                  <a:srgbClr val="FF0000"/>
                </a:solidFill>
              </a:rPr>
              <a:t>?</a:t>
            </a:r>
          </a:p>
          <a:p>
            <a:pPr marL="109728" indent="0">
              <a:buNone/>
            </a:pPr>
            <a:r>
              <a:rPr lang="cs-CZ" sz="3200" dirty="0" err="1" smtClean="0"/>
              <a:t>Heute</a:t>
            </a:r>
            <a:r>
              <a:rPr lang="cs-CZ" sz="3200" dirty="0" smtClean="0"/>
              <a:t> </a:t>
            </a:r>
            <a:r>
              <a:rPr lang="cs-CZ" sz="3200" dirty="0" err="1" smtClean="0"/>
              <a:t>haben</a:t>
            </a:r>
            <a:r>
              <a:rPr lang="cs-CZ" sz="3200" dirty="0" smtClean="0"/>
              <a:t> </a:t>
            </a:r>
            <a:r>
              <a:rPr lang="cs-CZ" sz="3200" dirty="0" err="1" smtClean="0"/>
              <a:t>wir</a:t>
            </a:r>
            <a:r>
              <a:rPr lang="cs-CZ" sz="3200" dirty="0" smtClean="0"/>
              <a:t> ...</a:t>
            </a:r>
          </a:p>
          <a:p>
            <a:pPr marL="109728" indent="0">
              <a:buNone/>
            </a:pPr>
            <a:r>
              <a:rPr lang="cs-CZ" sz="3200" b="1" dirty="0" smtClean="0"/>
              <a:t>den</a:t>
            </a:r>
            <a:r>
              <a:rPr lang="cs-CZ" sz="3200" dirty="0" smtClean="0"/>
              <a:t> 15. 9.</a:t>
            </a:r>
            <a:r>
              <a:rPr lang="cs-CZ" sz="3200" dirty="0"/>
              <a:t> </a:t>
            </a:r>
            <a:r>
              <a:rPr lang="cs-CZ" sz="3200" dirty="0" smtClean="0"/>
              <a:t> - den </a:t>
            </a:r>
            <a:r>
              <a:rPr lang="cs-CZ" sz="3200" dirty="0" err="1" smtClean="0"/>
              <a:t>fünfzehnten</a:t>
            </a:r>
            <a:r>
              <a:rPr lang="cs-CZ" sz="3200" dirty="0" smtClean="0"/>
              <a:t> </a:t>
            </a:r>
            <a:r>
              <a:rPr lang="cs-CZ" sz="3200" dirty="0" err="1" smtClean="0"/>
              <a:t>neunten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b="1" dirty="0" smtClean="0"/>
              <a:t>den</a:t>
            </a:r>
            <a:r>
              <a:rPr lang="cs-CZ" sz="3200" dirty="0" smtClean="0"/>
              <a:t> 15. </a:t>
            </a:r>
            <a:r>
              <a:rPr lang="cs-CZ" sz="3200" dirty="0" err="1" smtClean="0"/>
              <a:t>September</a:t>
            </a:r>
            <a:r>
              <a:rPr lang="cs-CZ" sz="3200" dirty="0" smtClean="0"/>
              <a:t> – </a:t>
            </a:r>
            <a:r>
              <a:rPr lang="cs-CZ" sz="2400" dirty="0" smtClean="0"/>
              <a:t>den </a:t>
            </a:r>
            <a:r>
              <a:rPr lang="cs-CZ" sz="2400" dirty="0" err="1" smtClean="0"/>
              <a:t>fünfzehnten</a:t>
            </a:r>
            <a:r>
              <a:rPr lang="cs-CZ" sz="2400" dirty="0" smtClean="0"/>
              <a:t> </a:t>
            </a:r>
            <a:r>
              <a:rPr lang="cs-CZ" sz="2400" dirty="0" err="1" smtClean="0"/>
              <a:t>September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5547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Vyjádření letopočtu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němčině se letopočty tvoří podobně jako v ČJ.</a:t>
            </a:r>
          </a:p>
          <a:p>
            <a:r>
              <a:rPr lang="cs-CZ" dirty="0" smtClean="0"/>
              <a:t>Píší se vždy dohromady.</a:t>
            </a:r>
          </a:p>
          <a:p>
            <a:endParaRPr lang="cs-CZ" dirty="0"/>
          </a:p>
          <a:p>
            <a:pPr marL="109728" indent="0">
              <a:buNone/>
            </a:pPr>
            <a:r>
              <a:rPr lang="cs-CZ" sz="5400" dirty="0" smtClean="0">
                <a:solidFill>
                  <a:srgbClr val="FF0000"/>
                </a:solidFill>
              </a:rPr>
              <a:t>1 9</a:t>
            </a:r>
            <a:r>
              <a:rPr lang="cs-CZ" sz="5400" dirty="0" smtClean="0"/>
              <a:t> 4 5</a:t>
            </a:r>
            <a:r>
              <a:rPr lang="cs-CZ" sz="3200" dirty="0" smtClean="0"/>
              <a:t>	 </a:t>
            </a:r>
          </a:p>
          <a:p>
            <a:pPr marL="109728" indent="0">
              <a:buNone/>
            </a:pPr>
            <a:r>
              <a:rPr lang="cs-CZ" sz="3200" dirty="0" err="1" smtClean="0">
                <a:solidFill>
                  <a:srgbClr val="FF0000"/>
                </a:solidFill>
              </a:rPr>
              <a:t>Neunzehnhundert</a:t>
            </a:r>
            <a:r>
              <a:rPr lang="cs-CZ" sz="3200" dirty="0" err="1" smtClean="0"/>
              <a:t>fünfundvierzig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dirty="0" err="1" smtClean="0">
                <a:solidFill>
                  <a:srgbClr val="FF0000"/>
                </a:solidFill>
              </a:rPr>
              <a:t>Devatenáctset</a:t>
            </a:r>
            <a:r>
              <a:rPr lang="cs-CZ" sz="3200" dirty="0" err="1" smtClean="0"/>
              <a:t>čtyřicetpět</a:t>
            </a:r>
            <a:endParaRPr lang="cs-CZ" sz="32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706960" y="3167488"/>
            <a:ext cx="0" cy="7920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702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336704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5400" dirty="0" smtClean="0">
                <a:solidFill>
                  <a:srgbClr val="FF0000"/>
                </a:solidFill>
              </a:rPr>
              <a:t>16</a:t>
            </a:r>
            <a:r>
              <a:rPr lang="cs-CZ" sz="5400" dirty="0" smtClean="0"/>
              <a:t>07</a:t>
            </a:r>
          </a:p>
          <a:p>
            <a:pPr marL="109728" indent="0">
              <a:buNone/>
            </a:pPr>
            <a:r>
              <a:rPr lang="cs-CZ" sz="3200" dirty="0" err="1" smtClean="0">
                <a:solidFill>
                  <a:srgbClr val="FF0000"/>
                </a:solidFill>
              </a:rPr>
              <a:t>Sechzehnhundert</a:t>
            </a:r>
            <a:r>
              <a:rPr lang="cs-CZ" sz="3200" dirty="0" err="1" smtClean="0"/>
              <a:t>sieben</a:t>
            </a:r>
            <a:endParaRPr lang="cs-CZ" sz="3200" dirty="0" smtClean="0"/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5400" dirty="0" smtClean="0">
                <a:solidFill>
                  <a:srgbClr val="FF0000"/>
                </a:solidFill>
              </a:rPr>
              <a:t>14</a:t>
            </a:r>
            <a:r>
              <a:rPr lang="cs-CZ" sz="5400" dirty="0" smtClean="0"/>
              <a:t>78</a:t>
            </a:r>
          </a:p>
          <a:p>
            <a:pPr marL="109728" indent="0">
              <a:buNone/>
            </a:pPr>
            <a:r>
              <a:rPr lang="cs-CZ" sz="3200" dirty="0" err="1" smtClean="0">
                <a:solidFill>
                  <a:srgbClr val="FF0000"/>
                </a:solidFill>
              </a:rPr>
              <a:t>Vierzehnhundert</a:t>
            </a:r>
            <a:r>
              <a:rPr lang="cs-CZ" sz="3200" dirty="0" err="1" smtClean="0"/>
              <a:t>achtundsiebzig</a:t>
            </a:r>
            <a:endParaRPr lang="cs-CZ" sz="3200" dirty="0" smtClean="0"/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5400" dirty="0" smtClean="0">
                <a:solidFill>
                  <a:srgbClr val="FF0000"/>
                </a:solidFill>
              </a:rPr>
              <a:t>20</a:t>
            </a:r>
            <a:r>
              <a:rPr lang="cs-CZ" sz="5400" dirty="0" smtClean="0"/>
              <a:t>11</a:t>
            </a:r>
          </a:p>
          <a:p>
            <a:pPr marL="109728" indent="0">
              <a:buNone/>
            </a:pPr>
            <a:r>
              <a:rPr lang="cs-CZ" sz="3200" dirty="0" err="1" smtClean="0">
                <a:solidFill>
                  <a:srgbClr val="FF0000"/>
                </a:solidFill>
              </a:rPr>
              <a:t>Zweitausend</a:t>
            </a:r>
            <a:r>
              <a:rPr lang="cs-CZ" sz="3200" dirty="0" err="1" smtClean="0"/>
              <a:t>elf</a:t>
            </a:r>
            <a:endParaRPr lang="cs-CZ" sz="3200" dirty="0"/>
          </a:p>
          <a:p>
            <a:pPr marL="109728" indent="0">
              <a:buNone/>
            </a:pP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27350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Vyjádřete slovy datum: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200" dirty="0" smtClean="0"/>
              <a:t>14. 7. </a:t>
            </a:r>
            <a:r>
              <a:rPr lang="cs-CZ" sz="3200" dirty="0" smtClean="0">
                <a:solidFill>
                  <a:srgbClr val="FF0000"/>
                </a:solidFill>
              </a:rPr>
              <a:t>19</a:t>
            </a:r>
            <a:r>
              <a:rPr lang="cs-CZ" sz="3200" dirty="0" smtClean="0"/>
              <a:t>56</a:t>
            </a:r>
          </a:p>
          <a:p>
            <a:pPr marL="109728" indent="0">
              <a:buNone/>
            </a:pPr>
            <a:r>
              <a:rPr lang="cs-CZ" sz="3200" dirty="0" smtClean="0"/>
              <a:t>Der </a:t>
            </a:r>
            <a:r>
              <a:rPr lang="cs-CZ" sz="3200" dirty="0" err="1" smtClean="0"/>
              <a:t>vierzehnte</a:t>
            </a:r>
            <a:r>
              <a:rPr lang="cs-CZ" sz="3200" dirty="0" smtClean="0"/>
              <a:t> </a:t>
            </a:r>
            <a:r>
              <a:rPr lang="cs-CZ" sz="3200" dirty="0" err="1" smtClean="0"/>
              <a:t>Juli</a:t>
            </a:r>
            <a:r>
              <a:rPr lang="cs-CZ" sz="3200" dirty="0" smtClean="0"/>
              <a:t> </a:t>
            </a:r>
          </a:p>
          <a:p>
            <a:pPr marL="109728" indent="0">
              <a:buNone/>
            </a:pPr>
            <a:r>
              <a:rPr lang="cs-CZ" sz="3200" dirty="0" err="1" smtClean="0">
                <a:solidFill>
                  <a:srgbClr val="FF0000"/>
                </a:solidFill>
              </a:rPr>
              <a:t>neunzehnhundert</a:t>
            </a:r>
            <a:r>
              <a:rPr lang="cs-CZ" sz="3200" dirty="0" err="1" smtClean="0"/>
              <a:t>sechsundachtzig</a:t>
            </a:r>
            <a:endParaRPr lang="cs-CZ" sz="3200" dirty="0" smtClean="0"/>
          </a:p>
          <a:p>
            <a:pPr marL="109728" indent="0">
              <a:buNone/>
            </a:pPr>
            <a:endParaRPr lang="cs-CZ" sz="3200" dirty="0" smtClean="0"/>
          </a:p>
          <a:p>
            <a:pPr marL="109728" indent="0">
              <a:buNone/>
            </a:pPr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vierzehnt</a:t>
            </a:r>
            <a:r>
              <a:rPr lang="cs-CZ" sz="3200" b="1" dirty="0" err="1" smtClean="0"/>
              <a:t>en</a:t>
            </a:r>
            <a:r>
              <a:rPr lang="cs-CZ" sz="3200" dirty="0" smtClean="0"/>
              <a:t> </a:t>
            </a:r>
            <a:r>
              <a:rPr lang="cs-CZ" sz="3200" dirty="0" err="1" smtClean="0"/>
              <a:t>Juli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dirty="0" err="1">
                <a:solidFill>
                  <a:srgbClr val="FF0000"/>
                </a:solidFill>
              </a:rPr>
              <a:t>neunzehnhundert</a:t>
            </a:r>
            <a:r>
              <a:rPr lang="cs-CZ" sz="3200" dirty="0" err="1"/>
              <a:t>sechsundachtzig</a:t>
            </a:r>
            <a:endParaRPr lang="cs-CZ" sz="3200" dirty="0"/>
          </a:p>
          <a:p>
            <a:pPr marL="109728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6720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552728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200" dirty="0" smtClean="0"/>
              <a:t>21. 12. </a:t>
            </a:r>
            <a:r>
              <a:rPr lang="cs-CZ" sz="3200" dirty="0" smtClean="0">
                <a:solidFill>
                  <a:srgbClr val="FF0000"/>
                </a:solidFill>
              </a:rPr>
              <a:t>20</a:t>
            </a:r>
            <a:r>
              <a:rPr lang="cs-CZ" sz="3200" dirty="0" smtClean="0"/>
              <a:t>12</a:t>
            </a:r>
          </a:p>
          <a:p>
            <a:r>
              <a:rPr lang="cs-CZ" sz="3200" dirty="0" smtClean="0"/>
              <a:t>Der </a:t>
            </a:r>
            <a:r>
              <a:rPr lang="cs-CZ" sz="3200" dirty="0" err="1" smtClean="0"/>
              <a:t>einundzwanzigste</a:t>
            </a:r>
            <a:r>
              <a:rPr lang="cs-CZ" sz="3200" dirty="0" smtClean="0"/>
              <a:t> </a:t>
            </a:r>
            <a:r>
              <a:rPr lang="cs-CZ" sz="3200" dirty="0" err="1" smtClean="0"/>
              <a:t>Dezember</a:t>
            </a:r>
            <a:r>
              <a:rPr lang="cs-CZ" sz="3200" dirty="0" smtClean="0"/>
              <a:t> </a:t>
            </a:r>
          </a:p>
          <a:p>
            <a:pPr marL="109728" indent="0">
              <a:buNone/>
            </a:pPr>
            <a:r>
              <a:rPr lang="cs-CZ" sz="3200" dirty="0" smtClean="0">
                <a:solidFill>
                  <a:srgbClr val="FF0000"/>
                </a:solidFill>
              </a:rPr>
              <a:t>  </a:t>
            </a:r>
            <a:r>
              <a:rPr lang="cs-CZ" sz="3200" dirty="0" err="1" smtClean="0">
                <a:solidFill>
                  <a:srgbClr val="FF0000"/>
                </a:solidFill>
              </a:rPr>
              <a:t>zweitausend</a:t>
            </a:r>
            <a:r>
              <a:rPr lang="cs-CZ" sz="3200" dirty="0" err="1" smtClean="0"/>
              <a:t>zwölf</a:t>
            </a:r>
            <a:endParaRPr lang="cs-CZ" sz="3200" dirty="0" smtClean="0"/>
          </a:p>
          <a:p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einundzwanzigst</a:t>
            </a:r>
            <a:r>
              <a:rPr lang="cs-CZ" sz="3200" b="1" dirty="0" err="1" smtClean="0"/>
              <a:t>en</a:t>
            </a:r>
            <a:r>
              <a:rPr lang="cs-CZ" sz="3200" dirty="0" smtClean="0"/>
              <a:t> </a:t>
            </a:r>
            <a:r>
              <a:rPr lang="cs-CZ" sz="3200" dirty="0" err="1" smtClean="0"/>
              <a:t>Dezember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dirty="0" smtClean="0">
                <a:solidFill>
                  <a:srgbClr val="FF0000"/>
                </a:solidFill>
              </a:rPr>
              <a:t>  </a:t>
            </a:r>
            <a:r>
              <a:rPr lang="cs-CZ" sz="3200" dirty="0" err="1" smtClean="0">
                <a:solidFill>
                  <a:srgbClr val="FF0000"/>
                </a:solidFill>
              </a:rPr>
              <a:t>zweitausend</a:t>
            </a:r>
            <a:r>
              <a:rPr lang="cs-CZ" sz="3200" dirty="0" err="1" smtClean="0"/>
              <a:t>zwölf</a:t>
            </a:r>
            <a:r>
              <a:rPr lang="cs-CZ" sz="3200" dirty="0" smtClean="0"/>
              <a:t>.</a:t>
            </a:r>
          </a:p>
          <a:p>
            <a:pPr marL="109728" indent="0">
              <a:buNone/>
            </a:pPr>
            <a:endParaRPr lang="cs-CZ" sz="3200" dirty="0"/>
          </a:p>
          <a:p>
            <a:pPr marL="109728" indent="0">
              <a:buNone/>
            </a:pPr>
            <a:r>
              <a:rPr lang="cs-CZ" sz="3200" dirty="0" smtClean="0"/>
              <a:t>13. 1. </a:t>
            </a:r>
            <a:r>
              <a:rPr lang="cs-CZ" sz="3200" dirty="0" smtClean="0">
                <a:solidFill>
                  <a:srgbClr val="FF0000"/>
                </a:solidFill>
              </a:rPr>
              <a:t>14</a:t>
            </a:r>
            <a:r>
              <a:rPr lang="cs-CZ" sz="3200" dirty="0" smtClean="0"/>
              <a:t>12</a:t>
            </a:r>
          </a:p>
          <a:p>
            <a:r>
              <a:rPr lang="cs-CZ" sz="3200" dirty="0" smtClean="0"/>
              <a:t>Der </a:t>
            </a:r>
            <a:r>
              <a:rPr lang="cs-CZ" sz="3200" dirty="0" err="1" smtClean="0"/>
              <a:t>dreizehnte</a:t>
            </a:r>
            <a:r>
              <a:rPr lang="cs-CZ" sz="3200" dirty="0" smtClean="0"/>
              <a:t> </a:t>
            </a:r>
            <a:r>
              <a:rPr lang="cs-CZ" sz="3200" dirty="0" err="1" smtClean="0"/>
              <a:t>Januar</a:t>
            </a:r>
            <a:r>
              <a:rPr lang="cs-CZ" sz="3200" dirty="0"/>
              <a:t> </a:t>
            </a:r>
            <a:endParaRPr lang="cs-CZ" sz="3200" dirty="0" smtClean="0"/>
          </a:p>
          <a:p>
            <a:pPr marL="109728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</a:t>
            </a:r>
            <a:r>
              <a:rPr lang="cs-CZ" sz="3200" dirty="0" err="1" smtClean="0">
                <a:solidFill>
                  <a:srgbClr val="FF0000"/>
                </a:solidFill>
              </a:rPr>
              <a:t>vierzehnhundert</a:t>
            </a:r>
            <a:r>
              <a:rPr lang="cs-CZ" sz="3200" dirty="0" err="1" smtClean="0"/>
              <a:t>zwölf</a:t>
            </a:r>
            <a:r>
              <a:rPr lang="cs-CZ" sz="3200" dirty="0" smtClean="0"/>
              <a:t>.</a:t>
            </a:r>
          </a:p>
          <a:p>
            <a:r>
              <a:rPr lang="cs-CZ" sz="3200" dirty="0" err="1" smtClean="0"/>
              <a:t>Am</a:t>
            </a:r>
            <a:r>
              <a:rPr lang="cs-CZ" sz="3200" dirty="0" smtClean="0"/>
              <a:t> </a:t>
            </a:r>
            <a:r>
              <a:rPr lang="cs-CZ" sz="3200" dirty="0" err="1" smtClean="0"/>
              <a:t>dreizehnt</a:t>
            </a:r>
            <a:r>
              <a:rPr lang="cs-CZ" sz="3200" b="1" dirty="0" err="1" smtClean="0"/>
              <a:t>en</a:t>
            </a:r>
            <a:r>
              <a:rPr lang="cs-CZ" sz="3200" dirty="0" smtClean="0"/>
              <a:t> </a:t>
            </a:r>
            <a:r>
              <a:rPr lang="cs-CZ" sz="3200" dirty="0" err="1" smtClean="0"/>
              <a:t>Januar</a:t>
            </a:r>
            <a:r>
              <a:rPr lang="cs-CZ" sz="3200" dirty="0" smtClean="0"/>
              <a:t> </a:t>
            </a:r>
          </a:p>
          <a:p>
            <a:pPr marL="109728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</a:t>
            </a:r>
            <a:r>
              <a:rPr lang="cs-CZ" sz="3200" dirty="0" err="1">
                <a:solidFill>
                  <a:srgbClr val="FF0000"/>
                </a:solidFill>
              </a:rPr>
              <a:t>vierzehnhundert</a:t>
            </a:r>
            <a:r>
              <a:rPr lang="cs-CZ" sz="3200" dirty="0" err="1"/>
              <a:t>zwölf</a:t>
            </a:r>
            <a:r>
              <a:rPr lang="cs-CZ" sz="3200" dirty="0"/>
              <a:t>.</a:t>
            </a:r>
          </a:p>
          <a:p>
            <a:pPr marL="109728" indent="0">
              <a:buNone/>
            </a:pP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259118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TC010205606[[fn=Motiv hedvábí]]</Template>
  <TotalTime>1446</TotalTime>
  <Words>213</Words>
  <Application>Microsoft Office PowerPoint</Application>
  <PresentationFormat>Předvádění na obrazovce (4:3)</PresentationFormat>
  <Paragraphs>115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Silk</vt:lpstr>
      <vt:lpstr>Německý jazyk – Gramatické jevy</vt:lpstr>
      <vt:lpstr>Použití číslovek – data, letopočty</vt:lpstr>
      <vt:lpstr>Předložky spojené s vyjádřením data, času, letopočtu</vt:lpstr>
      <vt:lpstr>Prezentace aplikace PowerPoint</vt:lpstr>
      <vt:lpstr>Prezentace aplikace PowerPoint</vt:lpstr>
      <vt:lpstr>Vyjádření data</vt:lpstr>
      <vt:lpstr>Prezentace aplikace PowerPoint</vt:lpstr>
      <vt:lpstr>Vyjádření letopočtu</vt:lpstr>
      <vt:lpstr>Prezentace aplikace PowerPoint</vt:lpstr>
      <vt:lpstr>Vyjádřete slovy datum: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Petr Kozlovský</cp:lastModifiedBy>
  <cp:revision>143</cp:revision>
  <dcterms:created xsi:type="dcterms:W3CDTF">2011-03-22T17:13:23Z</dcterms:created>
  <dcterms:modified xsi:type="dcterms:W3CDTF">2011-12-18T21:45:04Z</dcterms:modified>
</cp:coreProperties>
</file>