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95" r:id="rId6"/>
    <p:sldId id="296" r:id="rId7"/>
    <p:sldId id="297" r:id="rId8"/>
    <p:sldId id="293" r:id="rId9"/>
    <p:sldId id="294" r:id="rId10"/>
    <p:sldId id="298" r:id="rId11"/>
    <p:sldId id="299" r:id="rId12"/>
    <p:sldId id="300" r:id="rId13"/>
    <p:sldId id="301" r:id="rId14"/>
    <p:sldId id="302" r:id="rId15"/>
    <p:sldId id="303" r:id="rId16"/>
    <p:sldId id="304" r:id="rId17"/>
    <p:sldId id="305" r:id="rId18"/>
    <p:sldId id="306" r:id="rId19"/>
    <p:sldId id="28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4629329"/>
            <a:ext cx="5867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Podnik					</a:t>
            </a:r>
          </a:p>
          <a:p>
            <a:pPr algn="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VI-2-17-01_Podnik 1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01.09.2013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69740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Podnik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5141" y="582442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4482" y="2196683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podnikání, podnikatel, podnik, právní, ekonomická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a organizační samostatnost</a:t>
            </a:r>
            <a:r>
              <a:rPr lang="cs-CZ" sz="2800" dirty="0" smtClean="0">
                <a:solidFill>
                  <a:srgbClr val="FF0000"/>
                </a:solidFill>
              </a:rPr>
              <a:t>, obchodní rejstřík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právní úprava podnikání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65176"/>
            <a:ext cx="8229600" cy="447977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Občanský zákoník č. 40/1964 Sb.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Obchodní zákoník č. 513/1991 Sb.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Zákon o živnostenském podnikání č. 455/4991 Sb.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4" name="Picture 2" descr="C:\Users\NB1\Pictures\MH9003211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99408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100811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Základní pojmy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348880"/>
            <a:ext cx="7854696" cy="2632256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Právní norma   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všeobecně závazné pravidlo chování, 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vydané státními orgány v předepsané formě 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vynutitelné státní mocí</a:t>
            </a:r>
            <a:r>
              <a:rPr lang="cs-CZ" b="1" dirty="0" smtClean="0"/>
              <a:t> 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63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7772400" cy="86409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Základní pojmy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142456"/>
            <a:ext cx="7772400" cy="3590800"/>
          </a:xfrm>
        </p:spPr>
        <p:txBody>
          <a:bodyPr>
            <a:normAutofit/>
          </a:bodyPr>
          <a:lstStyle/>
          <a:p>
            <a:r>
              <a:rPr lang="cs-CZ" sz="2600" b="1" dirty="0" smtClean="0">
                <a:solidFill>
                  <a:prstClr val="black"/>
                </a:solidFill>
              </a:rPr>
              <a:t>Podnikání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prstClr val="black"/>
                </a:solidFill>
              </a:rPr>
              <a:t>soustavná činnost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prstClr val="black"/>
                </a:solidFill>
              </a:rPr>
              <a:t>prováděná samostatně podnikatelem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prstClr val="black"/>
                </a:solidFill>
              </a:rPr>
              <a:t>vlastním jménem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prstClr val="black"/>
                </a:solidFill>
              </a:rPr>
              <a:t>na vlastní odpovědnost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prstClr val="black"/>
                </a:solidFill>
              </a:rPr>
              <a:t>za účelem dosažení zisku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45681"/>
            <a:ext cx="3097213" cy="3090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83949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772400" cy="648072"/>
          </a:xfrm>
        </p:spPr>
        <p:txBody>
          <a:bodyPr/>
          <a:lstStyle/>
          <a:p>
            <a:r>
              <a:rPr lang="cs-CZ" sz="3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pojmy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844824"/>
            <a:ext cx="7772400" cy="4392488"/>
          </a:xfrm>
        </p:spPr>
        <p:txBody>
          <a:bodyPr>
            <a:noAutofit/>
          </a:bodyPr>
          <a:lstStyle/>
          <a:p>
            <a:r>
              <a:rPr lang="cs-CZ" sz="2600" b="1" dirty="0" smtClean="0"/>
              <a:t>Podnikatel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dirty="0" smtClean="0"/>
              <a:t>právně samostatný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dirty="0" smtClean="0"/>
              <a:t>vlastnicky oddělený právní subjekt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dirty="0" smtClean="0"/>
              <a:t>činnost vyvíjí svým jménem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dirty="0" smtClean="0"/>
              <a:t>na vlastní účet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dirty="0" smtClean="0"/>
              <a:t>za účelem dosažení zisku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b="1" dirty="0" smtClean="0"/>
              <a:t>Právnická osoba – </a:t>
            </a:r>
            <a:r>
              <a:rPr lang="cs-CZ" sz="2600" dirty="0" smtClean="0"/>
              <a:t>zapsaná v obchodním rejstříku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600" b="1" dirty="0" smtClean="0"/>
              <a:t>Fyzická osoba –</a:t>
            </a:r>
            <a:r>
              <a:rPr lang="cs-CZ" sz="2600" dirty="0" smtClean="0"/>
              <a:t> zapsaná v živnostenském rejstříku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38947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Základní pojmy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Podnik </a:t>
            </a:r>
            <a:r>
              <a:rPr lang="cs-CZ" dirty="0" smtClean="0"/>
              <a:t>je soubor vzájemně souvisejících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cs-CZ" b="1" dirty="0" smtClean="0"/>
              <a:t>hmotných (</a:t>
            </a:r>
            <a:r>
              <a:rPr lang="cs-CZ" dirty="0" smtClean="0"/>
              <a:t>zůstatková hodnota věcných prostředků)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b="1" dirty="0" smtClean="0"/>
              <a:t>osobních (</a:t>
            </a:r>
            <a:r>
              <a:rPr lang="cs-CZ" dirty="0" smtClean="0"/>
              <a:t>struktura a klasifikace zaměstnanců)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b="1" dirty="0" smtClean="0"/>
              <a:t>nehmotných </a:t>
            </a:r>
            <a:r>
              <a:rPr lang="cs-CZ" dirty="0" smtClean="0"/>
              <a:t>(obchodní jméno, práva k průmyslovému vlastnictví, patenty,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…) složek podnikání.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Charakteristické znaky podnikatele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304" y="2306092"/>
            <a:ext cx="811912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/>
              <a:t>p</a:t>
            </a:r>
            <a:r>
              <a:rPr lang="cs-CZ" sz="2600" dirty="0" smtClean="0"/>
              <a:t>rávní samostatnost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právo podnikatele vstupovat do právních vztahů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/>
              <a:t> </a:t>
            </a:r>
            <a:r>
              <a:rPr lang="cs-CZ" sz="2600" dirty="0" smtClean="0"/>
              <a:t>provozuje svou činnost samostatně pod svým jménem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vymezuje si sám předmět podnikání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nese podnikatelské riziko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hospodaří s majetkem podniku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vede účetnictví podniku</a:t>
            </a:r>
          </a:p>
        </p:txBody>
      </p:sp>
    </p:spTree>
    <p:extLst>
      <p:ext uri="{BB962C8B-B14F-4D97-AF65-F5344CB8AC3E}">
        <p14:creationId xmlns:p14="http://schemas.microsoft.com/office/powerpoint/2010/main" xmlns="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960136"/>
          </a:xfrm>
        </p:spPr>
        <p:txBody>
          <a:bodyPr/>
          <a:lstStyle/>
          <a:p>
            <a:r>
              <a:rPr lang="cs-CZ" sz="4000" kern="0" dirty="0" smtClean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ea typeface="Microsoft YaHei" pitchFamily="2"/>
                <a:cs typeface="Arial" pitchFamily="2"/>
              </a:rPr>
              <a:t>Oprávnění podnikat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844824"/>
            <a:ext cx="7772400" cy="4176464"/>
          </a:xfrm>
        </p:spPr>
        <p:txBody>
          <a:bodyPr>
            <a:normAutofit/>
          </a:bodyPr>
          <a:lstStyle/>
          <a:p>
            <a:pPr lvl="0">
              <a:spcBef>
                <a:spcPts val="799"/>
              </a:spcBef>
              <a:buClr>
                <a:srgbClr val="000000"/>
              </a:buClr>
              <a:buSzPct val="100000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sz="2600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Má každá FO nebo PO, která splní tyto podmínky:</a:t>
            </a:r>
          </a:p>
          <a:p>
            <a:pPr marL="457200" lvl="0" indent="-45720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sz="2600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18 let (zletilost), 16 let (od 1.1.2014 se souhlasem zákonného zástupce a soudu)</a:t>
            </a:r>
          </a:p>
          <a:p>
            <a:pPr marL="457200" lvl="0" indent="-45720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sz="2600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Získání živnostenského oprávnění (Výpis z živnostenského rejstříku, koncesní listina)</a:t>
            </a:r>
          </a:p>
          <a:p>
            <a:pPr marL="457200" lvl="0" indent="-45720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sz="2600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PO zápis do obchodního rejstříku</a:t>
            </a:r>
            <a:endParaRPr lang="cs-CZ" sz="2600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81128"/>
            <a:ext cx="2160241" cy="2154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34274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Neoprávněné podnikání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Definováno tak, že podnikatel nemá koncesní listinu nebo výpis z živnostenského rejstříku pro svoji činnost</a:t>
            </a:r>
            <a:endParaRPr lang="pl-PL" kern="0" dirty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556" y="3284984"/>
            <a:ext cx="3097213" cy="3090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418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7772400" cy="100811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Povinnosti soukromého podnikatele</a:t>
            </a:r>
            <a:endParaRPr lang="cs-CZ" sz="3600" dirty="0"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844824"/>
            <a:ext cx="7772400" cy="4248472"/>
          </a:xfrm>
        </p:spPr>
        <p:txBody>
          <a:bodyPr>
            <a:normAutofit/>
          </a:bodyPr>
          <a:lstStyle/>
          <a:p>
            <a:r>
              <a:rPr lang="cs-CZ" dirty="0" smtClean="0"/>
              <a:t>Některé jsou tyto:</a:t>
            </a:r>
          </a:p>
          <a:p>
            <a:endParaRPr lang="cs-CZ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Umožnit prohlídku provozovny živnostenskému úřadu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Označit provozovnu jménem, provozní dobou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Uzavření provozovny ohlásit zákazníkům 3 dny předem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Označit zboží cenami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Prokázat původ zboží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Odpovědnost za zaměstnance (bezpečnost práce)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Zařízení na ochranu životního prostředí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214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7772400" cy="1080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Ekonomická samostatnost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604656"/>
          </a:xfrm>
        </p:spPr>
        <p:txBody>
          <a:bodyPr>
            <a:no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Podnik vede povinně o svém hospodaření účetnictví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Volí si předmět činnosti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Vybírá dodavatele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Vybírá odběratele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Vybírá zaměstnance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Stanovuje ceny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385082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836712"/>
            <a:ext cx="7772400" cy="96013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Evidence soukromého podnikatele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916832"/>
            <a:ext cx="7772400" cy="4464496"/>
          </a:xfrm>
        </p:spPr>
        <p:txBody>
          <a:bodyPr>
            <a:noAutofit/>
          </a:bodyPr>
          <a:lstStyle/>
          <a:p>
            <a:r>
              <a:rPr lang="cs-CZ" sz="2600" dirty="0" smtClean="0"/>
              <a:t>Podnikatel je povinen vést:</a:t>
            </a:r>
          </a:p>
          <a:p>
            <a:pPr marL="514350" indent="-514350">
              <a:buAutoNum type="alphaLcParenR"/>
            </a:pPr>
            <a:r>
              <a:rPr lang="cs-CZ" sz="2600" dirty="0" smtClean="0"/>
              <a:t>Peněžní deník – evidence finančních operací s druhovým rozpisem příjmů a výdajů</a:t>
            </a:r>
          </a:p>
          <a:p>
            <a:pPr marL="514350" indent="-514350">
              <a:buAutoNum type="alphaLcParenR"/>
            </a:pPr>
            <a:r>
              <a:rPr lang="cs-CZ" sz="2600" dirty="0" smtClean="0"/>
              <a:t>Evidenci operativní: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majetek a zásoby v inventárních kartách, knihách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pohledávky (kniha vydaných faktur) a závazky (kniha přijatých faktur)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mzdovou evidenci (mzdové listy)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evidenci zakázek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121401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7772400" cy="88812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Organizační samostatnost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060848"/>
            <a:ext cx="7772400" cy="4176464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Podnik se dělí na organizační útvary (vrcholový management, výrobní úsek, finanční úsek, odbyt,…</a:t>
            </a:r>
          </a:p>
          <a:p>
            <a:endParaRPr lang="cs-CZ" sz="2600" dirty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Podnik sám rozhoduje o organizační struktuře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3440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7772400" cy="1362456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Daňová a odvodová povinnost soukromého podnikatele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204864"/>
            <a:ext cx="7772400" cy="4104456"/>
          </a:xfrm>
        </p:spPr>
        <p:txBody>
          <a:bodyPr>
            <a:normAutofit fontScale="92500"/>
          </a:bodyPr>
          <a:lstStyle/>
          <a:p>
            <a:r>
              <a:rPr lang="cs-CZ" sz="2600" dirty="0" smtClean="0"/>
              <a:t>Podnikatel se musí vyrovnat se státním rozpočtem:</a:t>
            </a:r>
          </a:p>
          <a:p>
            <a:endParaRPr lang="cs-CZ" sz="2600" dirty="0" smtClean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Daň z příjmů za sebe a zaměstnance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Pojištění nemocenské a sociální za sebe i zaměstnance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Daň silniční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Daň z přidané hodnoty (je-li plátcem)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Spotřební daň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Clo při obchodování se zahraničím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A další:	nájem, pojištění za škody, ….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29433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88812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Základní pojmy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492896"/>
            <a:ext cx="7772400" cy="374441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Obchodní rejstřík </a:t>
            </a:r>
            <a:r>
              <a:rPr lang="cs-CZ" sz="2400" dirty="0" smtClean="0"/>
              <a:t>je veřejný seznam, do kterého se zapisují: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Povinně </a:t>
            </a:r>
            <a:r>
              <a:rPr lang="cs-CZ" sz="2400" dirty="0" smtClean="0"/>
              <a:t>obchodní společnosti PO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Dobrovolně </a:t>
            </a:r>
            <a:r>
              <a:rPr lang="cs-CZ" sz="2400" dirty="0" smtClean="0"/>
              <a:t>na základě žádosti FO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Obchodní rejstřík je veden rejstříkovým soudem.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Firma (PO a FO) získává identifikační (IČ) číslo, pod kterým je vedena.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861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772400" cy="720080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Praktické cvičení</a:t>
            </a:r>
            <a:endParaRPr lang="cs-CZ" sz="3600" dirty="0"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196752"/>
            <a:ext cx="7772400" cy="5112568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Nalezněte v živnostenském zákoníku některé ohlašovací i koncesované živnosti.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Posuďte, zda jde o bezúhonnost: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Občan, který zavinil dopravní nehodu z nedbalosti, si chce otevřít pekařskou živnost,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Občan, který byl odsouzen za úmyslné prodávání zdravotně závadných potravin, si chce zřídit obchod se smíšeným zbožím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Občan, který odsouzen za lehké ublížení na těle, si chce zřídit autoopravnu.</a:t>
            </a:r>
          </a:p>
          <a:p>
            <a:pPr marL="457200" indent="-457200">
              <a:buAutoNum type="arabicPeriod" startAt="3"/>
            </a:pPr>
            <a:r>
              <a:rPr lang="cs-CZ" dirty="0" smtClean="0"/>
              <a:t>Tatínek koupil pro naši rodinu auto. Staršímu bratrovi prodal staré auto za Kč 30 000. Je to podnikání?</a:t>
            </a:r>
          </a:p>
          <a:p>
            <a:pPr marL="457200" indent="-457200">
              <a:buAutoNum type="arabicPeriod" startAt="3"/>
            </a:pPr>
            <a:r>
              <a:rPr lang="cs-CZ" dirty="0" smtClean="0"/>
              <a:t>Jaké jsou sankce za neoprávněné podnikání?</a:t>
            </a:r>
          </a:p>
          <a:p>
            <a:pPr marL="457200" indent="-457200">
              <a:buFont typeface="+mj-lt"/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5564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 smtClean="0"/>
              <a:t>Podnik </a:t>
            </a:r>
            <a:r>
              <a:rPr lang="cs-CZ" dirty="0"/>
              <a:t>je společenství lidí a prostředků, které jsou spojeny za účelem zabezpečování různých činností za účelem zajištění vlastního prospěchu. Znalost základních </a:t>
            </a:r>
            <a:r>
              <a:rPr lang="cs-CZ" dirty="0" smtClean="0"/>
              <a:t>podmínek podnikání usnadní výběr  </a:t>
            </a:r>
            <a:r>
              <a:rPr lang="cs-CZ" dirty="0"/>
              <a:t>formy podnikání. Zásadní rozhodování nelze uskutečňovat bez potřebných informací. Tento učební materiál obsahuje obecné pojetí </a:t>
            </a:r>
            <a:r>
              <a:rPr lang="cs-CZ" dirty="0" smtClean="0"/>
              <a:t>podniku a podnikání, je doplněn </a:t>
            </a:r>
            <a:r>
              <a:rPr lang="cs-CZ" dirty="0"/>
              <a:t>o </a:t>
            </a:r>
            <a:r>
              <a:rPr lang="cs-CZ" dirty="0" smtClean="0"/>
              <a:t>praktické cvičení.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/>
              <a:t>PREISLEROVÁ, Ing. Dagmar. Ekonomika: pro střední školy, pro podnikatele. Brno: MC nakladatelství, Moldavská 11, 625 00 Brno, 1998</a:t>
            </a:r>
            <a:r>
              <a:rPr lang="cs-CZ" dirty="0" smtClean="0"/>
              <a:t>.</a:t>
            </a:r>
          </a:p>
          <a:p>
            <a:r>
              <a:rPr lang="cs-CZ" dirty="0" smtClean="0"/>
              <a:t>ŠTOHL</a:t>
            </a:r>
            <a:r>
              <a:rPr lang="cs-CZ" dirty="0"/>
              <a:t>, Ing. Pavel. Učebnice účetnictví 2013 - 1. díl. 14. vyd. Znojmo: Ing. Pavel </a:t>
            </a:r>
            <a:r>
              <a:rPr lang="cs-CZ" dirty="0" err="1"/>
              <a:t>Štohl</a:t>
            </a:r>
            <a:r>
              <a:rPr lang="cs-CZ" dirty="0"/>
              <a:t> s.r.o., Znojmo, 2013. ISBN 978-8087237-58-8</a:t>
            </a:r>
            <a:r>
              <a:rPr lang="cs-CZ" dirty="0" smtClean="0"/>
              <a:t>.</a:t>
            </a:r>
          </a:p>
          <a:p>
            <a:r>
              <a:rPr lang="cs-CZ" dirty="0"/>
              <a:t>ŠTOHL, Ing. Pavel a Ing. Vladislav KLIČKA. Maturitní okruhy z účetnictví 2011. 4. upravené vydání. Znojmo: Ing. Pavel </a:t>
            </a:r>
            <a:r>
              <a:rPr lang="cs-CZ" dirty="0" err="1"/>
              <a:t>Štohl</a:t>
            </a:r>
            <a:r>
              <a:rPr lang="cs-CZ" dirty="0"/>
              <a:t> s.r.o., Znojmo, 2011. ISBN 978-80-87237-32-8</a:t>
            </a:r>
            <a:r>
              <a:rPr lang="cs-CZ" dirty="0" smtClean="0"/>
              <a:t>.</a:t>
            </a:r>
          </a:p>
          <a:p>
            <a:r>
              <a:rPr lang="cs-CZ" dirty="0"/>
              <a:t>MACH, Josef. Ekonomika pro SOU 2. díl. Praha: Fortuna, 1999. ISBN 80-7168-671-9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17802</TotalTime>
  <Words>842</Words>
  <Application>Microsoft Office PowerPoint</Application>
  <PresentationFormat>Předvádění na obrazovce (4:3)</PresentationFormat>
  <Paragraphs>130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Snímek 1</vt:lpstr>
      <vt:lpstr>Snímek 2</vt:lpstr>
      <vt:lpstr>Podnik</vt:lpstr>
      <vt:lpstr>Základní právní úprava podnikání</vt:lpstr>
      <vt:lpstr>Základní pojmy</vt:lpstr>
      <vt:lpstr>Základní pojmy</vt:lpstr>
      <vt:lpstr>Základní pojmy</vt:lpstr>
      <vt:lpstr>Základní pojmy</vt:lpstr>
      <vt:lpstr>Charakteristické znaky podnikatele </vt:lpstr>
      <vt:lpstr>Oprávnění podnikat</vt:lpstr>
      <vt:lpstr>Neoprávněné podnikání</vt:lpstr>
      <vt:lpstr>Povinnosti soukromého podnikatele</vt:lpstr>
      <vt:lpstr>Ekonomická samostatnost</vt:lpstr>
      <vt:lpstr>Evidence soukromého podnikatele</vt:lpstr>
      <vt:lpstr>Organizační samostatnost</vt:lpstr>
      <vt:lpstr>Daňová a odvodová povinnost soukromého podnikatele</vt:lpstr>
      <vt:lpstr>Základní pojmy</vt:lpstr>
      <vt:lpstr>Praktické cvičení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205</cp:revision>
  <dcterms:created xsi:type="dcterms:W3CDTF">2013-01-11T17:11:37Z</dcterms:created>
  <dcterms:modified xsi:type="dcterms:W3CDTF">2014-10-31T14:44:51Z</dcterms:modified>
</cp:coreProperties>
</file>