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0D3F59A4-F837-41F0-876E-5CF40EF10FB8}" type="datetimeFigureOut">
              <a:rPr lang="cs-CZ" smtClean="0"/>
              <a:t>21.4.2012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Německý </a:t>
            </a:r>
            <a:r>
              <a:rPr lang="cs-CZ" sz="2800" smtClean="0"/>
              <a:t>jazyk – Gramatické jevy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Rozkazovací způsob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VY_32_INOVACE_02-05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696838"/>
              </p:ext>
            </p:extLst>
          </p:nvPr>
        </p:nvGraphicFramePr>
        <p:xfrm>
          <a:off x="1691680" y="2348880"/>
          <a:ext cx="6208395" cy="28483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Jazyk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Německý jazyk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  <a:latin typeface="+mn-lt"/>
                          <a:ea typeface="+mn-ea"/>
                        </a:rPr>
                        <a:t>Gramatické jevy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Rozkazovací</a:t>
                      </a:r>
                      <a:r>
                        <a:rPr lang="cs-CZ" sz="1400" kern="50" baseline="0" dirty="0" smtClean="0">
                          <a:effectLst/>
                        </a:rPr>
                        <a:t> způsob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31.</a:t>
                      </a:r>
                      <a:r>
                        <a:rPr lang="cs-CZ" sz="1400" kern="50" baseline="0" dirty="0" smtClean="0">
                          <a:effectLst/>
                        </a:rPr>
                        <a:t> 1. 2011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baseline="0" dirty="0" smtClean="0">
                          <a:effectLst/>
                          <a:latin typeface="+mn-lt"/>
                          <a:ea typeface="+mn-ea"/>
                        </a:rPr>
                        <a:t>Seznámen se s tvoření rozkazovacího způsobu, příklady na praktické procvičení gramatického jevu.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870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Rozkazovací způsob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Rozkazovacím způsobem vyjadřujeme výzvu, </a:t>
            </a:r>
            <a:endParaRPr lang="cs-CZ" dirty="0" smtClean="0"/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/>
              <a:t>rozkaz</a:t>
            </a:r>
            <a:r>
              <a:rPr lang="cs-CZ" dirty="0" smtClean="0"/>
              <a:t>, zákaz, doporučení, radu, přání, varování.</a:t>
            </a:r>
          </a:p>
          <a:p>
            <a:pPr marL="109728" indent="0">
              <a:buNone/>
            </a:pPr>
            <a:endParaRPr lang="cs-CZ" dirty="0"/>
          </a:p>
          <a:p>
            <a:r>
              <a:rPr lang="cs-CZ" dirty="0" smtClean="0"/>
              <a:t>Ve 2. osobě jednotného i množného čísla není </a:t>
            </a:r>
            <a:endParaRPr lang="cs-CZ" dirty="0" smtClean="0"/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v </a:t>
            </a:r>
            <a:r>
              <a:rPr lang="cs-CZ" dirty="0" smtClean="0"/>
              <a:t>rozkazovacím </a:t>
            </a:r>
            <a:r>
              <a:rPr lang="cs-CZ" dirty="0" smtClean="0"/>
              <a:t>způsobu osobní zájmeno.</a:t>
            </a:r>
          </a:p>
          <a:p>
            <a:endParaRPr lang="cs-CZ" dirty="0"/>
          </a:p>
          <a:p>
            <a:r>
              <a:rPr lang="cs-CZ" dirty="0" smtClean="0"/>
              <a:t>V 1. osobě množného čísla a při vykání má </a:t>
            </a: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  sloveso </a:t>
            </a:r>
            <a:r>
              <a:rPr lang="cs-CZ" dirty="0" smtClean="0"/>
              <a:t>stejný tvar jako v oznamovacím </a:t>
            </a:r>
            <a:r>
              <a:rPr lang="cs-CZ" dirty="0" smtClean="0"/>
              <a:t>způsobu,</a:t>
            </a:r>
          </a:p>
          <a:p>
            <a:pPr marL="109728" indent="0">
              <a:buNone/>
            </a:pPr>
            <a:r>
              <a:rPr lang="cs-CZ" dirty="0" smtClean="0"/>
              <a:t>   ale osobní </a:t>
            </a:r>
            <a:r>
              <a:rPr lang="cs-CZ" dirty="0" smtClean="0"/>
              <a:t>zájmeno stojí za </a:t>
            </a:r>
            <a:r>
              <a:rPr lang="cs-CZ" dirty="0" smtClean="0"/>
              <a:t>slovesem.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9513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Tvoření rozkazovacího způsobu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cs-CZ" sz="4400" dirty="0" smtClean="0"/>
              <a:t>U kterých osob lze tvořit </a:t>
            </a:r>
          </a:p>
          <a:p>
            <a:pPr marL="109728" indent="0" algn="ctr">
              <a:buNone/>
            </a:pPr>
            <a:r>
              <a:rPr lang="cs-CZ" sz="4400" dirty="0" smtClean="0"/>
              <a:t>rozkazovací způsob?</a:t>
            </a:r>
          </a:p>
          <a:p>
            <a:pPr marL="109728" indent="0">
              <a:buNone/>
            </a:pPr>
            <a:endParaRPr lang="cs-CZ" sz="3200" dirty="0"/>
          </a:p>
          <a:p>
            <a:r>
              <a:rPr lang="cs-CZ" sz="3200" dirty="0" smtClean="0">
                <a:solidFill>
                  <a:srgbClr val="FF0000"/>
                </a:solidFill>
              </a:rPr>
              <a:t>2. osoba čísla jednotného </a:t>
            </a:r>
            <a:r>
              <a:rPr lang="cs-CZ" sz="3200" dirty="0" smtClean="0"/>
              <a:t>(</a:t>
            </a:r>
            <a:r>
              <a:rPr lang="cs-CZ" sz="3200" dirty="0" err="1" smtClean="0"/>
              <a:t>du</a:t>
            </a:r>
            <a:r>
              <a:rPr lang="cs-CZ" sz="3200" dirty="0" smtClean="0"/>
              <a:t>)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2. osoba čísla množného </a:t>
            </a:r>
            <a:r>
              <a:rPr lang="cs-CZ" sz="3200" dirty="0" smtClean="0"/>
              <a:t>(</a:t>
            </a:r>
            <a:r>
              <a:rPr lang="cs-CZ" sz="3200" dirty="0" err="1" smtClean="0"/>
              <a:t>ihr</a:t>
            </a:r>
            <a:r>
              <a:rPr lang="cs-CZ" sz="3200" dirty="0" smtClean="0"/>
              <a:t>)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1. osoba čísla množného </a:t>
            </a:r>
            <a:r>
              <a:rPr lang="cs-CZ" sz="3200" dirty="0" smtClean="0"/>
              <a:t>(</a:t>
            </a:r>
            <a:r>
              <a:rPr lang="cs-CZ" sz="3200" dirty="0" err="1" smtClean="0"/>
              <a:t>wir</a:t>
            </a:r>
            <a:r>
              <a:rPr lang="cs-CZ" sz="3200" dirty="0" smtClean="0"/>
              <a:t>)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3. osoba čísla množného </a:t>
            </a:r>
            <a:r>
              <a:rPr lang="cs-CZ" sz="3200" dirty="0" smtClean="0"/>
              <a:t>(</a:t>
            </a:r>
            <a:r>
              <a:rPr lang="cs-CZ" sz="3200" dirty="0" err="1" smtClean="0"/>
              <a:t>Sie</a:t>
            </a:r>
            <a:r>
              <a:rPr lang="cs-CZ" sz="3200" dirty="0" smtClean="0"/>
              <a:t> – vykání)</a:t>
            </a:r>
            <a:endParaRPr lang="cs-CZ" sz="3200" dirty="0"/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86412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5793507"/>
          </a:xfrm>
        </p:spPr>
        <p:txBody>
          <a:bodyPr/>
          <a:lstStyle/>
          <a:p>
            <a:r>
              <a:rPr lang="cs-CZ" b="1" u="sng" dirty="0"/>
              <a:t>2</a:t>
            </a:r>
            <a:r>
              <a:rPr lang="cs-CZ" b="1" u="sng" dirty="0" smtClean="0"/>
              <a:t>. osoba čísla jednotného</a:t>
            </a:r>
          </a:p>
          <a:p>
            <a:pPr marL="109728" indent="0">
              <a:buNone/>
            </a:pPr>
            <a:endParaRPr lang="cs-CZ" b="1" u="sng" dirty="0"/>
          </a:p>
          <a:p>
            <a:pPr marL="109728" indent="0">
              <a:buNone/>
            </a:pP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kommst</a:t>
            </a:r>
            <a:r>
              <a:rPr lang="cs-CZ" dirty="0" smtClean="0"/>
              <a:t> </a:t>
            </a:r>
            <a:r>
              <a:rPr lang="cs-CZ" dirty="0" err="1" smtClean="0"/>
              <a:t>jetzt</a:t>
            </a:r>
            <a:r>
              <a:rPr lang="cs-CZ" dirty="0" smtClean="0"/>
              <a:t> nach </a:t>
            </a:r>
            <a:r>
              <a:rPr lang="cs-CZ" dirty="0" err="1" smtClean="0"/>
              <a:t>Hause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dirty="0" err="1" smtClean="0"/>
              <a:t>Du</a:t>
            </a:r>
            <a:r>
              <a:rPr lang="cs-CZ" dirty="0" smtClean="0"/>
              <a:t>	</a:t>
            </a:r>
            <a:r>
              <a:rPr lang="cs-CZ" dirty="0" err="1" smtClean="0"/>
              <a:t>kommst</a:t>
            </a:r>
            <a:r>
              <a:rPr lang="cs-CZ" dirty="0" smtClean="0"/>
              <a:t>  </a:t>
            </a:r>
            <a:r>
              <a:rPr lang="cs-CZ" dirty="0" err="1" smtClean="0"/>
              <a:t>jetz</a:t>
            </a:r>
            <a:r>
              <a:rPr lang="cs-CZ" dirty="0" smtClean="0"/>
              <a:t> nach </a:t>
            </a:r>
            <a:r>
              <a:rPr lang="cs-CZ" dirty="0" err="1" smtClean="0"/>
              <a:t>Hause</a:t>
            </a:r>
            <a:r>
              <a:rPr lang="cs-CZ" dirty="0" smtClean="0"/>
              <a:t>. 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sz="3200" b="1" dirty="0" smtClean="0"/>
              <a:t>	    </a:t>
            </a:r>
            <a:r>
              <a:rPr lang="cs-CZ" sz="3200" b="1" dirty="0" err="1" smtClean="0"/>
              <a:t>Komm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jetzt</a:t>
            </a:r>
            <a:r>
              <a:rPr lang="cs-CZ" sz="3200" b="1" dirty="0" smtClean="0"/>
              <a:t> nach </a:t>
            </a:r>
            <a:r>
              <a:rPr lang="cs-CZ" sz="3200" b="1" dirty="0" err="1" smtClean="0"/>
              <a:t>Hause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b="1" u="sng" dirty="0" smtClean="0"/>
          </a:p>
          <a:p>
            <a:pPr marL="109728" indent="0">
              <a:buNone/>
            </a:pPr>
            <a:endParaRPr lang="cs-CZ" b="1" u="sng" dirty="0"/>
          </a:p>
          <a:p>
            <a:pPr marL="109728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Vypustili jsme osobní zájmeno a odstranili </a:t>
            </a:r>
          </a:p>
          <a:p>
            <a:pPr marL="109728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koncovku slovesa.</a:t>
            </a:r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611560" y="2348880"/>
            <a:ext cx="576064" cy="43204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 flipV="1">
            <a:off x="611560" y="2348880"/>
            <a:ext cx="576064" cy="50405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411760" y="2348880"/>
            <a:ext cx="288032" cy="50405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2411760" y="2348880"/>
            <a:ext cx="288032" cy="43204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763688" y="3789040"/>
            <a:ext cx="792088" cy="122413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115616" y="3789040"/>
            <a:ext cx="648072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821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109728" indent="0">
              <a:buNone/>
            </a:pPr>
            <a:r>
              <a:rPr lang="cs-CZ" b="1" u="sng" dirty="0" smtClean="0"/>
              <a:t>2. osoba čísla množného</a:t>
            </a:r>
          </a:p>
          <a:p>
            <a:pPr marL="109728" indent="0">
              <a:buNone/>
            </a:pPr>
            <a:endParaRPr lang="cs-CZ" b="1" u="sng" dirty="0"/>
          </a:p>
          <a:p>
            <a:pPr marL="109728" indent="0">
              <a:buNone/>
            </a:pP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besucht</a:t>
            </a:r>
            <a:r>
              <a:rPr lang="cs-CZ" dirty="0" smtClean="0"/>
              <a:t> </a:t>
            </a:r>
            <a:r>
              <a:rPr lang="cs-CZ" dirty="0" err="1" smtClean="0"/>
              <a:t>morgen</a:t>
            </a:r>
            <a:r>
              <a:rPr lang="cs-CZ" dirty="0" smtClean="0"/>
              <a:t> </a:t>
            </a:r>
            <a:r>
              <a:rPr lang="cs-CZ" dirty="0" err="1" smtClean="0"/>
              <a:t>eure</a:t>
            </a:r>
            <a:r>
              <a:rPr lang="cs-CZ" dirty="0" smtClean="0"/>
              <a:t> </a:t>
            </a:r>
            <a:r>
              <a:rPr lang="cs-CZ" dirty="0" err="1" smtClean="0"/>
              <a:t>Oma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besucht</a:t>
            </a:r>
            <a:r>
              <a:rPr lang="cs-CZ" dirty="0" smtClean="0"/>
              <a:t> </a:t>
            </a:r>
            <a:r>
              <a:rPr lang="cs-CZ" dirty="0" err="1" smtClean="0"/>
              <a:t>morgen</a:t>
            </a:r>
            <a:r>
              <a:rPr lang="cs-CZ" dirty="0" smtClean="0"/>
              <a:t> </a:t>
            </a:r>
            <a:r>
              <a:rPr lang="cs-CZ" dirty="0" err="1" smtClean="0"/>
              <a:t>eure</a:t>
            </a:r>
            <a:r>
              <a:rPr lang="cs-CZ" dirty="0" smtClean="0"/>
              <a:t> </a:t>
            </a:r>
            <a:r>
              <a:rPr lang="cs-CZ" dirty="0" err="1" smtClean="0"/>
              <a:t>Oma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sz="3200" b="1" dirty="0" smtClean="0"/>
              <a:t>	</a:t>
            </a:r>
            <a:r>
              <a:rPr lang="cs-CZ" sz="3200" b="1" dirty="0" err="1" smtClean="0"/>
              <a:t>Besucht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morgen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eure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Oma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endParaRPr lang="cs-CZ" sz="2400" b="1" dirty="0" smtClean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Vypustili jsme osobní zájmeno, tvar slovesa se </a:t>
            </a:r>
          </a:p>
          <a:p>
            <a:pPr marL="109728" indent="0">
              <a:buNone/>
            </a:pPr>
            <a:r>
              <a:rPr lang="cs-CZ" sz="2400" b="1" dirty="0">
                <a:solidFill>
                  <a:srgbClr val="FF0000"/>
                </a:solidFill>
              </a:rPr>
              <a:t>n</a:t>
            </a:r>
            <a:r>
              <a:rPr lang="cs-CZ" sz="2400" b="1" dirty="0" smtClean="0">
                <a:solidFill>
                  <a:srgbClr val="FF0000"/>
                </a:solidFill>
              </a:rPr>
              <a:t>ezměnil.</a:t>
            </a:r>
            <a:endParaRPr lang="cs-CZ" sz="3200" b="1" dirty="0" smtClean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539552" y="2420888"/>
            <a:ext cx="576064" cy="57606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539552" y="2420888"/>
            <a:ext cx="648072" cy="57606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259632" y="4149080"/>
            <a:ext cx="648072" cy="86409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827584" y="3933056"/>
            <a:ext cx="50405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073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109728" indent="0">
              <a:buNone/>
            </a:pPr>
            <a:r>
              <a:rPr lang="cs-CZ" b="1" u="sng" dirty="0" smtClean="0"/>
              <a:t>1. Osoba čísla množného</a:t>
            </a:r>
          </a:p>
          <a:p>
            <a:pPr marL="109728" indent="0">
              <a:buNone/>
            </a:pPr>
            <a:endParaRPr lang="cs-CZ" b="1" u="sng" dirty="0" smtClean="0"/>
          </a:p>
          <a:p>
            <a:pPr marL="109728" indent="0">
              <a:buNone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 </a:t>
            </a:r>
            <a:r>
              <a:rPr lang="cs-CZ" dirty="0" err="1" smtClean="0"/>
              <a:t>gleich</a:t>
            </a:r>
            <a:r>
              <a:rPr lang="cs-CZ" dirty="0" smtClean="0"/>
              <a:t> </a:t>
            </a:r>
            <a:r>
              <a:rPr lang="cs-CZ" dirty="0" err="1" smtClean="0"/>
              <a:t>ins</a:t>
            </a:r>
            <a:r>
              <a:rPr lang="cs-CZ" dirty="0" smtClean="0"/>
              <a:t> Kino.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 </a:t>
            </a:r>
            <a:r>
              <a:rPr lang="cs-CZ" dirty="0" err="1" smtClean="0"/>
              <a:t>gleich</a:t>
            </a:r>
            <a:r>
              <a:rPr lang="cs-CZ" dirty="0" smtClean="0"/>
              <a:t> </a:t>
            </a:r>
            <a:r>
              <a:rPr lang="cs-CZ" dirty="0" err="1" smtClean="0"/>
              <a:t>ins</a:t>
            </a:r>
            <a:r>
              <a:rPr lang="cs-CZ" dirty="0" smtClean="0"/>
              <a:t> Kino.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sz="3200" b="1" dirty="0" err="1" smtClean="0"/>
              <a:t>Gehen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wir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gleich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ins</a:t>
            </a:r>
            <a:r>
              <a:rPr lang="cs-CZ" sz="3200" b="1" dirty="0" smtClean="0"/>
              <a:t> Kino.</a:t>
            </a:r>
          </a:p>
          <a:p>
            <a:pPr marL="109728" indent="0">
              <a:buNone/>
            </a:pPr>
            <a:endParaRPr lang="cs-CZ" sz="2400" b="1" dirty="0" smtClean="0"/>
          </a:p>
          <a:p>
            <a:pPr marL="109728" indent="0">
              <a:buNone/>
            </a:pPr>
            <a:endParaRPr lang="cs-CZ" sz="2400" b="1" dirty="0"/>
          </a:p>
          <a:p>
            <a:pPr marL="109728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Změnili jsme pořadí podmětu a přísudku.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Zahnutá šipka nahoru 15"/>
          <p:cNvSpPr/>
          <p:nvPr/>
        </p:nvSpPr>
        <p:spPr>
          <a:xfrm>
            <a:off x="992707" y="3068960"/>
            <a:ext cx="792088" cy="360040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nahoru 16"/>
          <p:cNvSpPr/>
          <p:nvPr/>
        </p:nvSpPr>
        <p:spPr>
          <a:xfrm flipV="1">
            <a:off x="992707" y="2132856"/>
            <a:ext cx="792088" cy="368424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2699792" y="4509120"/>
            <a:ext cx="504056" cy="86409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755576" y="4509120"/>
            <a:ext cx="194421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244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109728" indent="0">
              <a:buNone/>
            </a:pPr>
            <a:r>
              <a:rPr lang="cs-CZ" b="1" u="sng" dirty="0" smtClean="0"/>
              <a:t>3. osoba čísla množného (vykání)</a:t>
            </a:r>
          </a:p>
          <a:p>
            <a:pPr marL="109728" indent="0">
              <a:buNone/>
            </a:pPr>
            <a:endParaRPr lang="cs-CZ" b="1" u="sng" dirty="0"/>
          </a:p>
          <a:p>
            <a:pPr marL="109728" indent="0">
              <a:buNone/>
            </a:pP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r>
              <a:rPr lang="cs-CZ" dirty="0" smtClean="0"/>
              <a:t> nach Prag, </a:t>
            </a:r>
            <a:r>
              <a:rPr lang="cs-CZ" dirty="0" err="1" smtClean="0"/>
              <a:t>Frau</a:t>
            </a:r>
            <a:r>
              <a:rPr lang="cs-CZ" dirty="0" smtClean="0"/>
              <a:t> Neumann.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r>
              <a:rPr lang="cs-CZ" dirty="0" smtClean="0"/>
              <a:t> nach Prag, </a:t>
            </a:r>
            <a:r>
              <a:rPr lang="cs-CZ" dirty="0" err="1" smtClean="0"/>
              <a:t>Frau</a:t>
            </a:r>
            <a:r>
              <a:rPr lang="cs-CZ" dirty="0" smtClean="0"/>
              <a:t> Neumann.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sz="3200" b="1" dirty="0" err="1" smtClean="0"/>
              <a:t>Fahren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Sie</a:t>
            </a:r>
            <a:r>
              <a:rPr lang="cs-CZ" sz="3200" b="1" dirty="0" smtClean="0"/>
              <a:t> nach Prag, </a:t>
            </a:r>
            <a:r>
              <a:rPr lang="cs-CZ" sz="3200" b="1" dirty="0" err="1" smtClean="0"/>
              <a:t>Frau</a:t>
            </a:r>
            <a:r>
              <a:rPr lang="cs-CZ" sz="3200" b="1" dirty="0" smtClean="0"/>
              <a:t> Neumann!</a:t>
            </a:r>
          </a:p>
          <a:p>
            <a:pPr marL="109728" indent="0">
              <a:buNone/>
            </a:pPr>
            <a:endParaRPr lang="cs-CZ" sz="2400" b="1" dirty="0"/>
          </a:p>
          <a:p>
            <a:pPr marL="109728" indent="0">
              <a:buNone/>
            </a:pPr>
            <a:endParaRPr lang="cs-CZ" sz="2400" b="1" dirty="0" smtClean="0"/>
          </a:p>
          <a:p>
            <a:pPr marL="109728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Změnili jsme pořadí podmětu a přísudku.</a:t>
            </a:r>
          </a:p>
          <a:p>
            <a:pPr marL="109728" indent="0">
              <a:buNone/>
            </a:pPr>
            <a:endParaRPr lang="cs-CZ" dirty="0"/>
          </a:p>
        </p:txBody>
      </p:sp>
      <p:sp>
        <p:nvSpPr>
          <p:cNvPr id="4" name="Zahnutá šipka nahoru 3"/>
          <p:cNvSpPr/>
          <p:nvPr/>
        </p:nvSpPr>
        <p:spPr>
          <a:xfrm flipV="1">
            <a:off x="992707" y="2132856"/>
            <a:ext cx="792088" cy="368424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Zahnutá šipka nahoru 4"/>
          <p:cNvSpPr/>
          <p:nvPr/>
        </p:nvSpPr>
        <p:spPr>
          <a:xfrm rot="10601319" flipV="1">
            <a:off x="964942" y="2996953"/>
            <a:ext cx="792088" cy="368424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771800" y="4540308"/>
            <a:ext cx="504056" cy="86409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83568" y="4509120"/>
            <a:ext cx="2088232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274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109728" indent="0">
              <a:buNone/>
            </a:pPr>
            <a:r>
              <a:rPr lang="cs-CZ" sz="2800" b="1" u="sng" dirty="0" smtClean="0"/>
              <a:t>Převeďte věty do rozkazovacího způsobu:</a:t>
            </a:r>
          </a:p>
          <a:p>
            <a:pPr marL="109728" indent="0">
              <a:buNone/>
            </a:pPr>
            <a:endParaRPr lang="cs-CZ" sz="2800" b="1" u="sng" dirty="0" smtClean="0"/>
          </a:p>
          <a:p>
            <a:pPr marL="109728" indent="0">
              <a:buNone/>
            </a:pPr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cs-CZ" sz="3200" dirty="0" err="1" smtClean="0"/>
              <a:t>machst</a:t>
            </a:r>
            <a:r>
              <a:rPr lang="cs-CZ" sz="3200" dirty="0" smtClean="0"/>
              <a:t> </a:t>
            </a:r>
            <a:r>
              <a:rPr lang="cs-CZ" sz="3200" dirty="0" err="1" smtClean="0"/>
              <a:t>die</a:t>
            </a:r>
            <a:r>
              <a:rPr lang="cs-CZ" sz="3200" dirty="0" smtClean="0"/>
              <a:t> </a:t>
            </a:r>
            <a:r>
              <a:rPr lang="cs-CZ" sz="3200" dirty="0" err="1" smtClean="0"/>
              <a:t>Hausaufgabe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b="1" dirty="0" smtClean="0"/>
              <a:t>Mach(e) </a:t>
            </a:r>
            <a:r>
              <a:rPr lang="cs-CZ" sz="3200" b="1" dirty="0" err="1" smtClean="0"/>
              <a:t>die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Hausaufgabe</a:t>
            </a:r>
            <a:r>
              <a:rPr lang="cs-CZ" sz="3200" b="1" dirty="0"/>
              <a:t>!</a:t>
            </a:r>
            <a:endParaRPr lang="cs-CZ" sz="3200" b="1" dirty="0" smtClean="0"/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err="1" smtClean="0"/>
              <a:t>Kinder</a:t>
            </a:r>
            <a:r>
              <a:rPr lang="cs-CZ" sz="3200" dirty="0" smtClean="0"/>
              <a:t>, </a:t>
            </a:r>
            <a:r>
              <a:rPr lang="cs-CZ" sz="3200" dirty="0" err="1" smtClean="0"/>
              <a:t>ihr</a:t>
            </a:r>
            <a:r>
              <a:rPr lang="cs-CZ" sz="3200" dirty="0" smtClean="0"/>
              <a:t> </a:t>
            </a:r>
            <a:r>
              <a:rPr lang="cs-CZ" sz="3200" dirty="0" err="1" smtClean="0"/>
              <a:t>fahrt</a:t>
            </a:r>
            <a:r>
              <a:rPr lang="cs-CZ" sz="3200" dirty="0" smtClean="0"/>
              <a:t> </a:t>
            </a:r>
            <a:r>
              <a:rPr lang="cs-CZ" sz="3200" dirty="0" err="1" smtClean="0"/>
              <a:t>jetzt</a:t>
            </a:r>
            <a:r>
              <a:rPr lang="cs-CZ" sz="3200" dirty="0" smtClean="0"/>
              <a:t> nach Liberec.</a:t>
            </a:r>
          </a:p>
          <a:p>
            <a:pPr marL="109728" indent="0">
              <a:buNone/>
            </a:pPr>
            <a:r>
              <a:rPr lang="cs-CZ" sz="3200" b="1" dirty="0" smtClean="0"/>
              <a:t>Kinder, fahrt </a:t>
            </a:r>
            <a:r>
              <a:rPr lang="cs-CZ" sz="3200" b="1" dirty="0" smtClean="0"/>
              <a:t>jetzt </a:t>
            </a:r>
            <a:r>
              <a:rPr lang="cs-CZ" sz="3200" b="1" dirty="0" smtClean="0"/>
              <a:t>nach Liberec!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err="1" smtClean="0"/>
              <a:t>Wir</a:t>
            </a:r>
            <a:r>
              <a:rPr lang="cs-CZ" sz="3200" dirty="0" smtClean="0"/>
              <a:t> </a:t>
            </a:r>
            <a:r>
              <a:rPr lang="cs-CZ" sz="3200" dirty="0" err="1" smtClean="0"/>
              <a:t>fragen</a:t>
            </a:r>
            <a:r>
              <a:rPr lang="cs-CZ" sz="3200" dirty="0" smtClean="0"/>
              <a:t> </a:t>
            </a:r>
            <a:r>
              <a:rPr lang="cs-CZ" sz="3200" dirty="0" err="1" smtClean="0"/>
              <a:t>unseren</a:t>
            </a:r>
            <a:r>
              <a:rPr lang="cs-CZ" sz="3200" dirty="0" smtClean="0"/>
              <a:t> </a:t>
            </a:r>
            <a:r>
              <a:rPr lang="cs-CZ" sz="3200" dirty="0" err="1" smtClean="0"/>
              <a:t>Lehrer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b="1" dirty="0" err="1" smtClean="0"/>
              <a:t>Fragen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wir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unseren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Lehrer</a:t>
            </a:r>
            <a:r>
              <a:rPr lang="cs-CZ" sz="3200" b="1" dirty="0"/>
              <a:t>!</a:t>
            </a:r>
            <a:endParaRPr lang="cs-CZ" sz="3200" b="1" dirty="0" smtClean="0"/>
          </a:p>
          <a:p>
            <a:pPr marL="109728" indent="0">
              <a:buNone/>
            </a:pPr>
            <a:endParaRPr lang="cs-CZ" sz="2800" b="1" u="sng" dirty="0"/>
          </a:p>
          <a:p>
            <a:pPr marL="109728" indent="0">
              <a:buNone/>
            </a:pPr>
            <a:endParaRPr lang="cs-CZ" sz="2800" b="1" u="sng" dirty="0" smtClean="0"/>
          </a:p>
          <a:p>
            <a:pPr marL="10972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6106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548680"/>
            <a:ext cx="8640960" cy="5505475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200" dirty="0" smtClean="0"/>
              <a:t>Martin, </a:t>
            </a:r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cs-CZ" sz="3200" dirty="0" err="1" smtClean="0"/>
              <a:t>gehst</a:t>
            </a:r>
            <a:r>
              <a:rPr lang="cs-CZ" sz="3200" dirty="0" smtClean="0"/>
              <a:t> </a:t>
            </a:r>
            <a:r>
              <a:rPr lang="cs-CZ" sz="3200" dirty="0" err="1" smtClean="0"/>
              <a:t>jetzt</a:t>
            </a:r>
            <a:r>
              <a:rPr lang="cs-CZ" sz="3200" dirty="0" smtClean="0"/>
              <a:t> </a:t>
            </a:r>
            <a:r>
              <a:rPr lang="cs-CZ" sz="3200" dirty="0" err="1" smtClean="0"/>
              <a:t>schlafen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b="1" dirty="0" smtClean="0"/>
              <a:t>Martin, </a:t>
            </a:r>
            <a:r>
              <a:rPr lang="cs-CZ" sz="3200" b="1" dirty="0" err="1" smtClean="0"/>
              <a:t>geh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jetzt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schlafen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smtClean="0"/>
              <a:t>Jan </a:t>
            </a:r>
            <a:r>
              <a:rPr lang="cs-CZ" sz="3200" dirty="0" err="1" smtClean="0"/>
              <a:t>und</a:t>
            </a:r>
            <a:r>
              <a:rPr lang="cs-CZ" sz="3200" dirty="0" smtClean="0"/>
              <a:t> Eva, </a:t>
            </a:r>
            <a:r>
              <a:rPr lang="cs-CZ" sz="3200" dirty="0" err="1" smtClean="0"/>
              <a:t>ihr</a:t>
            </a:r>
            <a:r>
              <a:rPr lang="cs-CZ" sz="3200" dirty="0" smtClean="0"/>
              <a:t> </a:t>
            </a:r>
            <a:r>
              <a:rPr lang="cs-CZ" sz="3200" dirty="0" err="1" smtClean="0"/>
              <a:t>kocht</a:t>
            </a:r>
            <a:r>
              <a:rPr lang="cs-CZ" sz="3200" dirty="0" smtClean="0"/>
              <a:t> </a:t>
            </a:r>
            <a:r>
              <a:rPr lang="cs-CZ" sz="3200" dirty="0" err="1" smtClean="0"/>
              <a:t>jetzt</a:t>
            </a:r>
            <a:r>
              <a:rPr lang="cs-CZ" sz="3200" dirty="0" smtClean="0"/>
              <a:t> </a:t>
            </a:r>
            <a:r>
              <a:rPr lang="cs-CZ" sz="3200" dirty="0" err="1" smtClean="0"/>
              <a:t>das</a:t>
            </a:r>
            <a:r>
              <a:rPr lang="cs-CZ" sz="3200" dirty="0" smtClean="0"/>
              <a:t> </a:t>
            </a:r>
            <a:r>
              <a:rPr lang="cs-CZ" sz="3200" dirty="0" err="1" smtClean="0"/>
              <a:t>Mittagessen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b="1" dirty="0" smtClean="0"/>
              <a:t>Jan </a:t>
            </a:r>
            <a:r>
              <a:rPr lang="cs-CZ" sz="3200" b="1" dirty="0" err="1" smtClean="0"/>
              <a:t>und</a:t>
            </a:r>
            <a:r>
              <a:rPr lang="cs-CZ" sz="3200" b="1" dirty="0" smtClean="0"/>
              <a:t> Eva, </a:t>
            </a:r>
            <a:r>
              <a:rPr lang="cs-CZ" sz="3200" b="1" dirty="0" err="1" smtClean="0"/>
              <a:t>kocht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jetzt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Mittagessen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err="1" smtClean="0"/>
              <a:t>Wir</a:t>
            </a:r>
            <a:r>
              <a:rPr lang="cs-CZ" sz="3200" dirty="0" smtClean="0"/>
              <a:t> </a:t>
            </a:r>
            <a:r>
              <a:rPr lang="cs-CZ" sz="3200" dirty="0" err="1" smtClean="0"/>
              <a:t>gehen</a:t>
            </a:r>
            <a:r>
              <a:rPr lang="cs-CZ" sz="3200" dirty="0" smtClean="0"/>
              <a:t> </a:t>
            </a:r>
            <a:r>
              <a:rPr lang="cs-CZ" sz="3200" dirty="0" err="1" smtClean="0"/>
              <a:t>morgen</a:t>
            </a:r>
            <a:r>
              <a:rPr lang="cs-CZ" sz="3200" dirty="0" smtClean="0"/>
              <a:t> </a:t>
            </a:r>
            <a:r>
              <a:rPr lang="cs-CZ" sz="3200" dirty="0" err="1" smtClean="0"/>
              <a:t>ins</a:t>
            </a:r>
            <a:r>
              <a:rPr lang="cs-CZ" sz="3200" dirty="0" smtClean="0"/>
              <a:t> </a:t>
            </a:r>
            <a:r>
              <a:rPr lang="cs-CZ" sz="3200" dirty="0" err="1" smtClean="0"/>
              <a:t>Theater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b="1" dirty="0" err="1" smtClean="0"/>
              <a:t>Gehen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wir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morgen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ins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Theater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29733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cs-CZ" b="1" u="sng" dirty="0" smtClean="0"/>
              <a:t>Tvořte věty v rozkazovacím způsobu:</a:t>
            </a:r>
          </a:p>
          <a:p>
            <a:pPr marL="109728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POZOR NA ODLUČITELNÉ PŘEDPONY!</a:t>
            </a:r>
          </a:p>
          <a:p>
            <a:pPr marL="109728" indent="0">
              <a:buNone/>
            </a:pPr>
            <a:endParaRPr lang="cs-CZ" b="1" u="sng" dirty="0"/>
          </a:p>
          <a:p>
            <a:pPr marL="109728" indent="0">
              <a:buNone/>
            </a:pPr>
            <a:r>
              <a:rPr lang="cs-CZ" sz="3200" dirty="0" err="1"/>
              <a:t>a</a:t>
            </a:r>
            <a:r>
              <a:rPr lang="cs-CZ" sz="3200" dirty="0" err="1" smtClean="0"/>
              <a:t>ufmachen</a:t>
            </a:r>
            <a:r>
              <a:rPr lang="cs-CZ" sz="3200" dirty="0" smtClean="0"/>
              <a:t> – </a:t>
            </a:r>
            <a:r>
              <a:rPr lang="cs-CZ" sz="3200" dirty="0" err="1" smtClean="0"/>
              <a:t>du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b="1" dirty="0" smtClean="0"/>
              <a:t>Mach </a:t>
            </a:r>
            <a:r>
              <a:rPr lang="cs-CZ" sz="3200" b="1" dirty="0" err="1" smtClean="0"/>
              <a:t>auf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err="1"/>
              <a:t>e</a:t>
            </a:r>
            <a:r>
              <a:rPr lang="cs-CZ" sz="3200" dirty="0" err="1" smtClean="0"/>
              <a:t>inkaufen</a:t>
            </a:r>
            <a:r>
              <a:rPr lang="cs-CZ" sz="3200" dirty="0" smtClean="0"/>
              <a:t> – </a:t>
            </a:r>
            <a:r>
              <a:rPr lang="cs-CZ" sz="3200" dirty="0" err="1" smtClean="0"/>
              <a:t>ihr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b="1" dirty="0" err="1" smtClean="0"/>
              <a:t>Kauft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ein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err="1" smtClean="0"/>
              <a:t>Ihre</a:t>
            </a:r>
            <a:r>
              <a:rPr lang="cs-CZ" sz="3200" dirty="0" smtClean="0"/>
              <a:t> </a:t>
            </a:r>
            <a:r>
              <a:rPr lang="cs-CZ" sz="3200" dirty="0" err="1" smtClean="0"/>
              <a:t>Frau</a:t>
            </a:r>
            <a:r>
              <a:rPr lang="cs-CZ" sz="3200" dirty="0" smtClean="0"/>
              <a:t> - </a:t>
            </a:r>
            <a:r>
              <a:rPr lang="cs-CZ" sz="3200" dirty="0" err="1"/>
              <a:t>e</a:t>
            </a:r>
            <a:r>
              <a:rPr lang="cs-CZ" sz="3200" dirty="0" err="1" smtClean="0"/>
              <a:t>inladen</a:t>
            </a:r>
            <a:r>
              <a:rPr lang="cs-CZ" sz="3200" dirty="0" smtClean="0"/>
              <a:t> – </a:t>
            </a:r>
            <a:r>
              <a:rPr lang="cs-CZ" sz="3200" dirty="0" err="1" smtClean="0"/>
              <a:t>Sie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b="1" dirty="0" smtClean="0"/>
              <a:t>Laden </a:t>
            </a:r>
            <a:r>
              <a:rPr lang="cs-CZ" sz="3200" b="1" dirty="0" err="1" smtClean="0"/>
              <a:t>Sie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Ihre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Frau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ein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37031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cs-CZ" sz="3200" dirty="0" err="1" smtClean="0"/>
              <a:t>Das</a:t>
            </a:r>
            <a:r>
              <a:rPr lang="cs-CZ" sz="3200" dirty="0" smtClean="0"/>
              <a:t> </a:t>
            </a:r>
            <a:r>
              <a:rPr lang="cs-CZ" sz="3200" dirty="0" err="1" smtClean="0"/>
              <a:t>Bild</a:t>
            </a:r>
            <a:r>
              <a:rPr lang="cs-CZ" sz="3200" dirty="0" smtClean="0"/>
              <a:t> </a:t>
            </a:r>
            <a:r>
              <a:rPr lang="cs-CZ" sz="3200" dirty="0" err="1" smtClean="0"/>
              <a:t>malen</a:t>
            </a:r>
            <a:r>
              <a:rPr lang="cs-CZ" sz="3200" dirty="0" smtClean="0"/>
              <a:t> – Eva </a:t>
            </a:r>
            <a:r>
              <a:rPr lang="cs-CZ" sz="3200" dirty="0" err="1" smtClean="0"/>
              <a:t>und</a:t>
            </a:r>
            <a:r>
              <a:rPr lang="cs-CZ" sz="3200" dirty="0" smtClean="0"/>
              <a:t> Roman</a:t>
            </a:r>
          </a:p>
          <a:p>
            <a:pPr marL="109728" indent="0">
              <a:buNone/>
            </a:pPr>
            <a:r>
              <a:rPr lang="cs-CZ" sz="3200" b="1" dirty="0" smtClean="0"/>
              <a:t>Eva </a:t>
            </a:r>
            <a:r>
              <a:rPr lang="cs-CZ" sz="3200" b="1" dirty="0" err="1" smtClean="0"/>
              <a:t>und</a:t>
            </a:r>
            <a:r>
              <a:rPr lang="cs-CZ" sz="3200" b="1" dirty="0" smtClean="0"/>
              <a:t> Roman, malt </a:t>
            </a:r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Bild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err="1"/>
              <a:t>a</a:t>
            </a:r>
            <a:r>
              <a:rPr lang="cs-CZ" sz="3200" dirty="0" err="1" smtClean="0"/>
              <a:t>ufräumen</a:t>
            </a:r>
            <a:r>
              <a:rPr lang="cs-CZ" sz="3200" dirty="0" smtClean="0"/>
              <a:t> – </a:t>
            </a:r>
            <a:r>
              <a:rPr lang="cs-CZ" sz="3200" dirty="0" err="1" smtClean="0"/>
              <a:t>dein</a:t>
            </a:r>
            <a:r>
              <a:rPr lang="cs-CZ" sz="3200" dirty="0" smtClean="0"/>
              <a:t> </a:t>
            </a:r>
            <a:r>
              <a:rPr lang="cs-CZ" sz="3200" dirty="0" err="1" smtClean="0"/>
              <a:t>Zimmer</a:t>
            </a:r>
            <a:r>
              <a:rPr lang="cs-CZ" sz="3200" dirty="0" smtClean="0"/>
              <a:t> – </a:t>
            </a:r>
            <a:r>
              <a:rPr lang="cs-CZ" sz="3200" dirty="0" err="1" smtClean="0"/>
              <a:t>du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b="1" dirty="0" err="1" smtClean="0"/>
              <a:t>Räume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dein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Zimmer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auf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err="1"/>
              <a:t>s</a:t>
            </a:r>
            <a:r>
              <a:rPr lang="cs-CZ" sz="3200" dirty="0" err="1" smtClean="0"/>
              <a:t>chreiben</a:t>
            </a:r>
            <a:r>
              <a:rPr lang="cs-CZ" sz="3200" dirty="0" smtClean="0"/>
              <a:t> - den </a:t>
            </a:r>
            <a:r>
              <a:rPr lang="cs-CZ" sz="3200" dirty="0" err="1" smtClean="0"/>
              <a:t>Brief</a:t>
            </a:r>
            <a:r>
              <a:rPr lang="cs-CZ" sz="3200" dirty="0" smtClean="0"/>
              <a:t> – </a:t>
            </a:r>
            <a:r>
              <a:rPr lang="cs-CZ" sz="3200" dirty="0" err="1" smtClean="0"/>
              <a:t>für</a:t>
            </a:r>
            <a:r>
              <a:rPr lang="cs-CZ" sz="3200" dirty="0" smtClean="0"/>
              <a:t> </a:t>
            </a:r>
            <a:r>
              <a:rPr lang="cs-CZ" sz="3200" dirty="0" err="1" smtClean="0"/>
              <a:t>Mutti</a:t>
            </a:r>
            <a:r>
              <a:rPr lang="cs-CZ" sz="3200" dirty="0" smtClean="0"/>
              <a:t> – </a:t>
            </a:r>
            <a:r>
              <a:rPr lang="cs-CZ" sz="3200" dirty="0" err="1" smtClean="0"/>
              <a:t>wir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b="1" dirty="0" err="1" smtClean="0"/>
              <a:t>Schreiben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wir</a:t>
            </a:r>
            <a:r>
              <a:rPr lang="cs-CZ" sz="3200" b="1" dirty="0" smtClean="0"/>
              <a:t> den </a:t>
            </a:r>
            <a:r>
              <a:rPr lang="cs-CZ" sz="3200" b="1" dirty="0" err="1" smtClean="0"/>
              <a:t>Brief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für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Mutti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/>
              <a:t>g</a:t>
            </a:r>
            <a:r>
              <a:rPr lang="cs-CZ" sz="3200" dirty="0" smtClean="0"/>
              <a:t>ut </a:t>
            </a:r>
            <a:r>
              <a:rPr lang="cs-CZ" sz="3200" dirty="0" err="1" smtClean="0"/>
              <a:t>aufpassen</a:t>
            </a:r>
            <a:r>
              <a:rPr lang="cs-CZ" sz="3200" dirty="0" smtClean="0"/>
              <a:t> – </a:t>
            </a:r>
            <a:r>
              <a:rPr lang="cs-CZ" sz="3200" dirty="0" err="1" smtClean="0"/>
              <a:t>Sie</a:t>
            </a:r>
            <a:r>
              <a:rPr lang="cs-CZ" sz="3200" dirty="0" smtClean="0"/>
              <a:t> – </a:t>
            </a:r>
            <a:r>
              <a:rPr lang="cs-CZ" sz="3200" dirty="0" err="1" smtClean="0"/>
              <a:t>Herr</a:t>
            </a:r>
            <a:r>
              <a:rPr lang="cs-CZ" sz="3200" dirty="0" smtClean="0"/>
              <a:t> Müller</a:t>
            </a:r>
          </a:p>
          <a:p>
            <a:pPr marL="109728" indent="0">
              <a:buNone/>
            </a:pPr>
            <a:r>
              <a:rPr lang="cs-CZ" sz="3200" b="1" dirty="0" err="1" smtClean="0"/>
              <a:t>Passen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Sie</a:t>
            </a:r>
            <a:r>
              <a:rPr lang="cs-CZ" sz="3200" b="1" dirty="0" smtClean="0"/>
              <a:t> gut </a:t>
            </a:r>
            <a:r>
              <a:rPr lang="cs-CZ" sz="3200" b="1" dirty="0" err="1" smtClean="0"/>
              <a:t>auf</a:t>
            </a:r>
            <a:r>
              <a:rPr lang="cs-CZ" sz="3200" b="1" dirty="0" smtClean="0"/>
              <a:t>, </a:t>
            </a:r>
            <a:r>
              <a:rPr lang="cs-CZ" sz="3200" b="1" dirty="0" err="1" smtClean="0"/>
              <a:t>Herr</a:t>
            </a:r>
            <a:r>
              <a:rPr lang="cs-CZ" sz="3200" b="1" dirty="0" smtClean="0"/>
              <a:t> Müller.</a:t>
            </a:r>
          </a:p>
          <a:p>
            <a:pPr marL="109728" indent="0">
              <a:buNone/>
            </a:pPr>
            <a:endParaRPr lang="cs-CZ" b="1" dirty="0"/>
          </a:p>
          <a:p>
            <a:pPr marL="109728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3104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cs-CZ" b="1" u="sng" dirty="0" smtClean="0"/>
              <a:t>Převeďte zákazové formulace do rozkazu:</a:t>
            </a:r>
          </a:p>
          <a:p>
            <a:pPr marL="109728" indent="0">
              <a:buNone/>
            </a:pPr>
            <a:endParaRPr lang="cs-CZ" b="1" u="sng" dirty="0"/>
          </a:p>
          <a:p>
            <a:pPr marL="109728" indent="0">
              <a:buNone/>
            </a:pPr>
            <a:r>
              <a:rPr lang="cs-CZ" sz="3200" dirty="0" err="1" smtClean="0"/>
              <a:t>Hier</a:t>
            </a:r>
            <a:r>
              <a:rPr lang="cs-CZ" sz="3200" dirty="0" smtClean="0"/>
              <a:t> </a:t>
            </a:r>
            <a:r>
              <a:rPr lang="cs-CZ" sz="3200" dirty="0" err="1" smtClean="0"/>
              <a:t>darf</a:t>
            </a:r>
            <a:r>
              <a:rPr lang="cs-CZ" sz="3200" dirty="0" smtClean="0"/>
              <a:t> man </a:t>
            </a:r>
            <a:r>
              <a:rPr lang="cs-CZ" sz="3200" dirty="0" err="1" smtClean="0"/>
              <a:t>nicht</a:t>
            </a:r>
            <a:r>
              <a:rPr lang="cs-CZ" sz="3200" dirty="0" smtClean="0"/>
              <a:t> </a:t>
            </a:r>
            <a:r>
              <a:rPr lang="cs-CZ" sz="3200" dirty="0" err="1" smtClean="0"/>
              <a:t>rauchen</a:t>
            </a:r>
            <a:r>
              <a:rPr lang="cs-CZ" sz="3200" dirty="0" smtClean="0"/>
              <a:t>! - </a:t>
            </a:r>
            <a:r>
              <a:rPr lang="cs-CZ" sz="3200" dirty="0" err="1" smtClean="0"/>
              <a:t>Kinder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b="1" dirty="0" err="1" smtClean="0"/>
              <a:t>Kinder</a:t>
            </a:r>
            <a:r>
              <a:rPr lang="cs-CZ" sz="3200" b="1" dirty="0" smtClean="0"/>
              <a:t>, </a:t>
            </a:r>
            <a:r>
              <a:rPr lang="cs-CZ" sz="3200" b="1" dirty="0" err="1"/>
              <a:t>r</a:t>
            </a:r>
            <a:r>
              <a:rPr lang="cs-CZ" sz="3200" b="1" dirty="0" err="1" smtClean="0"/>
              <a:t>aucht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nicht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smtClean="0"/>
              <a:t>Hier darf man nicht </a:t>
            </a:r>
            <a:r>
              <a:rPr lang="cs-CZ" sz="3200" dirty="0" smtClean="0"/>
              <a:t>park</a:t>
            </a:r>
            <a:r>
              <a:rPr lang="cs-CZ" sz="3200" dirty="0" smtClean="0"/>
              <a:t>en</a:t>
            </a:r>
            <a:r>
              <a:rPr lang="cs-CZ" sz="3200" dirty="0" smtClean="0"/>
              <a:t>! – </a:t>
            </a:r>
            <a:r>
              <a:rPr lang="cs-CZ" sz="3200" dirty="0" err="1" smtClean="0"/>
              <a:t>Du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b="1" dirty="0" err="1" smtClean="0"/>
              <a:t>Parke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hier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nicht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err="1" smtClean="0"/>
              <a:t>Hier</a:t>
            </a:r>
            <a:r>
              <a:rPr lang="cs-CZ" sz="3200" dirty="0" smtClean="0"/>
              <a:t> </a:t>
            </a:r>
            <a:r>
              <a:rPr lang="cs-CZ" sz="3200" dirty="0" err="1" smtClean="0"/>
              <a:t>muss</a:t>
            </a:r>
            <a:r>
              <a:rPr lang="cs-CZ" sz="3200" dirty="0" smtClean="0"/>
              <a:t> man </a:t>
            </a:r>
            <a:r>
              <a:rPr lang="cs-CZ" sz="3200" dirty="0" err="1" smtClean="0"/>
              <a:t>rechts</a:t>
            </a:r>
            <a:r>
              <a:rPr lang="cs-CZ" sz="3200" dirty="0" smtClean="0"/>
              <a:t> </a:t>
            </a:r>
            <a:r>
              <a:rPr lang="cs-CZ" sz="3200" dirty="0" err="1" smtClean="0"/>
              <a:t>abbiegen</a:t>
            </a:r>
            <a:r>
              <a:rPr lang="cs-CZ" sz="3200" dirty="0" smtClean="0"/>
              <a:t>! – </a:t>
            </a:r>
            <a:r>
              <a:rPr lang="cs-CZ" sz="3200" dirty="0" err="1" smtClean="0"/>
              <a:t>Sie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b="1" dirty="0" err="1" smtClean="0"/>
              <a:t>Biegen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Sie</a:t>
            </a:r>
            <a:r>
              <a:rPr lang="cs-CZ" sz="3200" b="1" dirty="0" smtClean="0"/>
              <a:t> nach </a:t>
            </a:r>
            <a:r>
              <a:rPr lang="cs-CZ" sz="3200" b="1" dirty="0" err="1" smtClean="0"/>
              <a:t>rechts</a:t>
            </a:r>
            <a:r>
              <a:rPr lang="cs-CZ" sz="3200" b="1" dirty="0" smtClean="0"/>
              <a:t> ab!</a:t>
            </a:r>
          </a:p>
          <a:p>
            <a:pPr marL="109728" indent="0">
              <a:buNone/>
            </a:pPr>
            <a:endParaRPr lang="cs-CZ" b="1" dirty="0"/>
          </a:p>
          <a:p>
            <a:pPr marL="109728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8081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200" dirty="0" smtClean="0"/>
              <a:t>Man </a:t>
            </a:r>
            <a:r>
              <a:rPr lang="cs-CZ" sz="3200" dirty="0" err="1" smtClean="0"/>
              <a:t>muss</a:t>
            </a:r>
            <a:r>
              <a:rPr lang="cs-CZ" sz="3200" dirty="0" smtClean="0"/>
              <a:t> </a:t>
            </a:r>
            <a:r>
              <a:rPr lang="cs-CZ" sz="3200" dirty="0" err="1" smtClean="0"/>
              <a:t>leise</a:t>
            </a:r>
            <a:r>
              <a:rPr lang="cs-CZ" sz="3200" dirty="0" smtClean="0"/>
              <a:t> </a:t>
            </a:r>
            <a:r>
              <a:rPr lang="cs-CZ" sz="3200" dirty="0" err="1" smtClean="0"/>
              <a:t>sprechen</a:t>
            </a:r>
            <a:r>
              <a:rPr lang="cs-CZ" sz="3200" dirty="0" smtClean="0"/>
              <a:t>! (</a:t>
            </a:r>
            <a:r>
              <a:rPr lang="cs-CZ" sz="3200" dirty="0" err="1" smtClean="0"/>
              <a:t>wir</a:t>
            </a:r>
            <a:r>
              <a:rPr lang="cs-CZ" sz="3200" dirty="0" smtClean="0"/>
              <a:t>)</a:t>
            </a:r>
          </a:p>
          <a:p>
            <a:pPr marL="109728" indent="0">
              <a:buNone/>
            </a:pPr>
            <a:r>
              <a:rPr lang="cs-CZ" sz="3200" b="1" dirty="0" err="1" smtClean="0"/>
              <a:t>Sprechen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wir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leise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dirty="0" smtClean="0"/>
          </a:p>
          <a:p>
            <a:pPr marL="109728" indent="0">
              <a:buNone/>
            </a:pPr>
            <a:r>
              <a:rPr lang="cs-CZ" sz="3200" dirty="0" err="1" smtClean="0"/>
              <a:t>Hier</a:t>
            </a:r>
            <a:r>
              <a:rPr lang="cs-CZ" sz="3200" dirty="0" smtClean="0"/>
              <a:t> </a:t>
            </a:r>
            <a:r>
              <a:rPr lang="cs-CZ" sz="3200" dirty="0" err="1" smtClean="0"/>
              <a:t>darf</a:t>
            </a:r>
            <a:r>
              <a:rPr lang="cs-CZ" sz="3200" dirty="0" smtClean="0"/>
              <a:t> man </a:t>
            </a:r>
            <a:r>
              <a:rPr lang="cs-CZ" sz="3200" dirty="0" err="1" smtClean="0"/>
              <a:t>nicht</a:t>
            </a:r>
            <a:r>
              <a:rPr lang="cs-CZ" sz="3200" dirty="0" smtClean="0"/>
              <a:t> </a:t>
            </a:r>
            <a:r>
              <a:rPr lang="cs-CZ" sz="3200" dirty="0" err="1" smtClean="0"/>
              <a:t>essen</a:t>
            </a:r>
            <a:r>
              <a:rPr lang="cs-CZ" sz="3200" dirty="0" smtClean="0"/>
              <a:t>! (</a:t>
            </a:r>
            <a:r>
              <a:rPr lang="cs-CZ" sz="3200" dirty="0" err="1" smtClean="0"/>
              <a:t>ihr</a:t>
            </a:r>
            <a:r>
              <a:rPr lang="cs-CZ" sz="3200" dirty="0" smtClean="0"/>
              <a:t>)</a:t>
            </a:r>
          </a:p>
          <a:p>
            <a:pPr marL="109728" indent="0">
              <a:buNone/>
            </a:pPr>
            <a:r>
              <a:rPr lang="cs-CZ" sz="3200" b="1" dirty="0" err="1" smtClean="0"/>
              <a:t>Esst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hier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nicht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b="1" dirty="0"/>
          </a:p>
          <a:p>
            <a:pPr marL="109728" indent="0">
              <a:buNone/>
            </a:pPr>
            <a:r>
              <a:rPr lang="cs-CZ" sz="3200" dirty="0" smtClean="0"/>
              <a:t>Mann </a:t>
            </a:r>
            <a:r>
              <a:rPr lang="cs-CZ" sz="3200" dirty="0" err="1" smtClean="0"/>
              <a:t>muss</a:t>
            </a:r>
            <a:r>
              <a:rPr lang="cs-CZ" sz="3200" dirty="0" smtClean="0"/>
              <a:t> </a:t>
            </a:r>
            <a:r>
              <a:rPr lang="cs-CZ" sz="3200" dirty="0" err="1" smtClean="0"/>
              <a:t>immer</a:t>
            </a:r>
            <a:r>
              <a:rPr lang="cs-CZ" sz="3200" dirty="0" smtClean="0"/>
              <a:t> </a:t>
            </a:r>
            <a:r>
              <a:rPr lang="cs-CZ" sz="3200" dirty="0" err="1" smtClean="0"/>
              <a:t>flei</a:t>
            </a:r>
            <a:r>
              <a:rPr lang="de-DE" sz="3200" dirty="0" err="1" smtClean="0"/>
              <a:t>ßig</a:t>
            </a:r>
            <a:r>
              <a:rPr lang="de-DE" sz="3200" dirty="0" smtClean="0"/>
              <a:t> lernen. </a:t>
            </a:r>
            <a:r>
              <a:rPr lang="cs-CZ" sz="3200" dirty="0" smtClean="0"/>
              <a:t>(</a:t>
            </a:r>
            <a:r>
              <a:rPr lang="cs-CZ" sz="3200" dirty="0" err="1" smtClean="0"/>
              <a:t>du</a:t>
            </a:r>
            <a:r>
              <a:rPr lang="cs-CZ" sz="3200" dirty="0" smtClean="0"/>
              <a:t>)</a:t>
            </a:r>
          </a:p>
          <a:p>
            <a:pPr marL="109728" indent="0">
              <a:buNone/>
            </a:pPr>
            <a:r>
              <a:rPr lang="cs-CZ" sz="3200" b="1" dirty="0" err="1" smtClean="0"/>
              <a:t>Lerne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flei</a:t>
            </a:r>
            <a:r>
              <a:rPr lang="de-DE" sz="3200" b="1" dirty="0" err="1" smtClean="0"/>
              <a:t>ßig</a:t>
            </a:r>
            <a:r>
              <a:rPr lang="cs-CZ" sz="3200" b="1" dirty="0" smtClean="0"/>
              <a:t>!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7171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TC010205606[[fn=Motiv hedvábí]]</Template>
  <TotalTime>554</TotalTime>
  <Words>516</Words>
  <Application>Microsoft Office PowerPoint</Application>
  <PresentationFormat>On-screen Show (4:3)</PresentationFormat>
  <Paragraphs>142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Silk</vt:lpstr>
      <vt:lpstr>Německý jazyk – Gramatické jevy</vt:lpstr>
      <vt:lpstr>Rozkazovací způsob</vt:lpstr>
      <vt:lpstr>Tvoření rozkazovacího způsobu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Valued Acer Customer</cp:lastModifiedBy>
  <cp:revision>56</cp:revision>
  <dcterms:created xsi:type="dcterms:W3CDTF">2011-03-22T17:13:23Z</dcterms:created>
  <dcterms:modified xsi:type="dcterms:W3CDTF">2012-04-21T16:33:37Z</dcterms:modified>
</cp:coreProperties>
</file>