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5" r:id="rId6"/>
    <p:sldId id="296" r:id="rId7"/>
    <p:sldId id="297" r:id="rId8"/>
    <p:sldId id="293" r:id="rId9"/>
    <p:sldId id="303" r:id="rId10"/>
    <p:sldId id="294" r:id="rId11"/>
    <p:sldId id="28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31.10.2014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Způsoby vedení evidence podnikatelské činnosti I</a:t>
            </a:r>
          </a:p>
          <a:p>
            <a:endParaRPr lang="cs-CZ" sz="28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		</a:t>
            </a:r>
            <a:endParaRPr lang="cs-CZ" sz="2800" b="1" dirty="0" smtClean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3800" y="76470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VI-2-18-01_Způsoby vedení evidence podnikatelské činnosti 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01.09.2013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8300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>
                <a:latin typeface="Arial Black" pitchFamily="34" charset="0"/>
              </a:rPr>
              <a:t>Základy daňové evidence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144655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Podstata a funkce účetnictví, zákon o účetnictví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Podstata a funkce účetnictví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Řízení ekonomické činnosti podniku vyžaduje soustavnou znalost: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/>
              <a:t>Stavu majetku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/>
              <a:t>Závazků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/>
              <a:t>Pohledávek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/>
              <a:t>Výsledků hospodaření podniku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Pro </a:t>
            </a:r>
            <a:r>
              <a:rPr lang="cs-CZ" dirty="0"/>
              <a:t>tento účel se využívá </a:t>
            </a:r>
            <a:r>
              <a:rPr lang="cs-CZ" b="1" dirty="0"/>
              <a:t>účetnictví.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9867" y="4149080"/>
            <a:ext cx="2914650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851648" cy="1008112"/>
          </a:xfrm>
        </p:spPr>
        <p:txBody>
          <a:bodyPr>
            <a:normAutofit/>
          </a:bodyPr>
          <a:lstStyle/>
          <a:p>
            <a:pPr algn="l"/>
            <a:r>
              <a:rPr lang="cs-CZ" sz="3600" dirty="0">
                <a:solidFill>
                  <a:schemeClr val="tx1"/>
                </a:solidFill>
                <a:effectLst/>
                <a:latin typeface="+mn-lt"/>
              </a:rPr>
              <a:t>Účetnictví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348880"/>
            <a:ext cx="7560840" cy="2632256"/>
          </a:xfrm>
        </p:spPr>
        <p:txBody>
          <a:bodyPr>
            <a:normAutofit/>
          </a:bodyPr>
          <a:lstStyle/>
          <a:p>
            <a:pPr algn="l"/>
            <a:r>
              <a:rPr lang="cs-CZ" sz="3200" dirty="0"/>
              <a:t>Účetnictví je uzavřená, vnitřně uspořádaná </a:t>
            </a:r>
            <a:r>
              <a:rPr lang="cs-CZ" sz="3200" b="1" dirty="0"/>
              <a:t>soustava informací, </a:t>
            </a:r>
            <a:r>
              <a:rPr lang="cs-CZ" sz="3200" dirty="0"/>
              <a:t>jejichž pomocí se zjišťuje, měří a hodnotí hospodářská činnost příslušného podnikatele nebo podniku.</a:t>
            </a:r>
          </a:p>
          <a:p>
            <a:pPr algn="l"/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64746" y="4343375"/>
            <a:ext cx="2914650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46393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72400" cy="864096"/>
          </a:xfrm>
        </p:spPr>
        <p:txBody>
          <a:bodyPr/>
          <a:lstStyle/>
          <a:p>
            <a:r>
              <a:rPr lang="cs-CZ" sz="36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Účetnictví</a:t>
            </a:r>
            <a:endParaRPr lang="cs-CZ" sz="360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1484784"/>
            <a:ext cx="7772400" cy="4680520"/>
          </a:xfrm>
        </p:spPr>
        <p:txBody>
          <a:bodyPr>
            <a:normAutofit/>
          </a:bodyPr>
          <a:lstStyle/>
          <a:p>
            <a:pPr lvl="0">
              <a:buClrTx/>
              <a:buSzTx/>
            </a:pPr>
            <a:r>
              <a:rPr lang="cs-CZ" sz="3200" dirty="0">
                <a:solidFill>
                  <a:prstClr val="black"/>
                </a:solidFill>
              </a:rPr>
              <a:t>Z hlediska činnosti účetnictví </a:t>
            </a:r>
            <a:r>
              <a:rPr lang="cs-CZ" sz="3200" b="1" dirty="0">
                <a:solidFill>
                  <a:prstClr val="black"/>
                </a:solidFill>
              </a:rPr>
              <a:t>zahrnuje: </a:t>
            </a:r>
          </a:p>
          <a:p>
            <a:pPr marL="342900" lvl="0" indent="-342900">
              <a:buClrTx/>
              <a:buSzTx/>
              <a:buFont typeface="Wingdings" panose="05000000000000000000" pitchFamily="2" charset="2"/>
              <a:buChar char="ü"/>
            </a:pPr>
            <a:r>
              <a:rPr lang="cs-CZ" sz="3200" dirty="0">
                <a:solidFill>
                  <a:prstClr val="black"/>
                </a:solidFill>
              </a:rPr>
              <a:t>sběr, </a:t>
            </a:r>
          </a:p>
          <a:p>
            <a:pPr marL="342900" lvl="0" indent="-342900">
              <a:buClrTx/>
              <a:buSzTx/>
              <a:buFont typeface="Wingdings" panose="05000000000000000000" pitchFamily="2" charset="2"/>
              <a:buChar char="ü"/>
            </a:pPr>
            <a:r>
              <a:rPr lang="cs-CZ" sz="3200" dirty="0">
                <a:solidFill>
                  <a:prstClr val="black"/>
                </a:solidFill>
              </a:rPr>
              <a:t>záznam, </a:t>
            </a:r>
          </a:p>
          <a:p>
            <a:pPr marL="342900" lvl="0" indent="-342900">
              <a:buClrTx/>
              <a:buSzTx/>
              <a:buFont typeface="Wingdings" panose="05000000000000000000" pitchFamily="2" charset="2"/>
              <a:buChar char="ü"/>
            </a:pPr>
            <a:r>
              <a:rPr lang="cs-CZ" sz="3200" dirty="0">
                <a:solidFill>
                  <a:prstClr val="black"/>
                </a:solidFill>
              </a:rPr>
              <a:t>kalkulace, </a:t>
            </a:r>
          </a:p>
          <a:p>
            <a:pPr marL="342900" lvl="0" indent="-342900">
              <a:buClrTx/>
              <a:buSzTx/>
              <a:buFont typeface="Wingdings" panose="05000000000000000000" pitchFamily="2" charset="2"/>
              <a:buChar char="ü"/>
            </a:pPr>
            <a:r>
              <a:rPr lang="cs-CZ" sz="3200" dirty="0">
                <a:solidFill>
                  <a:prstClr val="black"/>
                </a:solidFill>
              </a:rPr>
              <a:t>hodnocení a </a:t>
            </a:r>
          </a:p>
          <a:p>
            <a:pPr marL="342900" lvl="0" indent="-342900">
              <a:buClrTx/>
              <a:buSzTx/>
              <a:buFont typeface="Wingdings" panose="05000000000000000000" pitchFamily="2" charset="2"/>
              <a:buChar char="ü"/>
            </a:pPr>
            <a:r>
              <a:rPr lang="cs-CZ" sz="3200" dirty="0">
                <a:solidFill>
                  <a:prstClr val="black"/>
                </a:solidFill>
              </a:rPr>
              <a:t>sdělování ekonomických informací. </a:t>
            </a:r>
          </a:p>
          <a:p>
            <a:pPr lvl="0">
              <a:buClrTx/>
              <a:buSzTx/>
            </a:pPr>
            <a:r>
              <a:rPr lang="cs-CZ" sz="3200" dirty="0">
                <a:solidFill>
                  <a:srgbClr val="FF0000"/>
                </a:solidFill>
              </a:rPr>
              <a:t>Není to tedy jen vedení evidence.</a:t>
            </a:r>
          </a:p>
        </p:txBody>
      </p:sp>
    </p:spTree>
    <p:extLst>
      <p:ext uri="{BB962C8B-B14F-4D97-AF65-F5344CB8AC3E}">
        <p14:creationId xmlns:p14="http://schemas.microsoft.com/office/powerpoint/2010/main" xmlns="" val="1983949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008112"/>
          </a:xfrm>
        </p:spPr>
        <p:txBody>
          <a:bodyPr/>
          <a:lstStyle/>
          <a:p>
            <a:r>
              <a:rPr lang="cs-CZ" sz="360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Základní funkce účetnictví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2420888"/>
            <a:ext cx="7772400" cy="4437112"/>
          </a:xfrm>
        </p:spPr>
        <p:txBody>
          <a:bodyPr>
            <a:normAutofit/>
          </a:bodyPr>
          <a:lstStyle/>
          <a:p>
            <a:r>
              <a:rPr lang="cs-CZ" sz="2800" b="1" dirty="0"/>
              <a:t>Dokumentační – </a:t>
            </a:r>
            <a:r>
              <a:rPr lang="cs-CZ" sz="2800" dirty="0"/>
              <a:t>účetnictví zaznamenává hospodářské jevy, které nastaly (průkazní prostředek při vedení sporů)</a:t>
            </a:r>
          </a:p>
          <a:p>
            <a:r>
              <a:rPr lang="cs-CZ" sz="2800" b="1" dirty="0"/>
              <a:t>Informační – </a:t>
            </a:r>
            <a:r>
              <a:rPr lang="cs-CZ" sz="2800" dirty="0"/>
              <a:t>umožňuje získat ze záznamů pro osoby a instituce potřebné údaje o dění v podniku</a:t>
            </a:r>
          </a:p>
          <a:p>
            <a:r>
              <a:rPr lang="cs-CZ" sz="2800" b="1" dirty="0"/>
              <a:t>Dispoziční – </a:t>
            </a:r>
            <a:r>
              <a:rPr lang="cs-CZ" sz="2800" dirty="0"/>
              <a:t>poskytuje podklady pro řízení a rozhodování při podnikatelské činnosti</a:t>
            </a:r>
          </a:p>
          <a:p>
            <a:r>
              <a:rPr lang="cs-CZ" sz="2800" b="1" dirty="0"/>
              <a:t>Kontrolní – </a:t>
            </a:r>
            <a:r>
              <a:rPr lang="cs-CZ" sz="2800" dirty="0"/>
              <a:t>záznamy umožňují kontrolu stavu majetku a hospodaření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94734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tx1"/>
                </a:solidFill>
                <a:latin typeface="+mn-lt"/>
              </a:rPr>
              <a:t>Zákon o účetnictví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800" b="1" dirty="0">
                <a:solidFill>
                  <a:prstClr val="black"/>
                </a:solidFill>
              </a:rPr>
              <a:t>Zákon formuluje: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cs-CZ" sz="2800" dirty="0">
                <a:solidFill>
                  <a:prstClr val="black"/>
                </a:solidFill>
              </a:rPr>
              <a:t>obecná pravidla účetnictví,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cs-CZ" sz="2800" dirty="0">
                <a:solidFill>
                  <a:prstClr val="black"/>
                </a:solidFill>
              </a:rPr>
              <a:t>vymezuje účetní soustavy,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cs-CZ" sz="2800" dirty="0">
                <a:solidFill>
                  <a:prstClr val="black"/>
                </a:solidFill>
              </a:rPr>
              <a:t>používané účetní doklady a knihy,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cs-CZ" sz="2800" dirty="0">
                <a:solidFill>
                  <a:prstClr val="black"/>
                </a:solidFill>
              </a:rPr>
              <a:t>účetní zápisy,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cs-CZ" sz="2800" dirty="0">
                <a:solidFill>
                  <a:prstClr val="black"/>
                </a:solidFill>
              </a:rPr>
              <a:t>způsob zpracování účetní závěrky. 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91321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tx1"/>
                </a:solidFill>
                <a:latin typeface="+mn-lt"/>
              </a:rPr>
              <a:t>Zákon o účetnictví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800" b="1" dirty="0" smtClean="0">
                <a:solidFill>
                  <a:prstClr val="black"/>
                </a:solidFill>
              </a:rPr>
              <a:t>Zákon </a:t>
            </a:r>
            <a:r>
              <a:rPr lang="cs-CZ" sz="2800" b="1" dirty="0">
                <a:solidFill>
                  <a:prstClr val="black"/>
                </a:solidFill>
              </a:rPr>
              <a:t>popisuje: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cs-CZ" sz="2800" dirty="0">
                <a:solidFill>
                  <a:prstClr val="black"/>
                </a:solidFill>
              </a:rPr>
              <a:t>způsoby oceňování majetku a jejich inventarizaci,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cs-CZ" sz="2800" dirty="0">
                <a:solidFill>
                  <a:prstClr val="black"/>
                </a:solidFill>
              </a:rPr>
              <a:t>pojednává o úschově účetních písemností apod.</a:t>
            </a:r>
          </a:p>
          <a:p>
            <a:pPr marL="0" lvl="0" indent="0">
              <a:buNone/>
            </a:pPr>
            <a:endParaRPr lang="cs-CZ" sz="28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800" dirty="0" smtClean="0">
                <a:solidFill>
                  <a:prstClr val="black"/>
                </a:solidFill>
              </a:rPr>
              <a:t>Povinnost </a:t>
            </a:r>
            <a:r>
              <a:rPr lang="cs-CZ" sz="2800" dirty="0">
                <a:solidFill>
                  <a:prstClr val="black"/>
                </a:solidFill>
              </a:rPr>
              <a:t>vést účetnictví ukládá </a:t>
            </a:r>
            <a:r>
              <a:rPr lang="cs-CZ" sz="2800" b="1" dirty="0">
                <a:solidFill>
                  <a:prstClr val="black"/>
                </a:solidFill>
              </a:rPr>
              <a:t>obchodní zákoník.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77643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Samostatná práce</a:t>
            </a:r>
            <a:br>
              <a:rPr lang="cs-CZ" sz="3600" b="1" dirty="0" smtClean="0">
                <a:solidFill>
                  <a:schemeClr val="tx1"/>
                </a:solidFill>
                <a:latin typeface="+mn-lt"/>
              </a:rPr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9304" y="2306092"/>
            <a:ext cx="811912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600" dirty="0" smtClean="0"/>
              <a:t>Definujte účetnictví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600" dirty="0" smtClean="0"/>
              <a:t>Jaké obecné činnosti zahrnuje účetnictví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600" dirty="0" smtClean="0"/>
              <a:t>Uveďte a charakterizujte funkce účetnictví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9867" y="4149080"/>
            <a:ext cx="2914650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8071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výklad </a:t>
            </a:r>
            <a:r>
              <a:rPr lang="cs-CZ" dirty="0" smtClean="0"/>
              <a:t>o základech účetní evidence, co obsahuje Zákon o účetnictví, funkce účetnictví, doplněný </a:t>
            </a:r>
            <a:r>
              <a:rPr lang="cs-CZ" dirty="0"/>
              <a:t>o </a:t>
            </a:r>
            <a:r>
              <a:rPr lang="cs-CZ" dirty="0" smtClean="0"/>
              <a:t>samostatnou práci z oblasti  </a:t>
            </a:r>
            <a:r>
              <a:rPr lang="cs-CZ" dirty="0"/>
              <a:t>účetnictví.</a:t>
            </a:r>
            <a:endParaRPr lang="cs-CZ" b="1" dirty="0"/>
          </a:p>
          <a:p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978-80-87237-32-8.</a:t>
            </a:r>
          </a:p>
          <a:p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xmlns="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10667</TotalTime>
  <Words>402</Words>
  <Application>Microsoft Office PowerPoint</Application>
  <PresentationFormat>Předvádění na obrazovce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Snímek 1</vt:lpstr>
      <vt:lpstr>Snímek 2</vt:lpstr>
      <vt:lpstr>Základy daňové evidence</vt:lpstr>
      <vt:lpstr>Podstata a funkce účetnictví</vt:lpstr>
      <vt:lpstr>Účetnictví</vt:lpstr>
      <vt:lpstr>Účetnictví</vt:lpstr>
      <vt:lpstr>Základní funkce účetnictví</vt:lpstr>
      <vt:lpstr>Zákon o účetnictví</vt:lpstr>
      <vt:lpstr>Zákon o účetnictví</vt:lpstr>
      <vt:lpstr>Samostatná práce 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Dum</cp:lastModifiedBy>
  <cp:revision>189</cp:revision>
  <dcterms:created xsi:type="dcterms:W3CDTF">2013-01-11T17:11:37Z</dcterms:created>
  <dcterms:modified xsi:type="dcterms:W3CDTF">2014-10-31T14:13:38Z</dcterms:modified>
</cp:coreProperties>
</file>