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19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72" r:id="rId2"/>
    <p:sldId id="256" r:id="rId3"/>
    <p:sldId id="257" r:id="rId4"/>
    <p:sldId id="258" r:id="rId5"/>
    <p:sldId id="259" r:id="rId6"/>
    <p:sldId id="260" r:id="rId7"/>
    <p:sldId id="261" r:id="rId8"/>
    <p:sldId id="262" r:id="rId9"/>
    <p:sldId id="263" r:id="rId10"/>
    <p:sldId id="264" r:id="rId11"/>
    <p:sldId id="265" r:id="rId12"/>
    <p:sldId id="266" r:id="rId13"/>
    <p:sldId id="267" r:id="rId14"/>
    <p:sldId id="268" r:id="rId15"/>
    <p:sldId id="269" r:id="rId16"/>
    <p:sldId id="270" r:id="rId17"/>
    <p:sldId id="271" r:id="rId18"/>
    <p:sldId id="276" r:id="rId19"/>
    <p:sldId id="273" r:id="rId20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0000"/>
  </p:clrMru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99" d="100"/>
          <a:sy n="99" d="100"/>
        </p:scale>
        <p:origin x="-240" y="-10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presProps" Target="pres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582D6D7F-350B-441A-BE65-44993B6A0EA8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</p:cSld>
  <p:clrMapOvr>
    <a:masterClrMapping/>
  </p:clrMapOvr>
  <p:transition spd="slow"/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6A74B96E-E6BA-410E-9861-BF616161A2CF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</p:cSld>
  <p:clrMapOvr>
    <a:masterClrMapping/>
  </p:clrMapOvr>
  <p:transition spd="slow"/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E875A660-2C7F-4584-A4B3-A7E55ED72ECD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</p:cSld>
  <p:clrMapOvr>
    <a:masterClrMapping/>
  </p:clrMapOvr>
  <p:transition spd="slow"/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FD437082-00F9-4A9B-80C2-BAC9F04C9C04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</p:cSld>
  <p:clrMapOvr>
    <a:masterClrMapping/>
  </p:clrMapOvr>
  <p:transition spd="slow"/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8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9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CB1AF055-4196-444B-9C15-41C8C5152988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</p:cSld>
  <p:clrMapOvr>
    <a:masterClrMapping/>
  </p:clrMapOvr>
  <p:transition spd="slow"/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4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5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054CCFE2-082A-4CDF-AAAB-50CEABC13062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</p:cSld>
  <p:clrMapOvr>
    <a:masterClrMapping/>
  </p:clrMapOvr>
  <p:transition spd="slow"/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3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4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2793C9DA-EE9A-4FE7-87D8-663785E6AA1C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</p:cSld>
  <p:clrMapOvr>
    <a:masterClrMapping/>
  </p:clrMapOvr>
  <p:transition spd="slow"/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412EBD70-268F-4402-92DF-959D5AE661FD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</p:cSld>
  <p:clrMapOvr>
    <a:masterClrMapping/>
  </p:clrMapOvr>
  <p:transition spd="slow"/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65F174B9-FB85-4FF2-BEF9-8667E657298D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</p:cSld>
  <p:clrMapOvr>
    <a:masterClrMapping/>
  </p:clrMapOvr>
  <p:transition spd="slow"/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A4C7684C-04F3-4F77-92C5-FCB1993ADC42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</p:cSld>
  <p:clrMapOvr>
    <a:masterClrMapping/>
  </p:clrMapOvr>
  <p:transition spd="slow"/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976FA705-E9CF-4CE8-8C52-EE3B1810E525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</p:cSld>
  <p:clrMapOvr>
    <a:masterClrMapping/>
  </p:clrMapOvr>
  <p:transition spd="slow"/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altLang="cs-CZ" smtClean="0"/>
              <a:t>Klepnutím lze upravit styl předlohy nadpisů.</a:t>
            </a:r>
          </a:p>
        </p:txBody>
      </p:sp>
      <p:sp>
        <p:nvSpPr>
          <p:cNvPr id="1027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altLang="cs-CZ" smtClean="0"/>
              <a:t>Klepnutím lze upravit styly předlohy textu.</a:t>
            </a:r>
          </a:p>
          <a:p>
            <a:pPr lvl="1"/>
            <a:r>
              <a:rPr lang="cs-CZ" altLang="cs-CZ" smtClean="0"/>
              <a:t>Druhá úroveň</a:t>
            </a:r>
          </a:p>
          <a:p>
            <a:pPr lvl="2"/>
            <a:r>
              <a:rPr lang="cs-CZ" altLang="cs-CZ" smtClean="0"/>
              <a:t>Třetí úroveň</a:t>
            </a:r>
          </a:p>
          <a:p>
            <a:pPr lvl="3"/>
            <a:r>
              <a:rPr lang="cs-CZ" altLang="cs-CZ" smtClean="0"/>
              <a:t>Čtvrtá úroveň</a:t>
            </a:r>
          </a:p>
          <a:p>
            <a:pPr lvl="4"/>
            <a:r>
              <a:rPr lang="cs-CZ" altLang="cs-CZ" smtClean="0"/>
              <a:t>Pátá úroveň</a:t>
            </a:r>
          </a:p>
        </p:txBody>
      </p:sp>
      <p:sp>
        <p:nvSpPr>
          <p:cNvPr id="1028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5225"/>
            <a:ext cx="2133600" cy="476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400"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1029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5225"/>
            <a:ext cx="2895600" cy="476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>
              <a:defRPr sz="1400"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1030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5225"/>
            <a:ext cx="2133600" cy="476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400"/>
            </a:lvl1pPr>
          </a:lstStyle>
          <a:p>
            <a:pPr>
              <a:defRPr/>
            </a:pPr>
            <a:fld id="{E4B3F9A1-A4FC-4101-BCDE-965DB0F5F6EA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 spd="slow"/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cs typeface="Arial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cs typeface="Arial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cs typeface="Arial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cs typeface="Arial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cs typeface="Arial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cs typeface="Arial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cs typeface="Arial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cs typeface="Arial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har char="•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latin typeface="+mn-lt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har char="•"/>
        <a:defRPr sz="2400">
          <a:solidFill>
            <a:schemeClr val="tx1"/>
          </a:solidFill>
          <a:latin typeface="+mn-lt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+mn-lt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cs typeface="+mn-cs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cs typeface="+mn-cs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cs typeface="+mn-cs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cs typeface="+mn-cs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Zástupný symbol pro obsah 1"/>
          <p:cNvGraphicFramePr>
            <a:graphicFrameLocks noGrp="1"/>
          </p:cNvGraphicFramePr>
          <p:nvPr>
            <p:ph idx="1"/>
          </p:nvPr>
        </p:nvGraphicFramePr>
        <p:xfrm>
          <a:off x="795338" y="1920875"/>
          <a:ext cx="7553325" cy="3894773"/>
        </p:xfrm>
        <a:graphic>
          <a:graphicData uri="http://schemas.openxmlformats.org/drawingml/2006/table">
            <a:tbl>
              <a:tblPr>
                <a:tableStyleId>{5C22544A-7EE6-4342-B048-85BDC9FD1C3A}</a:tableStyleId>
              </a:tblPr>
              <a:tblGrid>
                <a:gridCol w="7553325"/>
              </a:tblGrid>
              <a:tr h="3438525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dirty="0">
                          <a:effectLst/>
                        </a:rPr>
                        <a:t>Datum: od 2.2.2013 </a:t>
                      </a:r>
                      <a:endParaRPr lang="cs-CZ" sz="1100" dirty="0">
                        <a:effectLst/>
                      </a:endParaRPr>
                    </a:p>
                    <a:p>
                      <a:pPr algn="l">
                        <a:lnSpc>
                          <a:spcPts val="2160"/>
                        </a:lnSpc>
                        <a:spcAft>
                          <a:spcPts val="0"/>
                        </a:spcAft>
                      </a:pPr>
                      <a:r>
                        <a:rPr lang="cs-CZ" sz="1600" dirty="0">
                          <a:effectLst/>
                        </a:rPr>
                        <a:t>Projekt: Kvalitní výuka </a:t>
                      </a:r>
                      <a:endParaRPr lang="cs-CZ" sz="1100" dirty="0">
                        <a:effectLst/>
                      </a:endParaRPr>
                    </a:p>
                    <a:p>
                      <a:pPr algn="l">
                        <a:lnSpc>
                          <a:spcPts val="2160"/>
                        </a:lnSpc>
                        <a:spcAft>
                          <a:spcPts val="0"/>
                        </a:spcAft>
                      </a:pPr>
                      <a:r>
                        <a:rPr lang="cs-CZ" sz="1600" dirty="0">
                          <a:effectLst/>
                        </a:rPr>
                        <a:t>Registrační číslo: CZ.1.07/1.5.00/34.0731 </a:t>
                      </a:r>
                      <a:endParaRPr lang="cs-CZ" sz="1100" dirty="0">
                        <a:effectLst/>
                      </a:endParaRPr>
                    </a:p>
                    <a:p>
                      <a:pPr algn="l">
                        <a:lnSpc>
                          <a:spcPts val="2160"/>
                        </a:lnSpc>
                        <a:spcAft>
                          <a:spcPts val="0"/>
                        </a:spcAft>
                      </a:pPr>
                      <a:r>
                        <a:rPr lang="cs-CZ" sz="1600" dirty="0">
                          <a:effectLst/>
                        </a:rPr>
                        <a:t>Číslo DUM: VY_62_INOVACE_33 </a:t>
                      </a:r>
                      <a:endParaRPr lang="cs-CZ" sz="1100" dirty="0">
                        <a:effectLst/>
                      </a:endParaRPr>
                    </a:p>
                    <a:p>
                      <a:pPr algn="l">
                        <a:lnSpc>
                          <a:spcPts val="2160"/>
                        </a:lnSpc>
                        <a:spcAft>
                          <a:spcPts val="0"/>
                        </a:spcAft>
                      </a:pPr>
                      <a:r>
                        <a:rPr lang="cs-CZ" sz="1600" dirty="0">
                          <a:effectLst/>
                        </a:rPr>
                        <a:t>Jméno autora: Ing. Gabriela Hautová </a:t>
                      </a:r>
                      <a:endParaRPr lang="cs-CZ" sz="1100" dirty="0">
                        <a:effectLst/>
                      </a:endParaRPr>
                    </a:p>
                    <a:p>
                      <a:pPr algn="l">
                        <a:lnSpc>
                          <a:spcPts val="2160"/>
                        </a:lnSpc>
                        <a:spcAft>
                          <a:spcPts val="0"/>
                        </a:spcAft>
                      </a:pPr>
                      <a:r>
                        <a:rPr lang="cs-CZ" sz="1600" dirty="0">
                          <a:effectLst/>
                        </a:rPr>
                        <a:t>Název práce:  Úvěry - </a:t>
                      </a:r>
                      <a:r>
                        <a:rPr lang="cs-CZ" sz="1600" dirty="0" err="1">
                          <a:effectLst/>
                        </a:rPr>
                        <a:t>powerpointová</a:t>
                      </a:r>
                      <a:r>
                        <a:rPr lang="cs-CZ" sz="1600" dirty="0">
                          <a:effectLst/>
                        </a:rPr>
                        <a:t> prezentace </a:t>
                      </a:r>
                      <a:endParaRPr lang="cs-CZ" sz="1100" dirty="0">
                        <a:effectLst/>
                      </a:endParaRPr>
                    </a:p>
                    <a:p>
                      <a:pPr algn="l">
                        <a:lnSpc>
                          <a:spcPts val="2160"/>
                        </a:lnSpc>
                        <a:spcAft>
                          <a:spcPts val="0"/>
                        </a:spcAft>
                      </a:pPr>
                      <a:r>
                        <a:rPr lang="cs-CZ" sz="1600" dirty="0">
                          <a:effectLst/>
                        </a:rPr>
                        <a:t>Předmět: finanční gramotnost </a:t>
                      </a:r>
                      <a:endParaRPr lang="cs-CZ" sz="1100" dirty="0">
                        <a:effectLst/>
                      </a:endParaRPr>
                    </a:p>
                    <a:p>
                      <a:pPr algn="l">
                        <a:lnSpc>
                          <a:spcPts val="2155"/>
                        </a:lnSpc>
                        <a:spcAft>
                          <a:spcPts val="0"/>
                        </a:spcAft>
                      </a:pPr>
                      <a:r>
                        <a:rPr lang="cs-CZ" sz="1600" dirty="0">
                          <a:effectLst/>
                        </a:rPr>
                        <a:t>Ročník: 4. </a:t>
                      </a:r>
                      <a:endParaRPr lang="cs-CZ" sz="1100" dirty="0">
                        <a:effectLst/>
                      </a:endParaRPr>
                    </a:p>
                    <a:p>
                      <a:pPr algn="l">
                        <a:lnSpc>
                          <a:spcPts val="2160"/>
                        </a:lnSpc>
                        <a:spcAft>
                          <a:spcPts val="0"/>
                        </a:spcAft>
                      </a:pPr>
                      <a:r>
                        <a:rPr lang="cs-CZ" sz="1600" dirty="0">
                          <a:effectLst/>
                        </a:rPr>
                        <a:t>Časová dotace: 15 minut </a:t>
                      </a:r>
                      <a:endParaRPr lang="cs-CZ" sz="1100" dirty="0">
                        <a:effectLst/>
                      </a:endParaRPr>
                    </a:p>
                    <a:p>
                      <a:pPr algn="l">
                        <a:lnSpc>
                          <a:spcPts val="2160"/>
                        </a:lnSpc>
                        <a:spcAft>
                          <a:spcPts val="0"/>
                        </a:spcAft>
                      </a:pPr>
                      <a:r>
                        <a:rPr lang="cs-CZ" sz="1600" dirty="0">
                          <a:effectLst/>
                        </a:rPr>
                        <a:t>Vzdělávací cíl: </a:t>
                      </a:r>
                      <a:r>
                        <a:rPr lang="cs-CZ" sz="1600" dirty="0" smtClean="0">
                          <a:effectLst/>
                        </a:rPr>
                        <a:t>prezentace nové látky</a:t>
                      </a:r>
                      <a:endParaRPr lang="cs-CZ" sz="1100" dirty="0">
                        <a:effectLst/>
                      </a:endParaRPr>
                    </a:p>
                    <a:p>
                      <a:pPr indent="63500" algn="l">
                        <a:lnSpc>
                          <a:spcPts val="2160"/>
                        </a:lnSpc>
                        <a:spcAft>
                          <a:spcPts val="0"/>
                        </a:spcAft>
                      </a:pPr>
                      <a:r>
                        <a:rPr lang="cs-CZ" sz="1600" dirty="0">
                          <a:effectLst/>
                        </a:rPr>
                        <a:t>Pomůcky: Psací potřeby - žáci, počítač s projektorem - vyučující </a:t>
                      </a:r>
                      <a:endParaRPr lang="cs-CZ" sz="1100" dirty="0">
                        <a:effectLst/>
                      </a:endParaRPr>
                    </a:p>
                    <a:p>
                      <a:pPr algn="l">
                        <a:lnSpc>
                          <a:spcPts val="2160"/>
                        </a:lnSpc>
                        <a:spcAft>
                          <a:spcPts val="0"/>
                        </a:spcAft>
                      </a:pPr>
                      <a:r>
                        <a:rPr lang="cs-CZ" sz="1600" dirty="0">
                          <a:effectLst/>
                        </a:rPr>
                        <a:t>Poznámka: Tento materiál je součástí </a:t>
                      </a:r>
                      <a:r>
                        <a:rPr lang="cs-CZ" sz="1600" dirty="0" smtClean="0">
                          <a:effectLst/>
                        </a:rPr>
                        <a:t>tematického </a:t>
                      </a:r>
                      <a:r>
                        <a:rPr lang="cs-CZ" sz="1600" dirty="0">
                          <a:effectLst/>
                        </a:rPr>
                        <a:t>balíčku Úvěry </a:t>
                      </a:r>
                      <a:endParaRPr lang="cs-CZ" sz="1100" dirty="0">
                        <a:effectLst/>
                      </a:endParaRPr>
                    </a:p>
                    <a:p>
                      <a:pPr algn="l">
                        <a:lnSpc>
                          <a:spcPts val="2160"/>
                        </a:lnSpc>
                        <a:spcAft>
                          <a:spcPts val="0"/>
                        </a:spcAft>
                      </a:pPr>
                      <a:r>
                        <a:rPr lang="cs-CZ" sz="1600" dirty="0">
                          <a:effectLst/>
                        </a:rPr>
                        <a:t>Inovace: Mezipředmětové vztahy, zapojení audiovizuální techniky do </a:t>
                      </a:r>
                      <a:endParaRPr lang="cs-CZ" sz="1100" dirty="0">
                        <a:effectLst/>
                      </a:endParaRPr>
                    </a:p>
                    <a:p>
                      <a:pPr algn="l">
                        <a:lnSpc>
                          <a:spcPts val="2160"/>
                        </a:lnSpc>
                        <a:spcAft>
                          <a:spcPts val="0"/>
                        </a:spcAft>
                      </a:pPr>
                      <a:r>
                        <a:rPr lang="cs-CZ" sz="1600" dirty="0">
                          <a:effectLst/>
                        </a:rPr>
                        <a:t>výuky, názorná prezentace nové látky </a:t>
                      </a:r>
                      <a:endParaRPr lang="cs-CZ" sz="1100" dirty="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0" marR="0" marT="0" marB="0"/>
                </a:tc>
              </a:tr>
            </a:tbl>
          </a:graphicData>
        </a:graphic>
      </p:graphicFrame>
      <p:pic>
        <p:nvPicPr>
          <p:cNvPr id="2056" name="obrázek 1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670050" y="188913"/>
            <a:ext cx="5762625" cy="1257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Rectangle 2"/>
          <p:cNvSpPr>
            <a:spLocks noGrp="1" noChangeArrowheads="1"/>
          </p:cNvSpPr>
          <p:nvPr>
            <p:ph type="ctrTitle"/>
          </p:nvPr>
        </p:nvSpPr>
        <p:spPr>
          <a:xfrm>
            <a:off x="685800" y="692150"/>
            <a:ext cx="7772400" cy="1944688"/>
          </a:xfrm>
        </p:spPr>
        <p:txBody>
          <a:bodyPr/>
          <a:lstStyle/>
          <a:p>
            <a:pPr eaLnBrk="1" hangingPunct="1"/>
            <a:r>
              <a:rPr lang="cs-CZ" altLang="cs-CZ" smtClean="0">
                <a:solidFill>
                  <a:srgbClr val="FF0000"/>
                </a:solidFill>
              </a:rPr>
              <a:t>ÚVĚRY</a:t>
            </a:r>
          </a:p>
        </p:txBody>
      </p:sp>
      <p:sp>
        <p:nvSpPr>
          <p:cNvPr id="3075" name="Rectangle 3"/>
          <p:cNvSpPr>
            <a:spLocks noGrp="1" noChangeArrowheads="1"/>
          </p:cNvSpPr>
          <p:nvPr>
            <p:ph type="subTitle" idx="1"/>
          </p:nvPr>
        </p:nvSpPr>
        <p:spPr/>
        <p:txBody>
          <a:bodyPr/>
          <a:lstStyle/>
          <a:p>
            <a:pPr eaLnBrk="1" hangingPunct="1"/>
            <a:r>
              <a:rPr lang="cs-CZ" altLang="cs-CZ" sz="2800" smtClean="0"/>
              <a:t>Lidé si půjčují peníze proto, aby si mohli koupit věci, které si nemohou zaplatit ze svých finančních zdrojů</a:t>
            </a:r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altLang="cs-CZ" smtClean="0">
                <a:solidFill>
                  <a:srgbClr val="FF0000"/>
                </a:solidFill>
              </a:rPr>
              <a:t>Kdo půjčuje peníze?</a:t>
            </a:r>
          </a:p>
        </p:txBody>
      </p:sp>
      <p:sp>
        <p:nvSpPr>
          <p:cNvPr id="4099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/>
            <a:endParaRPr lang="cs-CZ" altLang="cs-CZ" smtClean="0"/>
          </a:p>
          <a:p>
            <a:pPr eaLnBrk="1" hangingPunct="1"/>
            <a:r>
              <a:rPr lang="cs-CZ" altLang="cs-CZ" smtClean="0"/>
              <a:t>Banky</a:t>
            </a:r>
          </a:p>
          <a:p>
            <a:pPr eaLnBrk="1" hangingPunct="1"/>
            <a:r>
              <a:rPr lang="cs-CZ" altLang="cs-CZ" smtClean="0"/>
              <a:t>Nebankovní instituce</a:t>
            </a:r>
          </a:p>
          <a:p>
            <a:pPr eaLnBrk="1" hangingPunct="1"/>
            <a:r>
              <a:rPr lang="cs-CZ" altLang="cs-CZ" smtClean="0"/>
              <a:t>občané</a:t>
            </a:r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altLang="cs-CZ" smtClean="0">
                <a:solidFill>
                  <a:srgbClr val="FF0000"/>
                </a:solidFill>
              </a:rPr>
              <a:t>Půjčení od banky</a:t>
            </a:r>
          </a:p>
        </p:txBody>
      </p:sp>
      <p:sp>
        <p:nvSpPr>
          <p:cNvPr id="5123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/>
            <a:endParaRPr lang="cs-CZ" altLang="cs-CZ" smtClean="0"/>
          </a:p>
          <a:p>
            <a:pPr eaLnBrk="1" hangingPunct="1"/>
            <a:r>
              <a:rPr lang="cs-CZ" altLang="cs-CZ" smtClean="0"/>
              <a:t>Půjčená částka – úvěr</a:t>
            </a:r>
          </a:p>
          <a:p>
            <a:pPr eaLnBrk="1" hangingPunct="1"/>
            <a:r>
              <a:rPr lang="cs-CZ" altLang="cs-CZ" smtClean="0"/>
              <a:t>Poskytování úvěrů je upraveno obchodním zákoníkem</a:t>
            </a:r>
          </a:p>
          <a:p>
            <a:pPr eaLnBrk="1" hangingPunct="1"/>
            <a:r>
              <a:rPr lang="cs-CZ" altLang="cs-CZ" smtClean="0"/>
              <a:t>Odměna za půjčení – úrok</a:t>
            </a:r>
          </a:p>
          <a:p>
            <a:pPr eaLnBrk="1" hangingPunct="1"/>
            <a:r>
              <a:rPr lang="cs-CZ" altLang="cs-CZ" smtClean="0"/>
              <a:t>Smlouva o úvěru</a:t>
            </a:r>
          </a:p>
          <a:p>
            <a:pPr eaLnBrk="1" hangingPunct="1"/>
            <a:endParaRPr lang="cs-CZ" altLang="cs-CZ" smtClean="0"/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altLang="cs-CZ" smtClean="0">
                <a:solidFill>
                  <a:srgbClr val="FF0000"/>
                </a:solidFill>
              </a:rPr>
              <a:t>Půjčení od občana</a:t>
            </a:r>
          </a:p>
        </p:txBody>
      </p:sp>
      <p:sp>
        <p:nvSpPr>
          <p:cNvPr id="6147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/>
            <a:r>
              <a:rPr lang="cs-CZ" altLang="cs-CZ" smtClean="0"/>
              <a:t>Půjčka</a:t>
            </a:r>
          </a:p>
          <a:p>
            <a:pPr eaLnBrk="1" hangingPunct="1"/>
            <a:r>
              <a:rPr lang="cs-CZ" altLang="cs-CZ" smtClean="0"/>
              <a:t>Poskytování půjčky upravuje občanský zákoník</a:t>
            </a:r>
          </a:p>
          <a:p>
            <a:pPr eaLnBrk="1" hangingPunct="1"/>
            <a:r>
              <a:rPr lang="cs-CZ" altLang="cs-CZ" smtClean="0"/>
              <a:t>Nemusí se platit odměna – úrok</a:t>
            </a:r>
          </a:p>
          <a:p>
            <a:pPr eaLnBrk="1" hangingPunct="1"/>
            <a:r>
              <a:rPr lang="cs-CZ" altLang="cs-CZ" smtClean="0"/>
              <a:t>Nemusí být sepsaná smlouva, ale měla by být</a:t>
            </a:r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457200" y="1341438"/>
            <a:ext cx="8229600" cy="4784725"/>
          </a:xfrm>
        </p:spPr>
        <p:txBody>
          <a:bodyPr/>
          <a:lstStyle/>
          <a:p>
            <a:pPr eaLnBrk="1" hangingPunct="1"/>
            <a:r>
              <a:rPr lang="cs-CZ" altLang="cs-CZ" dirty="0" smtClean="0">
                <a:solidFill>
                  <a:srgbClr val="FF0000"/>
                </a:solidFill>
              </a:rPr>
              <a:t>Při jakémkoliv půjčování peněz je potřeba </a:t>
            </a:r>
            <a:r>
              <a:rPr lang="cs-CZ" altLang="cs-CZ" dirty="0" smtClean="0">
                <a:solidFill>
                  <a:srgbClr val="FF0000"/>
                </a:solidFill>
              </a:rPr>
              <a:t>promyslet, </a:t>
            </a:r>
            <a:r>
              <a:rPr lang="cs-CZ" altLang="cs-CZ" dirty="0" smtClean="0">
                <a:solidFill>
                  <a:srgbClr val="FF0000"/>
                </a:solidFill>
              </a:rPr>
              <a:t>zda budete schopni půjčenou částku v budoucnu splácet</a:t>
            </a:r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altLang="cs-CZ" smtClean="0"/>
              <a:t> </a:t>
            </a:r>
            <a:r>
              <a:rPr lang="cs-CZ" altLang="cs-CZ" smtClean="0">
                <a:solidFill>
                  <a:srgbClr val="FF0000"/>
                </a:solidFill>
              </a:rPr>
              <a:t>Získání úvěru</a:t>
            </a:r>
          </a:p>
        </p:txBody>
      </p:sp>
      <p:sp>
        <p:nvSpPr>
          <p:cNvPr id="8195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/>
            <a:endParaRPr lang="cs-CZ" altLang="cs-CZ" smtClean="0"/>
          </a:p>
          <a:p>
            <a:pPr eaLnBrk="1" hangingPunct="1"/>
            <a:r>
              <a:rPr lang="cs-CZ" altLang="cs-CZ" smtClean="0"/>
              <a:t>Lze ho sjednat na jakékoliv pobočce banky</a:t>
            </a:r>
          </a:p>
          <a:p>
            <a:pPr eaLnBrk="1" hangingPunct="1"/>
            <a:r>
              <a:rPr lang="cs-CZ" altLang="cs-CZ" smtClean="0"/>
              <a:t>Peníze banka poskytne v hotovosti nebo na účet</a:t>
            </a:r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altLang="cs-CZ" smtClean="0">
                <a:solidFill>
                  <a:srgbClr val="FF0000"/>
                </a:solidFill>
              </a:rPr>
              <a:t>Postup</a:t>
            </a:r>
          </a:p>
        </p:txBody>
      </p:sp>
      <p:sp>
        <p:nvSpPr>
          <p:cNvPr id="9219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/>
            <a:r>
              <a:rPr lang="cs-CZ" altLang="cs-CZ" sz="2800" smtClean="0"/>
              <a:t>Úvodní schůzka – podmínky úvěru</a:t>
            </a:r>
          </a:p>
          <a:p>
            <a:pPr eaLnBrk="1" hangingPunct="1">
              <a:buFontTx/>
              <a:buNone/>
            </a:pPr>
            <a:r>
              <a:rPr lang="cs-CZ" altLang="cs-CZ" sz="2800" smtClean="0"/>
              <a:t>				      - podklady</a:t>
            </a:r>
          </a:p>
          <a:p>
            <a:pPr eaLnBrk="1" hangingPunct="1"/>
            <a:r>
              <a:rPr lang="cs-CZ" altLang="cs-CZ" sz="2800" smtClean="0"/>
              <a:t>Žádost o úvěr – přikládá se k ní:</a:t>
            </a:r>
          </a:p>
          <a:p>
            <a:pPr lvl="1" eaLnBrk="1" hangingPunct="1"/>
            <a:r>
              <a:rPr lang="cs-CZ" altLang="cs-CZ" sz="2400" smtClean="0"/>
              <a:t>Zajištění úvěru – pro případ nesplácení </a:t>
            </a:r>
          </a:p>
          <a:p>
            <a:pPr lvl="4" eaLnBrk="1" hangingPunct="1"/>
            <a:r>
              <a:rPr lang="cs-CZ" altLang="cs-CZ" sz="1800" smtClean="0"/>
              <a:t>Zástava majetku – movitý i nemovitý majetek</a:t>
            </a:r>
          </a:p>
          <a:p>
            <a:pPr lvl="4" eaLnBrk="1" hangingPunct="1"/>
            <a:r>
              <a:rPr lang="cs-CZ" altLang="cs-CZ" sz="1800" smtClean="0"/>
              <a:t>Záruka – ručitel (občan nebo podnik)</a:t>
            </a:r>
          </a:p>
          <a:p>
            <a:pPr lvl="4" eaLnBrk="1" hangingPunct="1"/>
            <a:r>
              <a:rPr lang="cs-CZ" altLang="cs-CZ" sz="1800" smtClean="0"/>
              <a:t>             - stát (ve výjimečných případech)</a:t>
            </a:r>
          </a:p>
          <a:p>
            <a:pPr lvl="4" eaLnBrk="1" hangingPunct="1"/>
            <a:r>
              <a:rPr lang="cs-CZ" altLang="cs-CZ" sz="1800" smtClean="0"/>
              <a:t>             - banka (u dlouholetých klientů)</a:t>
            </a:r>
          </a:p>
          <a:p>
            <a:pPr lvl="4" eaLnBrk="1" hangingPunct="1"/>
            <a:r>
              <a:rPr lang="cs-CZ" altLang="cs-CZ" sz="1800" smtClean="0"/>
              <a:t>Pojištění – ochrana dlužníka před nemožností splácet</a:t>
            </a:r>
          </a:p>
          <a:p>
            <a:pPr lvl="1" eaLnBrk="1" hangingPunct="1">
              <a:buFontTx/>
              <a:buNone/>
            </a:pPr>
            <a:r>
              <a:rPr lang="cs-CZ" altLang="cs-CZ" sz="2400" smtClean="0"/>
              <a:t>                             </a:t>
            </a:r>
            <a:r>
              <a:rPr lang="cs-CZ" altLang="cs-CZ" smtClean="0"/>
              <a:t> </a:t>
            </a:r>
            <a:endParaRPr lang="cs-CZ" altLang="cs-CZ" sz="2400" smtClean="0"/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457200" y="404813"/>
            <a:ext cx="8229600" cy="5721350"/>
          </a:xfrm>
        </p:spPr>
        <p:txBody>
          <a:bodyPr/>
          <a:lstStyle/>
          <a:p>
            <a:pPr marL="990600" lvl="1" indent="-533400" eaLnBrk="1" hangingPunct="1"/>
            <a:r>
              <a:rPr lang="cs-CZ" altLang="cs-CZ" smtClean="0"/>
              <a:t>Finanční situace žadatele – daňové přiznání, potvrzení o výši příjmů</a:t>
            </a:r>
          </a:p>
          <a:p>
            <a:pPr marL="990600" lvl="1" indent="-533400" eaLnBrk="1" hangingPunct="1"/>
            <a:r>
              <a:rPr lang="cs-CZ" altLang="cs-CZ" smtClean="0"/>
              <a:t>Účel úvěru – podnikatelský záměr, doklad o zamýšlené koupi – nižší úrok</a:t>
            </a:r>
          </a:p>
          <a:p>
            <a:pPr marL="990600" lvl="1" indent="-533400" eaLnBrk="1" hangingPunct="1">
              <a:buFontTx/>
              <a:buNone/>
            </a:pPr>
            <a:endParaRPr lang="cs-CZ" altLang="cs-CZ" smtClean="0"/>
          </a:p>
          <a:p>
            <a:pPr marL="990600" lvl="1" indent="-533400" eaLnBrk="1" hangingPunct="1">
              <a:buFontTx/>
              <a:buNone/>
            </a:pPr>
            <a:r>
              <a:rPr lang="cs-CZ" altLang="cs-CZ" sz="3200" smtClean="0"/>
              <a:t>Analýza  žádosti o úvěr – banka zkoumá</a:t>
            </a:r>
          </a:p>
          <a:p>
            <a:pPr marL="990600" lvl="1" indent="-533400" eaLnBrk="1" hangingPunct="1">
              <a:buFontTx/>
              <a:buNone/>
            </a:pPr>
            <a:r>
              <a:rPr lang="cs-CZ" altLang="cs-CZ" sz="3200" smtClean="0"/>
              <a:t>reálnost záměru, schopnost klienta</a:t>
            </a:r>
          </a:p>
          <a:p>
            <a:pPr marL="990600" lvl="1" indent="-533400" eaLnBrk="1" hangingPunct="1">
              <a:buFontTx/>
              <a:buNone/>
            </a:pPr>
            <a:r>
              <a:rPr lang="cs-CZ" altLang="cs-CZ" sz="3200" smtClean="0"/>
              <a:t> splácet a ověřuje zajištění</a:t>
            </a:r>
          </a:p>
          <a:p>
            <a:pPr marL="990600" lvl="1" indent="-533400" eaLnBrk="1" hangingPunct="1">
              <a:buFontTx/>
              <a:buNone/>
            </a:pPr>
            <a:endParaRPr lang="cs-CZ" altLang="cs-CZ" smtClean="0"/>
          </a:p>
          <a:p>
            <a:pPr marL="990600" lvl="1" indent="-533400" eaLnBrk="1" hangingPunct="1">
              <a:buFontTx/>
              <a:buNone/>
            </a:pPr>
            <a:endParaRPr lang="cs-CZ" altLang="cs-CZ" smtClean="0"/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6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457200" y="476250"/>
            <a:ext cx="8229600" cy="5649913"/>
          </a:xfrm>
        </p:spPr>
        <p:txBody>
          <a:bodyPr/>
          <a:lstStyle/>
          <a:p>
            <a:pPr eaLnBrk="1" hangingPunct="1"/>
            <a:endParaRPr lang="cs-CZ" altLang="cs-CZ" smtClean="0"/>
          </a:p>
          <a:p>
            <a:pPr eaLnBrk="1" hangingPunct="1"/>
            <a:r>
              <a:rPr lang="cs-CZ" altLang="cs-CZ" smtClean="0"/>
              <a:t>Poskytnutí úvěru – pokud klient splnil všechny podmínky a banka rozhodla o poskytnutí úvěru, sepíše se úvěrová smlouva</a:t>
            </a:r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altLang="cs-CZ" smtClean="0">
                <a:solidFill>
                  <a:srgbClr val="FF0000"/>
                </a:solidFill>
              </a:rPr>
              <a:t>Druhy úvěrů</a:t>
            </a:r>
          </a:p>
        </p:txBody>
      </p:sp>
      <p:sp>
        <p:nvSpPr>
          <p:cNvPr id="12291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/>
            <a:endParaRPr lang="cs-CZ" altLang="cs-CZ" smtClean="0"/>
          </a:p>
          <a:p>
            <a:pPr eaLnBrk="1" hangingPunct="1"/>
            <a:r>
              <a:rPr lang="cs-CZ" altLang="cs-CZ" smtClean="0"/>
              <a:t>Spotřebitelský úvěr</a:t>
            </a:r>
          </a:p>
          <a:p>
            <a:pPr eaLnBrk="1" hangingPunct="1"/>
            <a:r>
              <a:rPr lang="cs-CZ" altLang="cs-CZ" smtClean="0"/>
              <a:t>Kontokorentní úvěr</a:t>
            </a:r>
          </a:p>
          <a:p>
            <a:pPr eaLnBrk="1" hangingPunct="1"/>
            <a:r>
              <a:rPr lang="cs-CZ" altLang="cs-CZ" smtClean="0"/>
              <a:t>Hypoteční úvěr</a:t>
            </a:r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altLang="cs-CZ" smtClean="0">
                <a:solidFill>
                  <a:srgbClr val="FF0000"/>
                </a:solidFill>
              </a:rPr>
              <a:t>Spotřebitelský úvěr</a:t>
            </a:r>
          </a:p>
        </p:txBody>
      </p:sp>
      <p:sp>
        <p:nvSpPr>
          <p:cNvPr id="13315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/>
            <a:endParaRPr lang="cs-CZ" altLang="cs-CZ" smtClean="0"/>
          </a:p>
          <a:p>
            <a:pPr eaLnBrk="1" hangingPunct="1"/>
            <a:r>
              <a:rPr lang="cs-CZ" altLang="cs-CZ" smtClean="0"/>
              <a:t>Využívá ho občan k nákupu spotřebních věcí</a:t>
            </a:r>
          </a:p>
          <a:p>
            <a:pPr eaLnBrk="1" hangingPunct="1"/>
            <a:r>
              <a:rPr lang="cs-CZ" altLang="cs-CZ" smtClean="0"/>
              <a:t>Doba splatnosti – krátkodobý úvěr – splatnosti 6 až 120 měsíců</a:t>
            </a:r>
          </a:p>
          <a:p>
            <a:pPr eaLnBrk="1" hangingPunct="1"/>
            <a:r>
              <a:rPr lang="cs-CZ" altLang="cs-CZ" smtClean="0"/>
              <a:t>Úročení – vyšší úroková míra</a:t>
            </a:r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altLang="cs-CZ" smtClean="0">
                <a:solidFill>
                  <a:srgbClr val="FF0000"/>
                </a:solidFill>
              </a:rPr>
              <a:t>Kontokorentní úvěr</a:t>
            </a:r>
          </a:p>
        </p:txBody>
      </p:sp>
      <p:sp>
        <p:nvSpPr>
          <p:cNvPr id="14339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/>
            <a:endParaRPr lang="cs-CZ" altLang="cs-CZ" smtClean="0"/>
          </a:p>
          <a:p>
            <a:pPr eaLnBrk="1" hangingPunct="1"/>
            <a:r>
              <a:rPr lang="cs-CZ" altLang="cs-CZ" smtClean="0"/>
              <a:t>Je vázán na účet klienta</a:t>
            </a:r>
          </a:p>
          <a:p>
            <a:pPr eaLnBrk="1" hangingPunct="1"/>
            <a:r>
              <a:rPr lang="cs-CZ" altLang="cs-CZ" smtClean="0"/>
              <a:t>Čerpání probíhá výběrem do mínusu</a:t>
            </a:r>
          </a:p>
          <a:p>
            <a:pPr eaLnBrk="1" hangingPunct="1"/>
            <a:r>
              <a:rPr lang="cs-CZ" altLang="cs-CZ" smtClean="0"/>
              <a:t>Je určena horní hranice částky v mínusu</a:t>
            </a:r>
          </a:p>
          <a:p>
            <a:pPr eaLnBrk="1" hangingPunct="1"/>
            <a:r>
              <a:rPr lang="cs-CZ" altLang="cs-CZ" smtClean="0"/>
              <a:t>Splatnost je do 1 roku</a:t>
            </a:r>
          </a:p>
          <a:p>
            <a:pPr eaLnBrk="1" hangingPunct="1"/>
            <a:r>
              <a:rPr lang="cs-CZ" altLang="cs-CZ" smtClean="0"/>
              <a:t>Úročení – vysoká úroková míra</a:t>
            </a:r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altLang="cs-CZ" smtClean="0">
                <a:solidFill>
                  <a:srgbClr val="FF0000"/>
                </a:solidFill>
              </a:rPr>
              <a:t>Hypoteční úvěr</a:t>
            </a:r>
          </a:p>
        </p:txBody>
      </p:sp>
      <p:sp>
        <p:nvSpPr>
          <p:cNvPr id="15363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/>
            <a:endParaRPr lang="cs-CZ" altLang="cs-CZ" smtClean="0"/>
          </a:p>
          <a:p>
            <a:pPr eaLnBrk="1" hangingPunct="1"/>
            <a:r>
              <a:rPr lang="cs-CZ" altLang="cs-CZ" smtClean="0"/>
              <a:t>Dlouhodobý úvěr – desítky let</a:t>
            </a:r>
          </a:p>
          <a:p>
            <a:pPr eaLnBrk="1" hangingPunct="1"/>
            <a:r>
              <a:rPr lang="cs-CZ" altLang="cs-CZ" smtClean="0"/>
              <a:t>Pro koupi nebo stavbu domu a bytu</a:t>
            </a:r>
          </a:p>
          <a:p>
            <a:pPr eaLnBrk="1" hangingPunct="1"/>
            <a:r>
              <a:rPr lang="cs-CZ" altLang="cs-CZ" smtClean="0"/>
              <a:t>Ručí se pouze nemovitým majetkem</a:t>
            </a:r>
          </a:p>
          <a:p>
            <a:pPr eaLnBrk="1" hangingPunct="1"/>
            <a:r>
              <a:rPr lang="cs-CZ" altLang="cs-CZ" smtClean="0"/>
              <a:t>Půjčená částka je vysoká – až miliony</a:t>
            </a:r>
          </a:p>
          <a:p>
            <a:pPr eaLnBrk="1" hangingPunct="1"/>
            <a:r>
              <a:rPr lang="cs-CZ" altLang="cs-CZ" smtClean="0"/>
              <a:t>Úročení – úroková sazba je nižší</a:t>
            </a:r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altLang="cs-CZ" smtClean="0">
                <a:solidFill>
                  <a:srgbClr val="FF0000"/>
                </a:solidFill>
              </a:rPr>
              <a:t>Úvěry od nebankovních institucí</a:t>
            </a:r>
          </a:p>
        </p:txBody>
      </p:sp>
      <p:sp>
        <p:nvSpPr>
          <p:cNvPr id="16387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/>
            <a:endParaRPr lang="cs-CZ" altLang="cs-CZ" smtClean="0"/>
          </a:p>
          <a:p>
            <a:pPr eaLnBrk="1" hangingPunct="1"/>
            <a:r>
              <a:rPr lang="cs-CZ" altLang="cs-CZ" smtClean="0"/>
              <a:t>Mají povolení k provozování některých finančních služeb</a:t>
            </a:r>
          </a:p>
          <a:p>
            <a:pPr eaLnBrk="1" hangingPunct="1"/>
            <a:r>
              <a:rPr lang="cs-CZ" altLang="cs-CZ" smtClean="0"/>
              <a:t>Není to banka</a:t>
            </a:r>
          </a:p>
          <a:p>
            <a:pPr eaLnBrk="1" hangingPunct="1"/>
            <a:r>
              <a:rPr lang="cs-CZ" altLang="cs-CZ" smtClean="0"/>
              <a:t>Nevyžadují velké ručení</a:t>
            </a:r>
          </a:p>
          <a:p>
            <a:pPr eaLnBrk="1" hangingPunct="1"/>
            <a:r>
              <a:rPr lang="cs-CZ" altLang="cs-CZ" smtClean="0"/>
              <a:t>Úroková míra je vyšší</a:t>
            </a:r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altLang="cs-CZ" smtClean="0">
                <a:solidFill>
                  <a:srgbClr val="FF0000"/>
                </a:solidFill>
              </a:rPr>
              <a:t>Nebankovní instituce v ČR</a:t>
            </a:r>
          </a:p>
        </p:txBody>
      </p:sp>
      <p:sp>
        <p:nvSpPr>
          <p:cNvPr id="17411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>
              <a:lnSpc>
                <a:spcPct val="90000"/>
              </a:lnSpc>
            </a:pPr>
            <a:endParaRPr lang="cs-CZ" altLang="cs-CZ" smtClean="0"/>
          </a:p>
          <a:p>
            <a:pPr eaLnBrk="1" hangingPunct="1">
              <a:lnSpc>
                <a:spcPct val="90000"/>
              </a:lnSpc>
            </a:pPr>
            <a:r>
              <a:rPr lang="cs-CZ" altLang="cs-CZ" smtClean="0"/>
              <a:t>Provident financial</a:t>
            </a:r>
          </a:p>
          <a:p>
            <a:pPr eaLnBrk="1" hangingPunct="1">
              <a:lnSpc>
                <a:spcPct val="90000"/>
              </a:lnSpc>
            </a:pPr>
            <a:r>
              <a:rPr lang="cs-CZ" altLang="cs-CZ" smtClean="0"/>
              <a:t>Cofidis</a:t>
            </a:r>
          </a:p>
          <a:p>
            <a:pPr eaLnBrk="1" hangingPunct="1">
              <a:lnSpc>
                <a:spcPct val="90000"/>
              </a:lnSpc>
            </a:pPr>
            <a:r>
              <a:rPr lang="cs-CZ" altLang="cs-CZ" smtClean="0"/>
              <a:t>Home credit</a:t>
            </a:r>
          </a:p>
          <a:p>
            <a:pPr eaLnBrk="1" hangingPunct="1">
              <a:lnSpc>
                <a:spcPct val="90000"/>
              </a:lnSpc>
            </a:pPr>
            <a:endParaRPr lang="cs-CZ" altLang="cs-CZ" smtClean="0"/>
          </a:p>
          <a:p>
            <a:pPr eaLnBrk="1" hangingPunct="1">
              <a:lnSpc>
                <a:spcPct val="90000"/>
              </a:lnSpc>
              <a:buFontTx/>
              <a:buNone/>
            </a:pPr>
            <a:endParaRPr lang="cs-CZ" altLang="cs-CZ" smtClean="0"/>
          </a:p>
          <a:p>
            <a:pPr eaLnBrk="1" hangingPunct="1">
              <a:lnSpc>
                <a:spcPct val="90000"/>
              </a:lnSpc>
            </a:pPr>
            <a:r>
              <a:rPr lang="cs-CZ" altLang="cs-CZ" smtClean="0">
                <a:solidFill>
                  <a:srgbClr val="FF0000"/>
                </a:solidFill>
              </a:rPr>
              <a:t>Je důležité prostudovat si podmínky a teprve potom podepsat smlouvu</a:t>
            </a:r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altLang="cs-CZ" smtClean="0">
                <a:solidFill>
                  <a:srgbClr val="FF0000"/>
                </a:solidFill>
              </a:rPr>
              <a:t>RPSN</a:t>
            </a:r>
          </a:p>
        </p:txBody>
      </p:sp>
      <p:sp>
        <p:nvSpPr>
          <p:cNvPr id="18435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>
              <a:lnSpc>
                <a:spcPct val="90000"/>
              </a:lnSpc>
            </a:pPr>
            <a:r>
              <a:rPr lang="cs-CZ" altLang="cs-CZ" smtClean="0"/>
              <a:t>Roční procentní sazba nákladů</a:t>
            </a:r>
          </a:p>
          <a:p>
            <a:pPr eaLnBrk="1" hangingPunct="1">
              <a:lnSpc>
                <a:spcPct val="90000"/>
              </a:lnSpc>
            </a:pPr>
            <a:endParaRPr lang="cs-CZ" altLang="cs-CZ" smtClean="0"/>
          </a:p>
          <a:p>
            <a:pPr eaLnBrk="1" hangingPunct="1">
              <a:lnSpc>
                <a:spcPct val="90000"/>
              </a:lnSpc>
            </a:pPr>
            <a:r>
              <a:rPr lang="cs-CZ" altLang="cs-CZ" smtClean="0"/>
              <a:t>Zahrnuje v sobě roční úrokovou sazbu a poplatky</a:t>
            </a:r>
          </a:p>
          <a:p>
            <a:pPr eaLnBrk="1" hangingPunct="1">
              <a:lnSpc>
                <a:spcPct val="90000"/>
              </a:lnSpc>
            </a:pPr>
            <a:r>
              <a:rPr lang="cs-CZ" altLang="cs-CZ" smtClean="0"/>
              <a:t>Je vyjádřena v procentech</a:t>
            </a:r>
          </a:p>
          <a:p>
            <a:pPr eaLnBrk="1" hangingPunct="1">
              <a:lnSpc>
                <a:spcPct val="90000"/>
              </a:lnSpc>
            </a:pPr>
            <a:r>
              <a:rPr lang="cs-CZ" altLang="cs-CZ" smtClean="0"/>
              <a:t>Důležitý údaj pro schopnost splácet</a:t>
            </a:r>
          </a:p>
          <a:p>
            <a:pPr eaLnBrk="1" hangingPunct="1">
              <a:lnSpc>
                <a:spcPct val="90000"/>
              </a:lnSpc>
            </a:pPr>
            <a:endParaRPr lang="cs-CZ" altLang="cs-CZ" smtClean="0"/>
          </a:p>
          <a:p>
            <a:pPr eaLnBrk="1" hangingPunct="1">
              <a:lnSpc>
                <a:spcPct val="90000"/>
              </a:lnSpc>
            </a:pPr>
            <a:r>
              <a:rPr lang="cs-CZ" altLang="cs-CZ" smtClean="0"/>
              <a:t>On-line kalkulátor sazby RPSN</a:t>
            </a:r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8" name="Rectangle 2"/>
          <p:cNvSpPr>
            <a:spLocks noGrp="1" noChangeArrowheads="1"/>
          </p:cNvSpPr>
          <p:nvPr>
            <p:ph type="title"/>
          </p:nvPr>
        </p:nvSpPr>
        <p:spPr>
          <a:xfrm>
            <a:off x="457200" y="274638"/>
            <a:ext cx="8229600" cy="5602287"/>
          </a:xfrm>
        </p:spPr>
        <p:txBody>
          <a:bodyPr/>
          <a:lstStyle/>
          <a:p>
            <a:pPr eaLnBrk="1" hangingPunct="1"/>
            <a:r>
              <a:rPr lang="cs-CZ" altLang="cs-CZ" smtClean="0"/>
              <a:t>Konec </a:t>
            </a:r>
          </a:p>
        </p:txBody>
      </p:sp>
    </p:spTree>
  </p:cSld>
  <p:clrMapOvr>
    <a:masterClrMapping/>
  </p:clrMapOvr>
  <p:transition spd="slow"/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2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457200" y="476250"/>
            <a:ext cx="8229600" cy="5649913"/>
          </a:xfrm>
        </p:spPr>
        <p:txBody>
          <a:bodyPr/>
          <a:lstStyle/>
          <a:p>
            <a:pPr eaLnBrk="1" hangingPunct="1">
              <a:lnSpc>
                <a:spcPct val="80000"/>
              </a:lnSpc>
            </a:pPr>
            <a:r>
              <a:rPr lang="cs-CZ" altLang="cs-CZ" sz="1800" b="1" smtClean="0"/>
              <a:t>Použitá literatura:</a:t>
            </a:r>
          </a:p>
          <a:p>
            <a:pPr eaLnBrk="1" hangingPunct="1">
              <a:lnSpc>
                <a:spcPct val="80000"/>
              </a:lnSpc>
            </a:pPr>
            <a:endParaRPr lang="cs-CZ" altLang="cs-CZ" sz="1800" b="1" smtClean="0"/>
          </a:p>
          <a:p>
            <a:pPr eaLnBrk="1" hangingPunct="1">
              <a:lnSpc>
                <a:spcPct val="80000"/>
              </a:lnSpc>
            </a:pPr>
            <a:r>
              <a:rPr lang="cs-CZ" altLang="cs-CZ" sz="1800" b="1" smtClean="0"/>
              <a:t>Přehled učiva k maturitní zkoušce z ekonomiky</a:t>
            </a:r>
            <a:r>
              <a:rPr lang="cs-CZ" altLang="cs-CZ" sz="1800" smtClean="0"/>
              <a:t> – Karel Biňovec – nakladatelství FORTUNA, Praha 2001ISBN 80-7168-747-2</a:t>
            </a:r>
          </a:p>
          <a:p>
            <a:pPr eaLnBrk="1" hangingPunct="1">
              <a:lnSpc>
                <a:spcPct val="80000"/>
              </a:lnSpc>
            </a:pPr>
            <a:r>
              <a:rPr lang="cs-CZ" altLang="cs-CZ" sz="1800" b="1" smtClean="0"/>
              <a:t>Ekonomika pro gymnázia</a:t>
            </a:r>
            <a:r>
              <a:rPr lang="cs-CZ" altLang="cs-CZ" sz="1800" smtClean="0"/>
              <a:t> – Jarmila Čechová, Otto Münch, Jana Macháčková, Petr Klínský – EDUKO nakladatelství, s.r.o. 2011ISBN 978-80-87204-49-8</a:t>
            </a:r>
          </a:p>
          <a:p>
            <a:pPr eaLnBrk="1" hangingPunct="1">
              <a:lnSpc>
                <a:spcPct val="80000"/>
              </a:lnSpc>
            </a:pPr>
            <a:r>
              <a:rPr lang="cs-CZ" altLang="cs-CZ" sz="1800" b="1" smtClean="0"/>
              <a:t>Ekonomika pro obchodní akademie a ostatní střední školy 3</a:t>
            </a:r>
            <a:r>
              <a:rPr lang="cs-CZ" altLang="cs-CZ" sz="1800" smtClean="0"/>
              <a:t> – Petr Klínský, Otto Münch –EDUKO nakladelství 2008 ISBN 978-80-87204-8</a:t>
            </a:r>
          </a:p>
          <a:p>
            <a:pPr eaLnBrk="1" hangingPunct="1">
              <a:lnSpc>
                <a:spcPct val="80000"/>
              </a:lnSpc>
            </a:pPr>
            <a:r>
              <a:rPr lang="cs-CZ" altLang="cs-CZ" sz="1800" b="1" smtClean="0"/>
              <a:t>Obchodní zákoník</a:t>
            </a:r>
            <a:r>
              <a:rPr lang="cs-CZ" altLang="cs-CZ" sz="1800" smtClean="0"/>
              <a:t> – úplné znění zákona s komentářem ISSN 1211-2437</a:t>
            </a:r>
          </a:p>
          <a:p>
            <a:pPr eaLnBrk="1" hangingPunct="1">
              <a:lnSpc>
                <a:spcPct val="80000"/>
              </a:lnSpc>
            </a:pPr>
            <a:r>
              <a:rPr lang="cs-CZ" altLang="cs-CZ" sz="1800" b="1" smtClean="0"/>
              <a:t>Ekonomika – ekonomická a finanční gramotnost pro střední školy</a:t>
            </a:r>
            <a:r>
              <a:rPr lang="cs-CZ" altLang="cs-CZ" sz="1800" smtClean="0"/>
              <a:t> – Petr Klínský, Otto Münch, Danuše Chromá – EDUKO nakladatelství, s.r.o., Praha 2011ISBN 978-80-87204-41-2</a:t>
            </a:r>
          </a:p>
          <a:p>
            <a:pPr eaLnBrk="1" hangingPunct="1">
              <a:lnSpc>
                <a:spcPct val="80000"/>
              </a:lnSpc>
            </a:pPr>
            <a:r>
              <a:rPr lang="cs-CZ" altLang="cs-CZ" sz="1800" b="1" smtClean="0"/>
              <a:t>Malý ekonomický výkladový slovník</a:t>
            </a:r>
            <a:r>
              <a:rPr lang="cs-CZ" altLang="cs-CZ" sz="1800" smtClean="0"/>
              <a:t> – Helena Fialová – Vydavatelství A plus, 2004 isbn 80-902514-7-1</a:t>
            </a:r>
          </a:p>
          <a:p>
            <a:pPr eaLnBrk="1" hangingPunct="1">
              <a:lnSpc>
                <a:spcPct val="80000"/>
              </a:lnSpc>
            </a:pPr>
            <a:r>
              <a:rPr lang="cs-CZ" altLang="cs-CZ" sz="1800" b="1" smtClean="0"/>
              <a:t>Peníze a vy</a:t>
            </a:r>
            <a:r>
              <a:rPr lang="cs-CZ" altLang="cs-CZ" sz="1800" smtClean="0"/>
              <a:t> – Tomáš Tepper, Martin Kápl – 1994, ISBN 80-85431-96-3</a:t>
            </a:r>
          </a:p>
          <a:p>
            <a:pPr eaLnBrk="1" hangingPunct="1">
              <a:lnSpc>
                <a:spcPct val="80000"/>
              </a:lnSpc>
            </a:pPr>
            <a:r>
              <a:rPr lang="cs-CZ" altLang="cs-CZ" sz="1800" b="1" smtClean="0"/>
              <a:t>Management úvěrových obchodů bank</a:t>
            </a:r>
            <a:r>
              <a:rPr lang="cs-CZ" altLang="cs-CZ" sz="1800" smtClean="0"/>
              <a:t> – Vojtěch Polidar – 1991, ISBN 80-85378-03-5</a:t>
            </a:r>
          </a:p>
          <a:p>
            <a:pPr eaLnBrk="1" hangingPunct="1">
              <a:lnSpc>
                <a:spcPct val="80000"/>
              </a:lnSpc>
            </a:pPr>
            <a:endParaRPr lang="cs-CZ" altLang="cs-CZ" sz="1800" smtClean="0"/>
          </a:p>
          <a:p>
            <a:pPr eaLnBrk="1" hangingPunct="1">
              <a:lnSpc>
                <a:spcPct val="80000"/>
              </a:lnSpc>
            </a:pPr>
            <a:endParaRPr lang="cs-CZ" altLang="cs-CZ" sz="1800" smtClean="0"/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Výchozí návrh">
  <a:themeElements>
    <a:clrScheme name="Výchozí návrh 5">
      <a:dk1>
        <a:srgbClr val="000000"/>
      </a:dk1>
      <a:lt1>
        <a:srgbClr val="FFFFD9"/>
      </a:lt1>
      <a:dk2>
        <a:srgbClr val="000000"/>
      </a:dk2>
      <a:lt2>
        <a:srgbClr val="777777"/>
      </a:lt2>
      <a:accent1>
        <a:srgbClr val="FFFFF7"/>
      </a:accent1>
      <a:accent2>
        <a:srgbClr val="33CCCC"/>
      </a:accent2>
      <a:accent3>
        <a:srgbClr val="FFFFE9"/>
      </a:accent3>
      <a:accent4>
        <a:srgbClr val="000000"/>
      </a:accent4>
      <a:accent5>
        <a:srgbClr val="FFFFFA"/>
      </a:accent5>
      <a:accent6>
        <a:srgbClr val="2DB9B9"/>
      </a:accent6>
      <a:hlink>
        <a:srgbClr val="FF5050"/>
      </a:hlink>
      <a:folHlink>
        <a:srgbClr val="FF9900"/>
      </a:folHlink>
    </a:clrScheme>
    <a:fontScheme name="Výchozí návrh">
      <a:majorFont>
        <a:latin typeface="Arial"/>
        <a:ea typeface=""/>
        <a:cs typeface="Arial"/>
      </a:majorFont>
      <a:minorFont>
        <a:latin typeface="Arial"/>
        <a:ea typeface=""/>
        <a:cs typeface="Arial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Výchozí návrh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49</TotalTime>
  <Words>426</Words>
  <Application>Microsoft Office PowerPoint</Application>
  <PresentationFormat>Předvádění na obrazovce (4:3)</PresentationFormat>
  <Paragraphs>113</Paragraphs>
  <Slides>19</Slides>
  <Notes>0</Notes>
  <HiddenSlides>0</HiddenSlides>
  <MMClips>0</MMClips>
  <ScaleCrop>false</ScaleCrop>
  <HeadingPairs>
    <vt:vector size="6" baseType="variant">
      <vt:variant>
        <vt:lpstr>Použitá písma</vt:lpstr>
      </vt:variant>
      <vt:variant>
        <vt:i4>3</vt:i4>
      </vt:variant>
      <vt:variant>
        <vt:lpstr>Motiv</vt:lpstr>
      </vt:variant>
      <vt:variant>
        <vt:i4>1</vt:i4>
      </vt:variant>
      <vt:variant>
        <vt:lpstr>Nadpisy snímků</vt:lpstr>
      </vt:variant>
      <vt:variant>
        <vt:i4>19</vt:i4>
      </vt:variant>
    </vt:vector>
  </HeadingPairs>
  <TitlesOfParts>
    <vt:vector size="23" baseType="lpstr">
      <vt:lpstr>Arial</vt:lpstr>
      <vt:lpstr>Calibri</vt:lpstr>
      <vt:lpstr>Times New Roman</vt:lpstr>
      <vt:lpstr>Výchozí návrh</vt:lpstr>
      <vt:lpstr>Snímek 1</vt:lpstr>
      <vt:lpstr>ÚVĚRY</vt:lpstr>
      <vt:lpstr>Kdo půjčuje peníze?</vt:lpstr>
      <vt:lpstr>Půjčení od banky</vt:lpstr>
      <vt:lpstr>Půjčení od občana</vt:lpstr>
      <vt:lpstr>Snímek 6</vt:lpstr>
      <vt:lpstr> Získání úvěru</vt:lpstr>
      <vt:lpstr>Postup</vt:lpstr>
      <vt:lpstr>Snímek 9</vt:lpstr>
      <vt:lpstr>Snímek 10</vt:lpstr>
      <vt:lpstr>Druhy úvěrů</vt:lpstr>
      <vt:lpstr>Spotřebitelský úvěr</vt:lpstr>
      <vt:lpstr>Kontokorentní úvěr</vt:lpstr>
      <vt:lpstr>Hypoteční úvěr</vt:lpstr>
      <vt:lpstr>Úvěry od nebankovních institucí</vt:lpstr>
      <vt:lpstr>Nebankovní instituce v ČR</vt:lpstr>
      <vt:lpstr>RPSN</vt:lpstr>
      <vt:lpstr>Konec </vt:lpstr>
      <vt:lpstr>Snímek 19</vt:lpstr>
    </vt:vector>
  </TitlesOfParts>
  <Company/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ÚVĚRY</dc:title>
  <dc:creator>Haut Radek</dc:creator>
  <cp:lastModifiedBy>Dum</cp:lastModifiedBy>
  <cp:revision>5</cp:revision>
  <dcterms:created xsi:type="dcterms:W3CDTF">2013-08-15T12:53:55Z</dcterms:created>
  <dcterms:modified xsi:type="dcterms:W3CDTF">2014-10-31T14:10:43Z</dcterms:modified>
</cp:coreProperties>
</file>