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95" r:id="rId6"/>
    <p:sldId id="296" r:id="rId7"/>
    <p:sldId id="297" r:id="rId8"/>
    <p:sldId id="293" r:id="rId9"/>
    <p:sldId id="294" r:id="rId10"/>
    <p:sldId id="298" r:id="rId11"/>
    <p:sldId id="299" r:id="rId12"/>
    <p:sldId id="300" r:id="rId13"/>
    <p:sldId id="301" r:id="rId14"/>
    <p:sldId id="302" r:id="rId15"/>
    <p:sldId id="28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31.10.2014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Způsoby vedení evidence podnikatelské činnosti II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2900" y="54868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833" y="38690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VI-2-18-02_Způsoby vedení evidence podnikatelské činnosti II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01.09.2013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76872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Způsoby vedení evidence podnikatelské činnosti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daňová evidence, účetnictví, fyzická osoba, právnická osoba, účetní jednotka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65104"/>
            <a:ext cx="2915816" cy="251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2496" y="4383112"/>
            <a:ext cx="2915816" cy="251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Historie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o roku 2003: jednoduché a podvojné účetnictví</a:t>
            </a:r>
          </a:p>
          <a:p>
            <a:pPr>
              <a:buFont typeface="Wingdings" panose="05000000000000000000" pitchFamily="2" charset="2"/>
              <a:buChar char="ü"/>
            </a:pPr>
            <a:endParaRPr lang="cs-CZ" dirty="0"/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od roku 2004: </a:t>
            </a:r>
            <a:r>
              <a:rPr lang="cs-CZ" b="1" dirty="0" smtClean="0"/>
              <a:t>daňová evidence a účetnictví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05064"/>
            <a:ext cx="2914650" cy="251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1008112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Daňová evidence</a:t>
            </a: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348880"/>
            <a:ext cx="7854696" cy="2632256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je upravena:</a:t>
            </a:r>
          </a:p>
          <a:p>
            <a:pPr algn="l"/>
            <a:endParaRPr lang="cs-CZ" dirty="0" smtClean="0"/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 zákon č. 586/1992 Sb., </a:t>
            </a:r>
            <a:r>
              <a:rPr lang="cs-CZ" b="1" dirty="0" smtClean="0"/>
              <a:t>o daních z příjmů </a:t>
            </a:r>
          </a:p>
          <a:p>
            <a:pPr algn="l"/>
            <a:endParaRPr lang="cs-CZ" b="1" dirty="0" smtClean="0"/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FO, které </a:t>
            </a:r>
            <a:r>
              <a:rPr lang="cs-CZ" b="1" dirty="0" smtClean="0"/>
              <a:t>nejsou účetní jednotkou, </a:t>
            </a:r>
            <a:r>
              <a:rPr lang="cs-CZ" dirty="0" smtClean="0"/>
              <a:t>např. živnostníci, advokáti, daňoví poradci, umělci, ….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6393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772400" cy="86409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Účetnictví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484784"/>
            <a:ext cx="7772400" cy="4680520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Zákon č. 563/1991  Sb., o účetnictví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Vyhláška č. 500/2002 Sb.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České účetní standardy pro podnikatele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PO a FO, které </a:t>
            </a:r>
            <a:r>
              <a:rPr lang="cs-CZ" b="1" dirty="0" smtClean="0"/>
              <a:t>jsou účetní jednotkou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b="1" dirty="0"/>
          </a:p>
          <a:p>
            <a:r>
              <a:rPr lang="cs-CZ" b="1" dirty="0" smtClean="0"/>
              <a:t>Kdy se FO stane účetní jednotkou?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Její obrat v bezprostředně předcházejícím kalendářním roce přesáhne 25 mil Kč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Rozhodne se dobrovolně vést účetnictví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Je-li zapsána do obchodního rejstříku</a:t>
            </a:r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39491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A) FO s obratem přes 25 mil. Kč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708920"/>
            <a:ext cx="7772400" cy="2801600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Stane-li se FO účetní jednotkou, má povinnost vést účetnictví od 1. dne účetního období následujícího po kalendářním roce, kdy se stala účetní jednotkou</a:t>
            </a:r>
          </a:p>
          <a:p>
            <a:endParaRPr lang="cs-CZ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dirty="0" smtClean="0"/>
              <a:t>Stane-li se FO účetní jednotkou, musí vést účetnictví nejméně po dobu 5 let, a to i v případě, když v těchto letech  obratu 25 mil. nedosahuje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4734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Určete způsob evidence podnikatelské činnosti v letech 2012, 2013, 2014 a 2015, zdůvodněte: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FO vede DE, dosáhla v roce 2012 obratu vyššího než 25 mil. Kč.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FO v roce 2012 nedosáhla obratu vyššího než 25 mil. Kč, v roce 2013 již obrat překročila</a:t>
            </a:r>
            <a:r>
              <a:rPr lang="cs-CZ" dirty="0"/>
              <a:t>.</a:t>
            </a:r>
            <a:r>
              <a:rPr lang="cs-CZ" dirty="0" smtClean="0"/>
              <a:t>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Řešení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304" y="2306092"/>
            <a:ext cx="811912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600" dirty="0" smtClean="0"/>
              <a:t>FO se stane účetní jednotkou od 1.1.2013, vede v roce 2013 DE, od 1.1.2014 povede účetnictví.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600" dirty="0" smtClean="0"/>
              <a:t>FO v roce 2012 nepřekročila obrat 25 mil. Kč, a proto se nestala v roce 2013 účetní jednotkou, vede tedy DE. Od 1.1.2014 se stává účetní jednotkou, vede DE. Od 1.1.2015 vede povinně účetnictví.</a:t>
            </a:r>
          </a:p>
        </p:txBody>
      </p:sp>
    </p:spTree>
    <p:extLst>
      <p:ext uri="{BB962C8B-B14F-4D97-AF65-F5344CB8AC3E}">
        <p14:creationId xmlns:p14="http://schemas.microsoft.com/office/powerpoint/2010/main" xmlns="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772400" cy="960136"/>
          </a:xfrm>
        </p:spPr>
        <p:txBody>
          <a:bodyPr/>
          <a:lstStyle/>
          <a:p>
            <a:r>
              <a:rPr lang="cs-CZ" sz="4000" kern="0" dirty="0" smtClean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ea typeface="Microsoft YaHei" pitchFamily="2"/>
                <a:cs typeface="Arial" pitchFamily="2"/>
              </a:rPr>
              <a:t>B)</a:t>
            </a: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 </a:t>
            </a:r>
            <a:r>
              <a:rPr lang="cs-CZ" sz="360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FO vede účetnictví dobrovolně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0" indent="-45720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sz="2600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pokud se tak FO rozhodne, </a:t>
            </a:r>
            <a:r>
              <a:rPr lang="cs-CZ" sz="2600" b="1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vede účetnictví k 1. 1. následujícího </a:t>
            </a:r>
            <a:r>
              <a:rPr lang="cs-CZ" sz="2600" dirty="0"/>
              <a:t>roku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0409" y="4077072"/>
            <a:ext cx="2914650" cy="251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34274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Praktické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>
                <a:solidFill>
                  <a:schemeClr val="tx1"/>
                </a:solidFill>
                <a:latin typeface="+mn-lt"/>
              </a:rPr>
              <a:t>cvičení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Určete, </a:t>
            </a: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od kdy </a:t>
            </a:r>
            <a:r>
              <a:rPr lang="cs-CZ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vede FO </a:t>
            </a: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účetnictví, rozhodla-li </a:t>
            </a:r>
            <a:r>
              <a:rPr lang="cs-CZ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se ho </a:t>
            </a: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vést v roce 2013 </a:t>
            </a:r>
            <a:r>
              <a:rPr lang="cs-CZ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dobrovolně:</a:t>
            </a:r>
          </a:p>
          <a:p>
            <a:pPr marL="0" lvl="0" indent="0">
              <a:spcBef>
                <a:spcPts val="799"/>
              </a:spcBef>
              <a:buClr>
                <a:srgbClr val="000000"/>
              </a:buClr>
              <a:buSzPct val="100000"/>
              <a:buNone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endParaRPr lang="cs-CZ" kern="0" dirty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pPr marL="514350" indent="-514350">
              <a:spcBef>
                <a:spcPts val="799"/>
              </a:spcBef>
              <a:buClr>
                <a:srgbClr val="000000"/>
              </a:buClr>
              <a:buSzPct val="100000"/>
              <a:buFont typeface="+mj-lt"/>
              <a:buAutoNum type="arabicPeriod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dnes</a:t>
            </a:r>
          </a:p>
          <a:p>
            <a:pPr marL="514350" lvl="0" indent="-514350">
              <a:spcBef>
                <a:spcPts val="799"/>
              </a:spcBef>
              <a:buClr>
                <a:srgbClr val="000000"/>
              </a:buClr>
              <a:buSzPct val="100000"/>
              <a:buFont typeface="+mj-lt"/>
              <a:buAutoNum type="arabicPeriod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dne </a:t>
            </a:r>
            <a:r>
              <a:rPr lang="cs-CZ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31. 12. </a:t>
            </a:r>
            <a:r>
              <a:rPr lang="cs-CZ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2013</a:t>
            </a:r>
          </a:p>
          <a:p>
            <a:pPr marL="514350" lvl="0" indent="-514350">
              <a:spcBef>
                <a:spcPts val="799"/>
              </a:spcBef>
              <a:buClr>
                <a:srgbClr val="000000"/>
              </a:buClr>
              <a:buSzPct val="100000"/>
              <a:buFont typeface="+mj-lt"/>
              <a:buAutoNum type="arabicPeriod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pl-PL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dne </a:t>
            </a:r>
            <a:r>
              <a:rPr lang="pl-PL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1. 1. </a:t>
            </a:r>
            <a:r>
              <a:rPr lang="pl-PL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2014</a:t>
            </a:r>
            <a:endParaRPr lang="pl-PL" kern="0" dirty="0">
              <a:solidFill>
                <a:srgbClr val="000000"/>
              </a:solidFill>
              <a:ea typeface="Microsoft YaHei" pitchFamily="2"/>
              <a:cs typeface="Arial" pitchFamily="2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1818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7772400" cy="1008112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C)	FO je zapsána v obchodním 	rejstříku</a:t>
            </a:r>
            <a:endParaRPr lang="cs-CZ" sz="3600" dirty="0"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844824"/>
            <a:ext cx="7772400" cy="3460640"/>
          </a:xfrm>
        </p:spPr>
        <p:txBody>
          <a:bodyPr>
            <a:normAutofit fontScale="25000" lnSpcReduction="20000"/>
          </a:bodyPr>
          <a:lstStyle/>
          <a:p>
            <a:pPr marL="1143000" lvl="0" indent="-114300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sz="10400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FO </a:t>
            </a:r>
            <a:r>
              <a:rPr lang="cs-CZ" sz="10400" b="1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vede účetnictví </a:t>
            </a:r>
            <a:r>
              <a:rPr lang="cs-CZ" sz="10400" b="1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ke dni </a:t>
            </a:r>
            <a:r>
              <a:rPr lang="cs-CZ" sz="10400" b="1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zápisu do </a:t>
            </a:r>
            <a:r>
              <a:rPr lang="cs-CZ" sz="10400" b="1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obchodního rejstříku</a:t>
            </a:r>
          </a:p>
          <a:p>
            <a:pPr marL="1143000" lvl="0" indent="-1143000">
              <a:spcBef>
                <a:spcPts val="799"/>
              </a:spcBef>
              <a:buClr>
                <a:srgbClr val="000000"/>
              </a:buClr>
              <a:buSzPct val="100000"/>
              <a:buFont typeface="Wingdings" panose="05000000000000000000" pitchFamily="2" charset="2"/>
              <a:buChar char="ü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sz="10400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povinnost </a:t>
            </a:r>
            <a:r>
              <a:rPr lang="cs-CZ" sz="10400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FO zapsat se do </a:t>
            </a:r>
            <a:r>
              <a:rPr lang="cs-CZ" sz="10400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obchodního </a:t>
            </a:r>
            <a:r>
              <a:rPr lang="cs-CZ" sz="10400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rejstříku nastane, když</a:t>
            </a:r>
            <a:r>
              <a:rPr lang="cs-CZ" sz="10400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:</a:t>
            </a:r>
          </a:p>
          <a:p>
            <a:pPr lvl="0">
              <a:spcBef>
                <a:spcPts val="799"/>
              </a:spcBef>
              <a:buClr>
                <a:srgbClr val="000000"/>
              </a:buClr>
              <a:buSzPct val="100000"/>
              <a:tabLst>
                <a:tab pos="571320" algn="l"/>
                <a:tab pos="1485719" algn="l"/>
                <a:tab pos="2400119" algn="l"/>
                <a:tab pos="3314519" algn="l"/>
                <a:tab pos="4228919" algn="l"/>
                <a:tab pos="5143320" algn="l"/>
                <a:tab pos="6057720" algn="l"/>
                <a:tab pos="6972120" algn="l"/>
                <a:tab pos="7886520" algn="l"/>
                <a:tab pos="8800920" algn="l"/>
                <a:tab pos="9715320" algn="l"/>
              </a:tabLst>
            </a:pPr>
            <a:r>
              <a:rPr lang="cs-CZ" sz="10400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	</a:t>
            </a:r>
          </a:p>
          <a:p>
            <a:pPr marL="342720" lvl="0" indent="-342720">
              <a:spcBef>
                <a:spcPts val="799"/>
              </a:spcBef>
              <a:buClr>
                <a:srgbClr val="000000"/>
              </a:buClr>
              <a:buSzPct val="100000"/>
              <a:tabLst>
                <a:tab pos="342720" algn="l"/>
                <a:tab pos="914040" algn="l"/>
                <a:tab pos="1828439" algn="l"/>
                <a:tab pos="2742839" algn="l"/>
                <a:tab pos="3657239" algn="l"/>
                <a:tab pos="4571639" algn="l"/>
                <a:tab pos="5486040" algn="l"/>
                <a:tab pos="6400440" algn="l"/>
                <a:tab pos="7314840" algn="l"/>
                <a:tab pos="8229240" algn="l"/>
                <a:tab pos="9143640" algn="l"/>
                <a:tab pos="10058040" algn="l"/>
              </a:tabLst>
            </a:pPr>
            <a:r>
              <a:rPr lang="cs-CZ" sz="10400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	1) výše výnosů (nebo příjmů) za 2 po sobě jdoucí </a:t>
            </a:r>
            <a:r>
              <a:rPr lang="cs-CZ" sz="10400" kern="0" dirty="0" smtClean="0">
                <a:solidFill>
                  <a:srgbClr val="000000"/>
                </a:solidFill>
                <a:ea typeface="Microsoft YaHei" pitchFamily="2"/>
                <a:cs typeface="Arial" pitchFamily="2"/>
              </a:rPr>
              <a:t>účetní </a:t>
            </a:r>
            <a:r>
              <a:rPr lang="cs-CZ" sz="10400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období přesáhne 120 mil. Kč</a:t>
            </a:r>
          </a:p>
          <a:p>
            <a:pPr marL="342720" lvl="0" indent="-342720">
              <a:spcBef>
                <a:spcPts val="799"/>
              </a:spcBef>
              <a:buClr>
                <a:srgbClr val="000000"/>
              </a:buClr>
              <a:buSzPct val="100000"/>
              <a:tabLst>
                <a:tab pos="342720" algn="l"/>
                <a:tab pos="914040" algn="l"/>
                <a:tab pos="1828439" algn="l"/>
                <a:tab pos="2742839" algn="l"/>
                <a:tab pos="3657239" algn="l"/>
                <a:tab pos="4571639" algn="l"/>
                <a:tab pos="5486040" algn="l"/>
                <a:tab pos="6400440" algn="l"/>
                <a:tab pos="7314840" algn="l"/>
                <a:tab pos="8229240" algn="l"/>
                <a:tab pos="9143640" algn="l"/>
                <a:tab pos="10058040" algn="l"/>
              </a:tabLst>
            </a:pPr>
            <a:r>
              <a:rPr lang="cs-CZ" sz="10400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	2) provozuje živnost průmyslovým způsobem</a:t>
            </a:r>
          </a:p>
          <a:p>
            <a:pPr marL="342720" lvl="0" indent="-342720">
              <a:spcBef>
                <a:spcPts val="799"/>
              </a:spcBef>
              <a:buClr>
                <a:srgbClr val="000000"/>
              </a:buClr>
              <a:buSzPct val="100000"/>
              <a:tabLst>
                <a:tab pos="342720" algn="l"/>
                <a:tab pos="914040" algn="l"/>
                <a:tab pos="1828439" algn="l"/>
                <a:tab pos="2742839" algn="l"/>
                <a:tab pos="3657239" algn="l"/>
                <a:tab pos="4571639" algn="l"/>
                <a:tab pos="5486040" algn="l"/>
                <a:tab pos="6400440" algn="l"/>
                <a:tab pos="7314840" algn="l"/>
                <a:tab pos="8229240" algn="l"/>
                <a:tab pos="9143640" algn="l"/>
                <a:tab pos="10058040" algn="l"/>
              </a:tabLst>
            </a:pPr>
            <a:r>
              <a:rPr lang="cs-CZ" sz="10400" kern="0" dirty="0">
                <a:solidFill>
                  <a:srgbClr val="000000"/>
                </a:solidFill>
                <a:ea typeface="Microsoft YaHei" pitchFamily="2"/>
                <a:cs typeface="Arial" pitchFamily="2"/>
              </a:rPr>
              <a:t>	3) stanoví-li to zvláštní předpis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2143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7772400" cy="1080120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Praktické cvičení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028592"/>
          </a:xfrm>
        </p:spPr>
        <p:txBody>
          <a:bodyPr>
            <a:noAutofit/>
          </a:bodyPr>
          <a:lstStyle/>
          <a:p>
            <a:r>
              <a:rPr lang="cs-CZ" sz="2600" dirty="0" smtClean="0"/>
              <a:t>FO na základě živnostenského oprávnění podala v průběhu roku 2013 návrh na zápis do OR, na začátku roku 2013 nebyla zapsána do OR, obchodní soud ji zapsal k 1.9.2013.</a:t>
            </a:r>
          </a:p>
          <a:p>
            <a:r>
              <a:rPr lang="cs-CZ" sz="2600" dirty="0" smtClean="0"/>
              <a:t>Určete jaký způsob evidence vede v roce 2013.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38508202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96013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Řešení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2740560"/>
          </a:xfrm>
        </p:spPr>
        <p:txBody>
          <a:bodyPr>
            <a:noAutofit/>
          </a:bodyPr>
          <a:lstStyle/>
          <a:p>
            <a:r>
              <a:rPr lang="cs-CZ" sz="2600" dirty="0" smtClean="0"/>
              <a:t>Na začátku roku 2013 nebyla zapsána do OR, nebyla tedy účetní jednotkou, vede DE.</a:t>
            </a:r>
          </a:p>
          <a:p>
            <a:r>
              <a:rPr lang="cs-CZ" sz="2600" dirty="0" smtClean="0"/>
              <a:t>Od 1.9.2013 se stala účetní jednotkou, musí k tomuto datu přejít z DE na účetnictví.</a:t>
            </a:r>
            <a:endParaRPr lang="cs-CZ" sz="2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4502" y="4346575"/>
            <a:ext cx="2914650" cy="2511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140189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o způsobech </a:t>
            </a:r>
            <a:r>
              <a:rPr lang="cs-CZ" dirty="0"/>
              <a:t>vedení </a:t>
            </a:r>
            <a:r>
              <a:rPr lang="cs-CZ" dirty="0" smtClean="0"/>
              <a:t>evidence podnikatelské </a:t>
            </a:r>
            <a:r>
              <a:rPr lang="cs-CZ" dirty="0"/>
              <a:t>činnosti doplněná o </a:t>
            </a:r>
            <a:r>
              <a:rPr lang="cs-CZ" dirty="0" smtClean="0"/>
              <a:t>praktická cvičení </a:t>
            </a:r>
            <a:r>
              <a:rPr lang="cs-CZ" dirty="0"/>
              <a:t>z oblasti daňové evidence a účetnictví.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 smtClean="0"/>
              <a:t>ŠTOHL</a:t>
            </a:r>
            <a:r>
              <a:rPr lang="cs-CZ" dirty="0"/>
              <a:t>, Ing. Pavel. Učebnice účetnictví 2013 - 1. díl. 14. vyd. Znojmo: Ing. Pavel </a:t>
            </a:r>
            <a:r>
              <a:rPr lang="cs-CZ" dirty="0" err="1"/>
              <a:t>Štohl</a:t>
            </a:r>
            <a:r>
              <a:rPr lang="cs-CZ" dirty="0"/>
              <a:t> s.r.o., Znojmo, 2013. ISBN 978-8087237-58-8</a:t>
            </a:r>
            <a:r>
              <a:rPr lang="cs-CZ" dirty="0" smtClean="0"/>
              <a:t>.</a:t>
            </a:r>
          </a:p>
          <a:p>
            <a:r>
              <a:rPr lang="cs-CZ" dirty="0"/>
              <a:t>ŠTOHL, Ing. Pavel a Ing. Vladislav KLIČKA. Maturitní okruhy z účetnictví 2011. 4. upravené vydání. Znojmo: Ing. Pavel </a:t>
            </a:r>
            <a:r>
              <a:rPr lang="cs-CZ" dirty="0" err="1"/>
              <a:t>Štohl</a:t>
            </a:r>
            <a:r>
              <a:rPr lang="cs-CZ" dirty="0"/>
              <a:t> s.r.o., Znojmo, 2011. ISBN 978-80-87237-32-8.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10563</TotalTime>
  <Words>645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Snímek 1</vt:lpstr>
      <vt:lpstr>Snímek 2</vt:lpstr>
      <vt:lpstr>Způsoby vedení evidence podnikatelské činnosti</vt:lpstr>
      <vt:lpstr>Historie</vt:lpstr>
      <vt:lpstr>Daňová evidence</vt:lpstr>
      <vt:lpstr>Účetnictví</vt:lpstr>
      <vt:lpstr>A) FO s obratem přes 25 mil. Kč</vt:lpstr>
      <vt:lpstr>Praktické cvičení</vt:lpstr>
      <vt:lpstr>Řešení </vt:lpstr>
      <vt:lpstr>B) FO vede účetnictví dobrovolně</vt:lpstr>
      <vt:lpstr>Praktické cvičení</vt:lpstr>
      <vt:lpstr>C) FO je zapsána v obchodním  rejstříku</vt:lpstr>
      <vt:lpstr>Praktické cvičení</vt:lpstr>
      <vt:lpstr>Řešení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181</cp:revision>
  <dcterms:created xsi:type="dcterms:W3CDTF">2013-01-11T17:11:37Z</dcterms:created>
  <dcterms:modified xsi:type="dcterms:W3CDTF">2014-10-31T14:08:46Z</dcterms:modified>
</cp:coreProperties>
</file>