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Německý </a:t>
            </a:r>
            <a:r>
              <a:rPr lang="cs-CZ" sz="2800" smtClean="0"/>
              <a:t>jazyk </a:t>
            </a:r>
            <a:r>
              <a:rPr lang="cs-CZ" sz="2800" smtClean="0"/>
              <a:t>– Gramatické jevy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Neurčitý podmět „man“ a „es“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VY_32_INOVACE_02-06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5050340"/>
              </p:ext>
            </p:extLst>
          </p:nvPr>
        </p:nvGraphicFramePr>
        <p:xfrm>
          <a:off x="1691680" y="2348880"/>
          <a:ext cx="6208395" cy="28483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9.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Jazyk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Německý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Gramatické jevy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Neurčitý podmět „man“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10.</a:t>
                      </a:r>
                      <a:r>
                        <a:rPr lang="cs-CZ" sz="1400" kern="50" baseline="0" dirty="0" smtClean="0">
                          <a:effectLst/>
                        </a:rPr>
                        <a:t> 2. 2011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Seznámení s možností vyjádření podmětu slovem „man“ a „es“  v německé větě. Procvičení na příkladech.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089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200" dirty="0" smtClean="0"/>
              <a:t>Neurčitý podmět „man“ </a:t>
            </a:r>
            <a:endParaRPr lang="cs-CZ" sz="4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Používá se často ve větách ve funkci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tzv. všeobecného podmětu, pokud není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možné uvést, kdo je nositelem děje.</a:t>
            </a:r>
          </a:p>
          <a:p>
            <a:pPr marL="109728" indent="0">
              <a:buNone/>
            </a:pPr>
            <a:endParaRPr lang="cs-CZ" dirty="0"/>
          </a:p>
          <a:p>
            <a:r>
              <a:rPr lang="cs-CZ" dirty="0" smtClean="0"/>
              <a:t>Nejčastěji se „man“ překládá do ČJ zvratným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zájmenem „se, si“, 1. a 3. os. č. mn. „my, oni“,</a:t>
            </a:r>
          </a:p>
          <a:p>
            <a:pPr marL="109728" indent="0">
              <a:buNone/>
            </a:pPr>
            <a:r>
              <a:rPr lang="cs-CZ" dirty="0" smtClean="0"/>
              <a:t>   nebo jako „člověk, lidé“.</a:t>
            </a:r>
          </a:p>
          <a:p>
            <a:pPr marL="109728" indent="0">
              <a:buNone/>
            </a:pPr>
            <a:endParaRPr lang="cs-CZ" dirty="0"/>
          </a:p>
          <a:p>
            <a:r>
              <a:rPr lang="cs-CZ" dirty="0" smtClean="0"/>
              <a:t>Po „man“ vždy následuje sloveso ve 3. os. č. j.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0538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tvoření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cs-CZ" sz="3200" dirty="0" smtClean="0">
                <a:solidFill>
                  <a:srgbClr val="FF0000"/>
                </a:solidFill>
              </a:rPr>
              <a:t>Man</a:t>
            </a:r>
            <a:r>
              <a:rPr lang="cs-CZ" sz="3200" dirty="0" smtClean="0"/>
              <a:t> </a:t>
            </a:r>
            <a:r>
              <a:rPr lang="cs-CZ" sz="3200" dirty="0" err="1" smtClean="0"/>
              <a:t>warte</a:t>
            </a:r>
            <a:r>
              <a:rPr lang="cs-CZ" sz="3200" dirty="0" err="1" smtClean="0">
                <a:solidFill>
                  <a:srgbClr val="FF0000"/>
                </a:solidFill>
              </a:rPr>
              <a:t>t</a:t>
            </a:r>
            <a:r>
              <a:rPr lang="cs-CZ" sz="3200" dirty="0" smtClean="0"/>
              <a:t> </a:t>
            </a:r>
            <a:r>
              <a:rPr lang="cs-CZ" sz="3200" dirty="0" err="1" smtClean="0"/>
              <a:t>nicht</a:t>
            </a:r>
            <a:r>
              <a:rPr lang="cs-CZ" sz="3200" dirty="0" smtClean="0"/>
              <a:t> </a:t>
            </a:r>
            <a:r>
              <a:rPr lang="cs-CZ" sz="3200" dirty="0" err="1" smtClean="0"/>
              <a:t>gern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smtClean="0">
                <a:solidFill>
                  <a:srgbClr val="FFC000"/>
                </a:solidFill>
              </a:rPr>
              <a:t>Člověk</a:t>
            </a:r>
            <a:r>
              <a:rPr lang="cs-CZ" sz="3200" dirty="0" smtClean="0"/>
              <a:t> nerad čeká.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sag</a:t>
            </a:r>
            <a:r>
              <a:rPr lang="cs-CZ" sz="3200" dirty="0" err="1" smtClean="0">
                <a:solidFill>
                  <a:srgbClr val="FF0000"/>
                </a:solidFill>
              </a:rPr>
              <a:t>t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man</a:t>
            </a:r>
            <a:r>
              <a:rPr lang="cs-CZ" sz="3200" dirty="0" smtClean="0"/>
              <a:t> es </a:t>
            </a:r>
            <a:r>
              <a:rPr lang="cs-CZ" sz="3200" dirty="0" err="1" smtClean="0"/>
              <a:t>auf</a:t>
            </a:r>
            <a:r>
              <a:rPr lang="cs-CZ" sz="3200" dirty="0" smtClean="0"/>
              <a:t> </a:t>
            </a:r>
            <a:r>
              <a:rPr lang="cs-CZ" sz="3200" dirty="0" err="1" smtClean="0"/>
              <a:t>Deutsch</a:t>
            </a:r>
            <a:r>
              <a:rPr lang="cs-CZ" sz="3200" dirty="0" smtClean="0"/>
              <a:t>?</a:t>
            </a:r>
          </a:p>
          <a:p>
            <a:pPr marL="109728" indent="0">
              <a:buNone/>
            </a:pPr>
            <a:r>
              <a:rPr lang="cs-CZ" sz="3200" dirty="0" smtClean="0"/>
              <a:t>Jak </a:t>
            </a:r>
            <a:r>
              <a:rPr lang="cs-CZ" sz="3200" dirty="0" smtClean="0">
                <a:solidFill>
                  <a:srgbClr val="FFC000"/>
                </a:solidFill>
              </a:rPr>
              <a:t>se</a:t>
            </a:r>
            <a:r>
              <a:rPr lang="cs-CZ" sz="3200" dirty="0" smtClean="0"/>
              <a:t> to řekne německy?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dirty="0" smtClean="0">
                <a:solidFill>
                  <a:srgbClr val="FF0000"/>
                </a:solidFill>
              </a:rPr>
              <a:t>Man</a:t>
            </a:r>
            <a:r>
              <a:rPr lang="cs-CZ" sz="3200" dirty="0" smtClean="0"/>
              <a:t> </a:t>
            </a:r>
            <a:r>
              <a:rPr lang="cs-CZ" sz="3200" dirty="0" err="1" smtClean="0"/>
              <a:t>muss</a:t>
            </a:r>
            <a:r>
              <a:rPr lang="cs-CZ" sz="3200" dirty="0" smtClean="0"/>
              <a:t> </a:t>
            </a:r>
            <a:r>
              <a:rPr lang="cs-CZ" sz="3200" dirty="0" err="1" smtClean="0"/>
              <a:t>zuerst</a:t>
            </a:r>
            <a:r>
              <a:rPr lang="cs-CZ" sz="3200" dirty="0" smtClean="0"/>
              <a:t> </a:t>
            </a:r>
            <a:r>
              <a:rPr lang="cs-CZ" sz="3200" dirty="0" err="1" smtClean="0"/>
              <a:t>fragen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smtClean="0">
                <a:solidFill>
                  <a:srgbClr val="FFC000"/>
                </a:solidFill>
              </a:rPr>
              <a:t>Člověk</a:t>
            </a:r>
            <a:r>
              <a:rPr lang="cs-CZ" sz="3200" dirty="0" smtClean="0"/>
              <a:t> se musí nejprve zeptat.</a:t>
            </a:r>
          </a:p>
          <a:p>
            <a:pPr marL="109728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3397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Přeložte do češtiny: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macht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man</a:t>
            </a:r>
            <a:r>
              <a:rPr lang="cs-CZ" sz="3200" dirty="0" smtClean="0"/>
              <a:t> </a:t>
            </a:r>
            <a:r>
              <a:rPr lang="cs-CZ" sz="3200" dirty="0" err="1" smtClean="0"/>
              <a:t>das</a:t>
            </a:r>
            <a:r>
              <a:rPr lang="cs-CZ" sz="3200" dirty="0" smtClean="0"/>
              <a:t>?</a:t>
            </a:r>
          </a:p>
          <a:p>
            <a:pPr marL="109728" indent="0">
              <a:buNone/>
            </a:pPr>
            <a:r>
              <a:rPr lang="cs-CZ" sz="3200" dirty="0" smtClean="0"/>
              <a:t>Jak </a:t>
            </a:r>
            <a:r>
              <a:rPr lang="cs-CZ" sz="3200" dirty="0" smtClean="0">
                <a:solidFill>
                  <a:srgbClr val="FFC000"/>
                </a:solidFill>
              </a:rPr>
              <a:t>se</a:t>
            </a:r>
            <a:r>
              <a:rPr lang="cs-CZ" sz="3200" dirty="0" smtClean="0"/>
              <a:t> to dělá?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dirty="0" err="1" smtClean="0"/>
              <a:t>Hier</a:t>
            </a:r>
            <a:r>
              <a:rPr lang="cs-CZ" sz="3200" dirty="0" smtClean="0"/>
              <a:t> </a:t>
            </a:r>
            <a:r>
              <a:rPr lang="cs-CZ" sz="3200" dirty="0" err="1" smtClean="0"/>
              <a:t>arbeitet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man</a:t>
            </a:r>
            <a:r>
              <a:rPr lang="cs-CZ" sz="3200" dirty="0" smtClean="0"/>
              <a:t> </a:t>
            </a:r>
            <a:r>
              <a:rPr lang="cs-CZ" sz="3200" dirty="0" err="1" smtClean="0"/>
              <a:t>heute</a:t>
            </a:r>
            <a:r>
              <a:rPr lang="cs-CZ" sz="3200" dirty="0" smtClean="0"/>
              <a:t> </a:t>
            </a:r>
            <a:r>
              <a:rPr lang="cs-CZ" sz="3200" dirty="0" err="1" smtClean="0"/>
              <a:t>nicht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smtClean="0"/>
              <a:t>Tady </a:t>
            </a:r>
            <a:r>
              <a:rPr lang="cs-CZ" sz="3200" dirty="0" smtClean="0">
                <a:solidFill>
                  <a:srgbClr val="FFC000"/>
                </a:solidFill>
              </a:rPr>
              <a:t>se</a:t>
            </a:r>
            <a:r>
              <a:rPr lang="cs-CZ" sz="3200" dirty="0" smtClean="0"/>
              <a:t> dnes nepracuje.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dirty="0" err="1" smtClean="0"/>
              <a:t>Hier</a:t>
            </a:r>
            <a:r>
              <a:rPr lang="cs-CZ" sz="3200" dirty="0" smtClean="0"/>
              <a:t> </a:t>
            </a:r>
            <a:r>
              <a:rPr lang="cs-CZ" sz="3200" dirty="0" err="1" smtClean="0"/>
              <a:t>darf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man</a:t>
            </a:r>
            <a:r>
              <a:rPr lang="cs-CZ" sz="3200" dirty="0" smtClean="0"/>
              <a:t> </a:t>
            </a:r>
            <a:r>
              <a:rPr lang="cs-CZ" sz="3200" dirty="0" err="1" smtClean="0"/>
              <a:t>nicht</a:t>
            </a:r>
            <a:r>
              <a:rPr lang="cs-CZ" sz="3200" dirty="0" smtClean="0"/>
              <a:t> </a:t>
            </a:r>
            <a:r>
              <a:rPr lang="cs-CZ" sz="3200" dirty="0" err="1" smtClean="0"/>
              <a:t>rauchen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smtClean="0"/>
              <a:t>Tady </a:t>
            </a:r>
            <a:r>
              <a:rPr lang="cs-CZ" sz="3200" dirty="0" smtClean="0">
                <a:solidFill>
                  <a:srgbClr val="FFC000"/>
                </a:solidFill>
              </a:rPr>
              <a:t>se</a:t>
            </a:r>
            <a:r>
              <a:rPr lang="cs-CZ" sz="3200" dirty="0" smtClean="0"/>
              <a:t> nesmí kouřit. Tady </a:t>
            </a:r>
            <a:r>
              <a:rPr lang="cs-CZ" sz="3200" dirty="0" smtClean="0">
                <a:solidFill>
                  <a:srgbClr val="FFC000"/>
                </a:solidFill>
              </a:rPr>
              <a:t>člověk</a:t>
            </a:r>
            <a:r>
              <a:rPr lang="cs-CZ" sz="3200" dirty="0" smtClean="0"/>
              <a:t> nesmí kouřit.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4022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45333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200" dirty="0" smtClean="0"/>
              <a:t>Kann </a:t>
            </a:r>
            <a:r>
              <a:rPr lang="cs-CZ" sz="3200" dirty="0" smtClean="0">
                <a:solidFill>
                  <a:srgbClr val="FF0000"/>
                </a:solidFill>
              </a:rPr>
              <a:t>man</a:t>
            </a:r>
            <a:r>
              <a:rPr lang="cs-CZ" sz="3200" dirty="0" smtClean="0"/>
              <a:t> es </a:t>
            </a:r>
            <a:r>
              <a:rPr lang="cs-CZ" sz="3200" dirty="0" err="1" smtClean="0"/>
              <a:t>schaffen</a:t>
            </a:r>
            <a:r>
              <a:rPr lang="cs-CZ" sz="3200" dirty="0" smtClean="0"/>
              <a:t>?</a:t>
            </a:r>
          </a:p>
          <a:p>
            <a:pPr marL="109728" indent="0">
              <a:buNone/>
            </a:pPr>
            <a:r>
              <a:rPr lang="cs-CZ" sz="3200" dirty="0" smtClean="0"/>
              <a:t>Dá </a:t>
            </a:r>
            <a:r>
              <a:rPr lang="cs-CZ" sz="3200" dirty="0" smtClean="0">
                <a:solidFill>
                  <a:srgbClr val="FFC000"/>
                </a:solidFill>
              </a:rPr>
              <a:t>se</a:t>
            </a:r>
            <a:r>
              <a:rPr lang="cs-CZ" sz="3200" dirty="0" smtClean="0"/>
              <a:t> to stihnout / zvládnout?</a:t>
            </a:r>
          </a:p>
          <a:p>
            <a:pPr marL="109728" indent="0">
              <a:buNone/>
            </a:pPr>
            <a:r>
              <a:rPr lang="cs-CZ" sz="3200" dirty="0" smtClean="0"/>
              <a:t>Může to </a:t>
            </a:r>
            <a:r>
              <a:rPr lang="cs-CZ" sz="3200" dirty="0" smtClean="0">
                <a:solidFill>
                  <a:srgbClr val="FFC000"/>
                </a:solidFill>
              </a:rPr>
              <a:t>člověk</a:t>
            </a:r>
            <a:r>
              <a:rPr lang="cs-CZ" sz="3200" dirty="0" smtClean="0"/>
              <a:t> stihnout / zvládnout?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dirty="0" err="1" smtClean="0"/>
              <a:t>Was</a:t>
            </a:r>
            <a:r>
              <a:rPr lang="cs-CZ" sz="3200" dirty="0" smtClean="0"/>
              <a:t> kann </a:t>
            </a:r>
            <a:r>
              <a:rPr lang="cs-CZ" sz="3200" dirty="0" smtClean="0">
                <a:solidFill>
                  <a:srgbClr val="FF0000"/>
                </a:solidFill>
              </a:rPr>
              <a:t>man</a:t>
            </a:r>
            <a:r>
              <a:rPr lang="cs-CZ" sz="3200" dirty="0" smtClean="0"/>
              <a:t> </a:t>
            </a:r>
            <a:r>
              <a:rPr lang="cs-CZ" sz="3200" dirty="0" err="1" smtClean="0"/>
              <a:t>hier</a:t>
            </a:r>
            <a:r>
              <a:rPr lang="cs-CZ" sz="3200" dirty="0" smtClean="0"/>
              <a:t> </a:t>
            </a:r>
            <a:r>
              <a:rPr lang="cs-CZ" sz="3200" dirty="0" err="1" smtClean="0"/>
              <a:t>studieren</a:t>
            </a:r>
            <a:r>
              <a:rPr lang="cs-CZ" sz="3200" dirty="0" smtClean="0"/>
              <a:t>?</a:t>
            </a:r>
          </a:p>
          <a:p>
            <a:pPr marL="109728" indent="0">
              <a:buNone/>
            </a:pPr>
            <a:r>
              <a:rPr lang="cs-CZ" sz="3200" dirty="0" smtClean="0"/>
              <a:t>Co </a:t>
            </a:r>
            <a:r>
              <a:rPr lang="cs-CZ" sz="3200" dirty="0" smtClean="0">
                <a:solidFill>
                  <a:srgbClr val="FFC000"/>
                </a:solidFill>
              </a:rPr>
              <a:t>se</a:t>
            </a:r>
            <a:r>
              <a:rPr lang="cs-CZ" sz="3200" dirty="0" smtClean="0"/>
              <a:t> tu dá studovat?</a:t>
            </a:r>
          </a:p>
          <a:p>
            <a:pPr marL="109728" indent="0">
              <a:buNone/>
            </a:pPr>
            <a:r>
              <a:rPr lang="cs-CZ" sz="3200" dirty="0" smtClean="0"/>
              <a:t>Co tu </a:t>
            </a:r>
            <a:r>
              <a:rPr lang="cs-CZ" sz="3200" dirty="0" smtClean="0">
                <a:solidFill>
                  <a:srgbClr val="FFC000"/>
                </a:solidFill>
              </a:rPr>
              <a:t>člověk</a:t>
            </a:r>
            <a:r>
              <a:rPr lang="cs-CZ" sz="3200" dirty="0" smtClean="0"/>
              <a:t> může studovat?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kommt</a:t>
            </a:r>
            <a:r>
              <a:rPr lang="cs-CZ" sz="3200" dirty="0" smtClean="0"/>
              <a:t> man von </a:t>
            </a:r>
            <a:r>
              <a:rPr lang="cs-CZ" sz="3200" dirty="0" err="1" smtClean="0"/>
              <a:t>hier</a:t>
            </a:r>
            <a:r>
              <a:rPr lang="cs-CZ" sz="3200" dirty="0" smtClean="0"/>
              <a:t> nach </a:t>
            </a:r>
            <a:r>
              <a:rPr lang="cs-CZ" sz="3200" dirty="0" err="1" smtClean="0"/>
              <a:t>Wien</a:t>
            </a:r>
            <a:r>
              <a:rPr lang="cs-CZ" sz="3200" dirty="0" smtClean="0"/>
              <a:t>?</a:t>
            </a:r>
          </a:p>
          <a:p>
            <a:pPr marL="109728" indent="0">
              <a:buNone/>
            </a:pPr>
            <a:r>
              <a:rPr lang="cs-CZ" sz="3200" dirty="0" smtClean="0"/>
              <a:t>Jak se odsud </a:t>
            </a:r>
            <a:r>
              <a:rPr lang="cs-CZ" sz="3200" dirty="0" smtClean="0">
                <a:solidFill>
                  <a:srgbClr val="FFC000"/>
                </a:solidFill>
              </a:rPr>
              <a:t>dostaneme</a:t>
            </a:r>
            <a:r>
              <a:rPr lang="cs-CZ" sz="3200" dirty="0" smtClean="0"/>
              <a:t> do Vídně?</a:t>
            </a:r>
          </a:p>
          <a:p>
            <a:pPr marL="109728" indent="0">
              <a:buNone/>
            </a:pPr>
            <a:r>
              <a:rPr lang="cs-CZ" sz="3200" dirty="0" smtClean="0"/>
              <a:t>Jak se odsud </a:t>
            </a:r>
            <a:r>
              <a:rPr lang="cs-CZ" sz="3200" dirty="0" smtClean="0">
                <a:solidFill>
                  <a:srgbClr val="FFC000"/>
                </a:solidFill>
              </a:rPr>
              <a:t>člověk</a:t>
            </a:r>
            <a:r>
              <a:rPr lang="cs-CZ" sz="3200" dirty="0" smtClean="0"/>
              <a:t> dostane do Vídně?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2432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Neurčitý podmět „es“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3200" dirty="0" smtClean="0"/>
          </a:p>
          <a:p>
            <a:r>
              <a:rPr lang="cs-CZ" sz="3200" dirty="0" smtClean="0"/>
              <a:t>Používá se v neosobních vazbách.</a:t>
            </a:r>
          </a:p>
          <a:p>
            <a:pPr marL="109728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- např. přírodní úkazy, pocity a dojmy,</a:t>
            </a:r>
          </a:p>
          <a:p>
            <a:pPr marL="109728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některé ustálené vazby.</a:t>
            </a:r>
          </a:p>
          <a:p>
            <a:pPr marL="109728" indent="0">
              <a:buNone/>
            </a:pPr>
            <a:endParaRPr lang="cs-CZ" sz="3200" dirty="0"/>
          </a:p>
          <a:p>
            <a:r>
              <a:rPr lang="cs-CZ" sz="3200" dirty="0" smtClean="0"/>
              <a:t>Do češtiny se obvykle nepřekládá.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656846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použití: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</a:t>
            </a:r>
            <a:r>
              <a:rPr lang="cs-CZ" sz="3200" dirty="0" err="1" smtClean="0"/>
              <a:t>regnet</a:t>
            </a:r>
            <a:r>
              <a:rPr lang="cs-CZ" sz="3200" dirty="0" smtClean="0"/>
              <a:t>. </a:t>
            </a:r>
          </a:p>
          <a:p>
            <a:pPr marL="109728" indent="0">
              <a:buNone/>
            </a:pPr>
            <a:r>
              <a:rPr lang="cs-CZ" sz="3200" dirty="0" smtClean="0"/>
              <a:t>Prší.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ganz</a:t>
            </a:r>
            <a:r>
              <a:rPr lang="cs-CZ" sz="3200" dirty="0" smtClean="0"/>
              <a:t> </a:t>
            </a:r>
            <a:r>
              <a:rPr lang="cs-CZ" sz="3200" dirty="0" err="1" smtClean="0"/>
              <a:t>anders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smtClean="0"/>
              <a:t>Je to zcela jinak.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dirty="0" err="1" smtClean="0"/>
              <a:t>Jetzt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10 Uhr.</a:t>
            </a:r>
          </a:p>
          <a:p>
            <a:pPr marL="109728" indent="0">
              <a:buNone/>
            </a:pPr>
            <a:r>
              <a:rPr lang="cs-CZ" sz="3200" dirty="0" smtClean="0"/>
              <a:t>Teď je 10 hodin.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4310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Přeložte do češtiny: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geht</a:t>
            </a:r>
            <a:r>
              <a:rPr lang="cs-CZ" sz="3200" dirty="0" smtClean="0"/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</a:t>
            </a:r>
            <a:r>
              <a:rPr lang="cs-CZ" sz="3200" dirty="0" err="1" smtClean="0"/>
              <a:t>Ihnen</a:t>
            </a:r>
            <a:r>
              <a:rPr lang="cs-CZ" sz="3200" dirty="0" smtClean="0"/>
              <a:t>?</a:t>
            </a:r>
          </a:p>
          <a:p>
            <a:pPr marL="109728" indent="0">
              <a:buNone/>
            </a:pPr>
            <a:r>
              <a:rPr lang="cs-CZ" sz="3200" dirty="0" smtClean="0"/>
              <a:t>Jak se Vám daří?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</a:t>
            </a:r>
            <a:r>
              <a:rPr lang="cs-CZ" sz="3200" dirty="0" err="1" smtClean="0"/>
              <a:t>geht</a:t>
            </a:r>
            <a:r>
              <a:rPr lang="cs-CZ" sz="3200" dirty="0" smtClean="0"/>
              <a:t> </a:t>
            </a:r>
            <a:r>
              <a:rPr lang="cs-CZ" sz="3200" dirty="0" err="1" smtClean="0"/>
              <a:t>mir</a:t>
            </a:r>
            <a:r>
              <a:rPr lang="cs-CZ" sz="3200" dirty="0" smtClean="0"/>
              <a:t> gut.</a:t>
            </a:r>
          </a:p>
          <a:p>
            <a:pPr marL="109728" indent="0">
              <a:buNone/>
            </a:pPr>
            <a:r>
              <a:rPr lang="cs-CZ" sz="3200" dirty="0" smtClean="0"/>
              <a:t>Daří se mi dobře.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schon</a:t>
            </a:r>
            <a:r>
              <a:rPr lang="cs-CZ" sz="3200" dirty="0" smtClean="0"/>
              <a:t> </a:t>
            </a:r>
            <a:r>
              <a:rPr lang="cs-CZ" sz="3200" dirty="0" err="1" smtClean="0"/>
              <a:t>sehr</a:t>
            </a:r>
            <a:r>
              <a:rPr lang="cs-CZ" sz="3200" dirty="0" smtClean="0"/>
              <a:t> </a:t>
            </a:r>
            <a:r>
              <a:rPr lang="cs-CZ" sz="3200" dirty="0" err="1" smtClean="0"/>
              <a:t>spät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smtClean="0"/>
              <a:t>Už je velmi pozdě.</a:t>
            </a:r>
          </a:p>
          <a:p>
            <a:pPr marL="109728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011650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109728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</a:t>
            </a:r>
            <a:r>
              <a:rPr lang="cs-CZ" sz="3200" dirty="0" err="1" smtClean="0"/>
              <a:t>klappt</a:t>
            </a:r>
            <a:r>
              <a:rPr lang="cs-CZ" sz="3200" dirty="0" smtClean="0"/>
              <a:t> </a:t>
            </a:r>
            <a:r>
              <a:rPr lang="cs-CZ" sz="3200" dirty="0" err="1" smtClean="0"/>
              <a:t>nicht</a:t>
            </a:r>
            <a:r>
              <a:rPr lang="cs-CZ" sz="3200" dirty="0" smtClean="0"/>
              <a:t> </a:t>
            </a:r>
            <a:r>
              <a:rPr lang="cs-CZ" sz="3200" dirty="0" err="1" smtClean="0"/>
              <a:t>immer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smtClean="0"/>
              <a:t>Vždycky to nevyjde.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</a:t>
            </a:r>
            <a:r>
              <a:rPr lang="cs-CZ" sz="3200" dirty="0" err="1" smtClean="0"/>
              <a:t>sieht</a:t>
            </a:r>
            <a:r>
              <a:rPr lang="cs-CZ" sz="3200" dirty="0" smtClean="0"/>
              <a:t> </a:t>
            </a:r>
            <a:r>
              <a:rPr lang="cs-CZ" sz="3200" dirty="0" err="1" smtClean="0"/>
              <a:t>nicht</a:t>
            </a:r>
            <a:r>
              <a:rPr lang="cs-CZ" sz="3200" dirty="0" smtClean="0"/>
              <a:t> </a:t>
            </a:r>
            <a:r>
              <a:rPr lang="cs-CZ" sz="3200" dirty="0" err="1" smtClean="0"/>
              <a:t>schlecht</a:t>
            </a:r>
            <a:r>
              <a:rPr lang="cs-CZ" sz="3200" dirty="0" smtClean="0"/>
              <a:t> </a:t>
            </a:r>
            <a:r>
              <a:rPr lang="cs-CZ" sz="3200" dirty="0" err="1" smtClean="0"/>
              <a:t>aus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smtClean="0"/>
              <a:t>Nevypadá to špatně.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schon</a:t>
            </a:r>
            <a:r>
              <a:rPr lang="cs-CZ" sz="3200" dirty="0" smtClean="0"/>
              <a:t> </a:t>
            </a:r>
            <a:r>
              <a:rPr lang="cs-CZ" sz="3200" dirty="0" err="1" smtClean="0"/>
              <a:t>kalt</a:t>
            </a:r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es</a:t>
            </a:r>
            <a:r>
              <a:rPr lang="cs-CZ" sz="3200" dirty="0" smtClean="0"/>
              <a:t> </a:t>
            </a:r>
            <a:r>
              <a:rPr lang="cs-CZ" sz="3200" dirty="0" err="1" smtClean="0"/>
              <a:t>schneit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smtClean="0"/>
              <a:t>Už je chladno a sněží.</a:t>
            </a:r>
          </a:p>
          <a:p>
            <a:pPr marL="109728" indent="0">
              <a:buNone/>
            </a:pPr>
            <a:endParaRPr lang="cs-CZ" sz="3200" dirty="0" smtClean="0"/>
          </a:p>
          <a:p>
            <a:pPr marL="10972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47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TC010205606[[fn=Motiv hedvábí]]</Template>
  <TotalTime>1167</TotalTime>
  <Words>412</Words>
  <Application>Microsoft Office PowerPoint</Application>
  <PresentationFormat>Předvádění na obrazovce (4:3)</PresentationFormat>
  <Paragraphs>92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Silk</vt:lpstr>
      <vt:lpstr>Německý jazyk – Gramatické jevy</vt:lpstr>
      <vt:lpstr>Neurčitý podmět „man“ </vt:lpstr>
      <vt:lpstr>Příklady tvoření</vt:lpstr>
      <vt:lpstr>Přeložte do češtiny:</vt:lpstr>
      <vt:lpstr>Prezentace aplikace PowerPoint</vt:lpstr>
      <vt:lpstr>Neurčitý podmět „es“</vt:lpstr>
      <vt:lpstr>Příklady použití:</vt:lpstr>
      <vt:lpstr>Přeložte do češtiny: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Petr Kozlovský</cp:lastModifiedBy>
  <cp:revision>119</cp:revision>
  <dcterms:created xsi:type="dcterms:W3CDTF">2011-03-22T17:13:23Z</dcterms:created>
  <dcterms:modified xsi:type="dcterms:W3CDTF">2011-12-18T21:45:29Z</dcterms:modified>
</cp:coreProperties>
</file>